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52"/>
  </p:notesMasterIdLst>
  <p:sldIdLst>
    <p:sldId id="256" r:id="rId3"/>
    <p:sldId id="257" r:id="rId4"/>
    <p:sldId id="258" r:id="rId5"/>
    <p:sldId id="259" r:id="rId6"/>
    <p:sldId id="260" r:id="rId7"/>
    <p:sldId id="261" r:id="rId8"/>
    <p:sldId id="263" r:id="rId9"/>
    <p:sldId id="264" r:id="rId10"/>
    <p:sldId id="262"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7" r:id="rId39"/>
    <p:sldId id="298" r:id="rId40"/>
    <p:sldId id="299" r:id="rId41"/>
    <p:sldId id="293" r:id="rId42"/>
    <p:sldId id="295" r:id="rId43"/>
    <p:sldId id="331" r:id="rId44"/>
    <p:sldId id="333" r:id="rId45"/>
    <p:sldId id="332"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4" r:id="rId85"/>
    <p:sldId id="375" r:id="rId86"/>
    <p:sldId id="376" r:id="rId87"/>
    <p:sldId id="379" r:id="rId88"/>
    <p:sldId id="378" r:id="rId89"/>
    <p:sldId id="377" r:id="rId90"/>
    <p:sldId id="372" r:id="rId91"/>
    <p:sldId id="373" r:id="rId92"/>
    <p:sldId id="300" r:id="rId93"/>
    <p:sldId id="301" r:id="rId94"/>
    <p:sldId id="302" r:id="rId95"/>
    <p:sldId id="303" r:id="rId96"/>
    <p:sldId id="304" r:id="rId97"/>
    <p:sldId id="305" r:id="rId98"/>
    <p:sldId id="306" r:id="rId99"/>
    <p:sldId id="307" r:id="rId100"/>
    <p:sldId id="308" r:id="rId101"/>
    <p:sldId id="309" r:id="rId102"/>
    <p:sldId id="310" r:id="rId103"/>
    <p:sldId id="311" r:id="rId104"/>
    <p:sldId id="312" r:id="rId105"/>
    <p:sldId id="313" r:id="rId106"/>
    <p:sldId id="314" r:id="rId107"/>
    <p:sldId id="315" r:id="rId108"/>
    <p:sldId id="316" r:id="rId109"/>
    <p:sldId id="317" r:id="rId110"/>
    <p:sldId id="318" r:id="rId111"/>
    <p:sldId id="319" r:id="rId112"/>
    <p:sldId id="320" r:id="rId113"/>
    <p:sldId id="321" r:id="rId114"/>
    <p:sldId id="322" r:id="rId115"/>
    <p:sldId id="323" r:id="rId116"/>
    <p:sldId id="324" r:id="rId117"/>
    <p:sldId id="325" r:id="rId118"/>
    <p:sldId id="326" r:id="rId119"/>
    <p:sldId id="327" r:id="rId120"/>
    <p:sldId id="328" r:id="rId121"/>
    <p:sldId id="329" r:id="rId122"/>
    <p:sldId id="330"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409" r:id="rId153"/>
    <p:sldId id="410" r:id="rId154"/>
    <p:sldId id="411" r:id="rId155"/>
    <p:sldId id="412" r:id="rId156"/>
    <p:sldId id="413" r:id="rId157"/>
    <p:sldId id="414" r:id="rId158"/>
    <p:sldId id="415" r:id="rId159"/>
    <p:sldId id="416" r:id="rId160"/>
    <p:sldId id="417" r:id="rId161"/>
    <p:sldId id="418" r:id="rId162"/>
    <p:sldId id="419" r:id="rId163"/>
    <p:sldId id="420" r:id="rId164"/>
    <p:sldId id="421" r:id="rId165"/>
    <p:sldId id="422" r:id="rId166"/>
    <p:sldId id="423" r:id="rId167"/>
    <p:sldId id="424" r:id="rId168"/>
    <p:sldId id="425" r:id="rId169"/>
    <p:sldId id="426" r:id="rId170"/>
    <p:sldId id="427" r:id="rId171"/>
    <p:sldId id="428" r:id="rId172"/>
    <p:sldId id="429" r:id="rId173"/>
    <p:sldId id="430" r:id="rId174"/>
    <p:sldId id="431" r:id="rId175"/>
    <p:sldId id="432" r:id="rId176"/>
    <p:sldId id="433" r:id="rId177"/>
    <p:sldId id="434" r:id="rId178"/>
    <p:sldId id="435" r:id="rId179"/>
    <p:sldId id="436" r:id="rId180"/>
    <p:sldId id="437" r:id="rId181"/>
    <p:sldId id="438" r:id="rId182"/>
    <p:sldId id="439" r:id="rId183"/>
    <p:sldId id="440" r:id="rId184"/>
    <p:sldId id="441" r:id="rId185"/>
    <p:sldId id="442" r:id="rId186"/>
    <p:sldId id="443" r:id="rId187"/>
    <p:sldId id="444" r:id="rId188"/>
    <p:sldId id="445" r:id="rId189"/>
    <p:sldId id="446" r:id="rId190"/>
    <p:sldId id="447" r:id="rId191"/>
    <p:sldId id="448" r:id="rId192"/>
    <p:sldId id="449" r:id="rId193"/>
    <p:sldId id="450" r:id="rId194"/>
    <p:sldId id="451" r:id="rId195"/>
    <p:sldId id="452" r:id="rId196"/>
    <p:sldId id="453" r:id="rId197"/>
    <p:sldId id="454" r:id="rId198"/>
    <p:sldId id="455" r:id="rId199"/>
    <p:sldId id="456" r:id="rId200"/>
    <p:sldId id="457" r:id="rId201"/>
    <p:sldId id="458" r:id="rId202"/>
    <p:sldId id="459" r:id="rId203"/>
    <p:sldId id="460" r:id="rId204"/>
    <p:sldId id="461" r:id="rId205"/>
    <p:sldId id="462" r:id="rId206"/>
    <p:sldId id="463" r:id="rId207"/>
    <p:sldId id="464" r:id="rId208"/>
    <p:sldId id="465" r:id="rId209"/>
    <p:sldId id="466" r:id="rId210"/>
    <p:sldId id="467" r:id="rId211"/>
    <p:sldId id="468" r:id="rId212"/>
    <p:sldId id="469" r:id="rId213"/>
    <p:sldId id="470" r:id="rId214"/>
    <p:sldId id="471" r:id="rId215"/>
    <p:sldId id="475" r:id="rId216"/>
    <p:sldId id="472" r:id="rId217"/>
    <p:sldId id="473" r:id="rId218"/>
    <p:sldId id="486" r:id="rId219"/>
    <p:sldId id="474" r:id="rId220"/>
    <p:sldId id="476" r:id="rId221"/>
    <p:sldId id="477" r:id="rId222"/>
    <p:sldId id="478" r:id="rId223"/>
    <p:sldId id="479" r:id="rId224"/>
    <p:sldId id="480" r:id="rId225"/>
    <p:sldId id="481" r:id="rId226"/>
    <p:sldId id="482" r:id="rId227"/>
    <p:sldId id="483" r:id="rId228"/>
    <p:sldId id="484" r:id="rId229"/>
    <p:sldId id="485" r:id="rId230"/>
    <p:sldId id="487" r:id="rId231"/>
    <p:sldId id="488" r:id="rId232"/>
    <p:sldId id="489" r:id="rId233"/>
    <p:sldId id="490" r:id="rId234"/>
    <p:sldId id="491" r:id="rId235"/>
    <p:sldId id="492" r:id="rId236"/>
    <p:sldId id="493" r:id="rId237"/>
    <p:sldId id="494" r:id="rId238"/>
    <p:sldId id="495" r:id="rId239"/>
    <p:sldId id="496" r:id="rId240"/>
    <p:sldId id="497" r:id="rId241"/>
    <p:sldId id="498" r:id="rId242"/>
    <p:sldId id="502" r:id="rId243"/>
    <p:sldId id="503" r:id="rId244"/>
    <p:sldId id="504" r:id="rId245"/>
    <p:sldId id="505" r:id="rId246"/>
    <p:sldId id="506" r:id="rId247"/>
    <p:sldId id="507" r:id="rId248"/>
    <p:sldId id="499" r:id="rId249"/>
    <p:sldId id="500" r:id="rId250"/>
    <p:sldId id="501" r:id="rId2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60"/>
  </p:normalViewPr>
  <p:slideViewPr>
    <p:cSldViewPr>
      <p:cViewPr varScale="1">
        <p:scale>
          <a:sx n="85" d="100"/>
          <a:sy n="85" d="100"/>
        </p:scale>
        <p:origin x="159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54" Type="http://schemas.openxmlformats.org/officeDocument/2006/relationships/viewProps" Target="view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theme" Target="theme/theme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notesMaster" Target="notesMasters/notes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17D407-ECBB-40EF-9D47-972D42F55C4A}" type="datetimeFigureOut">
              <a:rPr lang="en-US" smtClean="0"/>
              <a:t>12/12/2018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A558E7-2D45-4E3E-9595-D77138F15AE9}" type="slidenum">
              <a:rPr lang="en-US" smtClean="0"/>
              <a:t>‹#›</a:t>
            </a:fld>
            <a:endParaRPr lang="en-US"/>
          </a:p>
        </p:txBody>
      </p:sp>
    </p:spTree>
    <p:extLst>
      <p:ext uri="{BB962C8B-B14F-4D97-AF65-F5344CB8AC3E}">
        <p14:creationId xmlns:p14="http://schemas.microsoft.com/office/powerpoint/2010/main" val="329224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C9AEAF-49BA-45C7-A4B7-A7AF2387A1A1}" type="slidenum">
              <a:rPr lang="en-US" smtClean="0"/>
              <a:pPr/>
              <a:t>38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C463E2-5A9F-4B60-B599-52D6FF7DD986}" type="slidenum">
              <a:rPr lang="en-US" smtClean="0"/>
              <a:pPr/>
              <a:t>183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22A8AF-F3A4-4B29-8549-157993E4495C}" type="slidenum">
              <a:rPr lang="en-US" smtClean="0"/>
              <a:pPr/>
              <a:t>184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309F17-A088-46C6-83E0-7F61D8A14EE1}" type="slidenum">
              <a:rPr lang="en-US" smtClean="0"/>
              <a:pPr/>
              <a:t>185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54D89B-F75A-44A2-8775-039711797F5A}" type="slidenum">
              <a:rPr lang="en-US" smtClean="0"/>
              <a:pPr/>
              <a:t>186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84FCD9-D8F8-49D3-BA16-40CA8B43A71B}" type="slidenum">
              <a:rPr lang="en-US" smtClean="0"/>
              <a:pPr/>
              <a:t>187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459212-B8CB-46A4-B747-B61BF8A02925}" type="slidenum">
              <a:rPr lang="en-US" smtClean="0"/>
              <a:pPr/>
              <a:t>188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0B46E4-F314-4E11-9139-82CDC3612BE5}" type="slidenum">
              <a:rPr lang="en-US" smtClean="0"/>
              <a:pPr/>
              <a:t>189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CD833A-51BA-4241-88DF-D7B2F60AB10D}" type="slidenum">
              <a:rPr lang="en-US" smtClean="0"/>
              <a:pPr/>
              <a:t>190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D69693-17FE-47FB-A4FE-47E352166477}" type="slidenum">
              <a:rPr lang="en-US" smtClean="0"/>
              <a:pPr/>
              <a:t>191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E0AFCF-31D7-4C28-A326-459E38640ABA}" type="slidenum">
              <a:rPr lang="en-US" smtClean="0"/>
              <a:pPr/>
              <a:t>192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FC792B-2416-4531-ABA8-E5A53FE1BF62}" type="slidenum">
              <a:rPr lang="en-US"/>
              <a:pPr/>
              <a:t>123</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7B6646-1D19-4838-AFB2-240DBFE8862A}" type="slidenum">
              <a:rPr lang="en-US" smtClean="0"/>
              <a:pPr/>
              <a:t>193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1F0476-DD05-4163-BE05-2F1449E68113}" type="slidenum">
              <a:rPr lang="en-US" smtClean="0"/>
              <a:pPr/>
              <a:t>194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67AA16-2E15-4415-A74B-1F6A715C0698}" type="slidenum">
              <a:rPr lang="en-US" smtClean="0"/>
              <a:pPr/>
              <a:t>195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7C044A-DE1B-4799-959E-C6B111F277ED}" type="slidenum">
              <a:rPr lang="en-US" smtClean="0"/>
              <a:pPr/>
              <a:t>196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138790-85DC-442C-BFD1-9064A0AF2243}" type="slidenum">
              <a:rPr lang="en-US" smtClean="0"/>
              <a:pPr/>
              <a:t>197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D3B2B6-5F14-4F77-8F1B-4BE12F433BE4}" type="slidenum">
              <a:rPr lang="en-US" smtClean="0"/>
              <a:pPr/>
              <a:t>198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630941-027C-45CA-8BE4-141A67E82B33}" type="slidenum">
              <a:rPr lang="en-US" smtClean="0"/>
              <a:pPr/>
              <a:t>199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49E7BA-4830-4408-AC8D-773594A53561}" type="slidenum">
              <a:rPr lang="en-US" smtClean="0"/>
              <a:pPr/>
              <a:t>200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11D030-5C5E-4677-94A7-091800A3A81E}" type="slidenum">
              <a:rPr lang="en-US" smtClean="0"/>
              <a:pPr/>
              <a:t>201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715212-0E2E-4796-83D5-96C34A60F6F4}" type="slidenum">
              <a:rPr lang="en-US" smtClean="0"/>
              <a:pPr/>
              <a:t>202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3F929-8FC1-432D-A648-A1CA87691F77}" type="slidenum">
              <a:rPr lang="en-US"/>
              <a:pPr/>
              <a:t>124</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3711BD-E29B-4589-BD54-C7FEA4CAA2B0}" type="slidenum">
              <a:rPr lang="en-US" smtClean="0"/>
              <a:pPr/>
              <a:t>203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20C85C-30A5-4925-A83E-9564384CEEA0}" type="slidenum">
              <a:rPr lang="en-US" smtClean="0"/>
              <a:pPr/>
              <a:t>204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F7D96A-8DC6-49BB-B6FE-D461A114B38F}" type="slidenum">
              <a:rPr lang="en-US" smtClean="0"/>
              <a:pPr/>
              <a:t>205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DB737-5F87-44D4-9A33-8B08A421770B}" type="slidenum">
              <a:rPr lang="en-US"/>
              <a:pPr/>
              <a:t>207</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a:buFontTx/>
              <a:buChar char="-"/>
            </a:pPr>
            <a:r>
              <a:rPr lang="en-US" sz="1800"/>
              <a:t>COA 1:  invade the colonies in the south.</a:t>
            </a:r>
            <a:r>
              <a:rPr lang="en-US" sz="1800" b="1"/>
              <a:t> </a:t>
            </a:r>
            <a:r>
              <a:rPr lang="en-US" sz="1800"/>
              <a:t> </a:t>
            </a:r>
          </a:p>
          <a:p>
            <a:pPr>
              <a:buFontTx/>
              <a:buChar char="-"/>
            </a:pPr>
            <a:r>
              <a:rPr lang="en-US" sz="1800"/>
              <a:t>COA 2:  invade the Mid-Atlantic Colonies through either the Delaware or Chesapeake Bays</a:t>
            </a:r>
          </a:p>
          <a:p>
            <a:pPr>
              <a:buFontTx/>
              <a:buChar char="-"/>
            </a:pPr>
            <a:r>
              <a:rPr lang="en-US" sz="1800"/>
              <a:t>COA 3:  invade New York.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32B53-D7C9-4704-8490-1C92F1AF96F4}" type="slidenum">
              <a:rPr lang="en-US"/>
              <a:pPr/>
              <a:t>208</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pPr>
              <a:buFontTx/>
              <a:buChar char="•"/>
            </a:pPr>
            <a:r>
              <a:rPr lang="en-US" sz="1600"/>
              <a:t>Late June – July:  General Howe assembles 32,000 troops on Staten Island</a:t>
            </a:r>
          </a:p>
          <a:p>
            <a:pPr>
              <a:buFontTx/>
              <a:buChar char="•"/>
            </a:pPr>
            <a:r>
              <a:rPr lang="en-US" sz="1600"/>
              <a:t>American Distribution:</a:t>
            </a:r>
          </a:p>
          <a:p>
            <a:pPr lvl="1">
              <a:buFontTx/>
              <a:buChar char="•"/>
            </a:pPr>
            <a:r>
              <a:rPr lang="en-US" sz="1600"/>
              <a:t>3 Divisions in Southern Manhattan</a:t>
            </a:r>
          </a:p>
          <a:p>
            <a:pPr lvl="1">
              <a:buFontTx/>
              <a:buChar char="•"/>
            </a:pPr>
            <a:r>
              <a:rPr lang="en-US" sz="1600"/>
              <a:t>1 Division at Northern Tip of Manhattan (Fort  Washington)</a:t>
            </a:r>
          </a:p>
          <a:p>
            <a:pPr lvl="1">
              <a:buFontTx/>
              <a:buChar char="•"/>
            </a:pPr>
            <a:r>
              <a:rPr lang="en-US" sz="1600"/>
              <a:t>(Arrows)  Washington recognizes that Brooklyn Heights dominate his main forces on Manhattan therefore:</a:t>
            </a:r>
          </a:p>
          <a:p>
            <a:pPr lvl="1">
              <a:buFontTx/>
              <a:buChar char="•"/>
            </a:pPr>
            <a:r>
              <a:rPr lang="en-US" sz="1600"/>
              <a:t>1 Division (under Putnam) placed on Long Island to deny the British access to these Heights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13609-59DC-45C9-AB0D-B199EE4EFF27}" type="slidenum">
              <a:rPr lang="en-US"/>
              <a:pPr/>
              <a:t>209</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685800" y="4343400"/>
            <a:ext cx="5486400" cy="4800600"/>
          </a:xfrm>
        </p:spPr>
        <p:txBody>
          <a:bodyPr/>
          <a:lstStyle/>
          <a:p>
            <a:pPr>
              <a:buFontTx/>
              <a:buChar char="•"/>
            </a:pPr>
            <a:r>
              <a:rPr lang="en-US" sz="1000"/>
              <a:t>Putnam’s Disposition of Forces.  Takes advantage of protective terrain formed by Heights of Guian and fortifies the gaps with his troops:</a:t>
            </a:r>
          </a:p>
          <a:p>
            <a:pPr lvl="1">
              <a:buFontTx/>
              <a:buChar char="•"/>
            </a:pPr>
            <a:r>
              <a:rPr lang="en-US" sz="1000"/>
              <a:t>To the West, at Gowanus Road – Lord Sterling with 1,600 troops</a:t>
            </a:r>
          </a:p>
          <a:p>
            <a:pPr lvl="1">
              <a:buFontTx/>
              <a:buChar char="•"/>
            </a:pPr>
            <a:r>
              <a:rPr lang="en-US" sz="1000"/>
              <a:t>In the center at Flatbush and Bedford Passes – Sullivan with 1,500 troops</a:t>
            </a:r>
          </a:p>
          <a:p>
            <a:pPr lvl="1">
              <a:buFontTx/>
              <a:buChar char="•"/>
            </a:pPr>
            <a:r>
              <a:rPr lang="en-US" sz="1000"/>
              <a:t>Putnam leaves the Jamaica Pass to the West unguarded.</a:t>
            </a:r>
          </a:p>
          <a:p>
            <a:pPr>
              <a:buFontTx/>
              <a:buChar char="•"/>
            </a:pPr>
            <a:r>
              <a:rPr lang="en-US" sz="1000"/>
              <a:t>22 August – Howe lands 15,000 troops near Gravesend Bay</a:t>
            </a:r>
          </a:p>
          <a:p>
            <a:pPr>
              <a:buFontTx/>
              <a:buChar char="•"/>
            </a:pPr>
            <a:r>
              <a:rPr lang="en-US" sz="1000"/>
              <a:t>British conduct a demonstration at Flatbush Gap</a:t>
            </a:r>
          </a:p>
          <a:p>
            <a:pPr>
              <a:buFontTx/>
              <a:buChar char="•"/>
            </a:pPr>
            <a:r>
              <a:rPr lang="en-US" sz="1000"/>
              <a:t>26 August – MG Grant attacks Lord Sterling along the Gowanus Pass with 5,000 troops – he does not press his attack – his intent is to keep the American Right flank fixed.</a:t>
            </a:r>
          </a:p>
          <a:p>
            <a:pPr>
              <a:buFontTx/>
              <a:buChar char="•"/>
            </a:pPr>
            <a:r>
              <a:rPr lang="en-US" sz="1000"/>
              <a:t>Howe maneuvers the British Main Body(10,000) around the American left flank, through the unguarded Jamaica Gap.  Sullivan is forced to withdraw from his fortifications and try to stop the British envelopment.</a:t>
            </a:r>
          </a:p>
          <a:p>
            <a:pPr>
              <a:buFontTx/>
              <a:buChar char="•"/>
            </a:pPr>
            <a:r>
              <a:rPr lang="en-US" sz="1000"/>
              <a:t>Greatly outnumbered, Sullivan’s forces break and withdraw back to fortifications at Brooklyn Heights.  </a:t>
            </a:r>
          </a:p>
          <a:p>
            <a:pPr>
              <a:buFontTx/>
              <a:buChar char="•"/>
            </a:pPr>
            <a:r>
              <a:rPr lang="en-US" sz="1000"/>
              <a:t>Howe completes the trap with Sterling’s forces who capitulate.</a:t>
            </a:r>
          </a:p>
          <a:p>
            <a:pPr>
              <a:buFontTx/>
              <a:buChar char="•"/>
            </a:pPr>
            <a:r>
              <a:rPr lang="en-US" sz="1000"/>
              <a:t>Washington personally takes over the Americans at Brooklyn Heights and reinforces the Americans to 9,500 (still ½ of the British Forces).  </a:t>
            </a:r>
          </a:p>
          <a:p>
            <a:pPr>
              <a:buFontTx/>
              <a:buChar char="•"/>
            </a:pPr>
            <a:r>
              <a:rPr lang="en-US" sz="1000"/>
              <a:t>Howe constructs siege lines (</a:t>
            </a:r>
            <a:r>
              <a:rPr lang="en-US" sz="1000">
                <a:solidFill>
                  <a:srgbClr val="FF0000"/>
                </a:solidFill>
              </a:rPr>
              <a:t>normal for this period to attack enemy fortifications this way</a:t>
            </a:r>
            <a:r>
              <a:rPr lang="en-US" sz="1000"/>
              <a:t>)</a:t>
            </a:r>
          </a:p>
          <a:p>
            <a:pPr>
              <a:buFontTx/>
              <a:buChar char="•"/>
            </a:pPr>
            <a:r>
              <a:rPr lang="en-US" sz="1000"/>
              <a:t>August 29 – Washington identifies the futility of his position and evacuates the night of 29 August.  For the Long Island Campaign:</a:t>
            </a:r>
          </a:p>
          <a:p>
            <a:pPr lvl="1">
              <a:buFontTx/>
              <a:buChar char="•"/>
            </a:pPr>
            <a:r>
              <a:rPr lang="en-US" sz="1000"/>
              <a:t>American Losses: 1,012</a:t>
            </a:r>
          </a:p>
          <a:p>
            <a:pPr lvl="1">
              <a:buFontTx/>
              <a:buChar char="•"/>
            </a:pPr>
            <a:r>
              <a:rPr lang="en-US" sz="1000"/>
              <a:t>British Losses: 392</a:t>
            </a:r>
          </a:p>
          <a:p>
            <a:pPr>
              <a:buFontTx/>
              <a:buChar char="•"/>
            </a:pPr>
            <a:r>
              <a:rPr lang="en-US" sz="1000"/>
              <a:t>Howe offers Washington a peace proposal from London.  Washington refuses. </a:t>
            </a:r>
          </a:p>
          <a:p>
            <a:pPr lvl="1">
              <a:buFontTx/>
              <a:buChar char="•"/>
            </a:pPr>
            <a:endParaRPr lang="en-US" sz="1000"/>
          </a:p>
          <a:p>
            <a:endParaRPr lang="en-US"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6293BD-2FF5-4D79-8DB3-716095BD2C21}" type="slidenum">
              <a:rPr lang="en-US"/>
              <a:pPr/>
              <a:t>210</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xfrm>
            <a:off x="685800" y="4343400"/>
            <a:ext cx="5486400" cy="4676775"/>
          </a:xfrm>
        </p:spPr>
        <p:txBody>
          <a:bodyPr/>
          <a:lstStyle/>
          <a:p>
            <a:pPr>
              <a:buFontTx/>
              <a:buChar char="•"/>
            </a:pPr>
            <a:r>
              <a:rPr lang="en-US" sz="1000"/>
              <a:t>15 September – Howe Lands troops at Kips Bay to cut off Putnam’s Southern troops</a:t>
            </a:r>
          </a:p>
          <a:p>
            <a:pPr>
              <a:buFontTx/>
              <a:buChar char="•"/>
            </a:pPr>
            <a:r>
              <a:rPr lang="en-US" sz="1000"/>
              <a:t>Putnam abandons NYC and occupies Harlem Heights</a:t>
            </a:r>
          </a:p>
          <a:p>
            <a:pPr>
              <a:buFontTx/>
              <a:buChar char="•"/>
            </a:pPr>
            <a:r>
              <a:rPr lang="en-US" sz="1000"/>
              <a:t>16 September – Pursuing British troops repulsed at Harlem Heights</a:t>
            </a:r>
          </a:p>
          <a:p>
            <a:pPr>
              <a:buFontTx/>
              <a:buChar char="•"/>
            </a:pPr>
            <a:r>
              <a:rPr lang="en-US" sz="1000"/>
              <a:t>18 October – Howe attempts to outmaneuver Washington and lands troops at Pell’s Point </a:t>
            </a:r>
          </a:p>
          <a:p>
            <a:pPr>
              <a:buFontTx/>
              <a:buChar char="•"/>
            </a:pPr>
            <a:r>
              <a:rPr lang="en-US" sz="1000"/>
              <a:t>Washington had already decided to abandon Manhattan and fell back to White Plains.  He left 2,800 (Col McGraw) at Fort Washington and 3,000 (General Greene) at Fort Lee on the West side of the Hudson.  The intent was to attempt to disrupt British attempts to use the Hudson.</a:t>
            </a:r>
          </a:p>
          <a:p>
            <a:pPr>
              <a:buFontTx/>
              <a:buChar char="•"/>
            </a:pPr>
            <a:r>
              <a:rPr lang="en-US" sz="1000"/>
              <a:t>28 October – Howe defeats Washington at White Plains</a:t>
            </a:r>
          </a:p>
          <a:p>
            <a:pPr>
              <a:buFontTx/>
              <a:buChar char="•"/>
            </a:pPr>
            <a:r>
              <a:rPr lang="en-US" sz="1000"/>
              <a:t>Washington force to withdraw – Positions 6,000 troops (General Lee) at Castle Hill to prevent further British movement north.  Washington takes the remainder of the Army to Peekskill. </a:t>
            </a:r>
          </a:p>
          <a:p>
            <a:pPr>
              <a:buFontTx/>
              <a:buChar char="•"/>
            </a:pPr>
            <a:r>
              <a:rPr lang="en-US" sz="1000"/>
              <a:t>10 November – Washington crosses the Hudson and moves south.  Howe decides not to pursue and instead moves south and captures Fort Washington (loss of 2,800 American Troops)</a:t>
            </a:r>
          </a:p>
          <a:p>
            <a:pPr>
              <a:buFontTx/>
              <a:buChar char="•"/>
            </a:pPr>
            <a:r>
              <a:rPr lang="en-US" sz="1000"/>
              <a:t>20 November – Greene joins Washington’s force just as General Cornwallis (sent by Howe)  moves to take Fort Lee.  At this point, Washington is down to 3,500 effectives (he lost 2,000 to expiring enlistments).  </a:t>
            </a:r>
          </a:p>
          <a:p>
            <a:pPr>
              <a:buFontTx/>
              <a:buChar char="•"/>
            </a:pPr>
            <a:r>
              <a:rPr lang="en-US" sz="1000"/>
              <a:t>Washington retreats to the safety of the West side of the Delaware River.  Cornwallis pursues him all the way, with 10,000 troops.  The two forces face each other on 8 December at Trenton, Washington protected by a still unfrozen Delaware River. </a:t>
            </a:r>
          </a:p>
          <a:p>
            <a:pPr>
              <a:buFontTx/>
              <a:buChar char="•"/>
            </a:pPr>
            <a:r>
              <a:rPr lang="en-US" sz="1000"/>
              <a:t>Howe is satisfied with the campaign and moves his troops into winter quarters on 14 December.  The British establish garrisons from Trenton all the way back to NY.  Howe Returns to NYC and Cornwallis prepares to return to England on leave.</a:t>
            </a:r>
          </a:p>
          <a:p>
            <a:pPr>
              <a:buFontTx/>
              <a:buChar char="•"/>
            </a:pPr>
            <a:endParaRPr lang="en-US"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027067-9836-4B04-B8F1-C2128FEA942E}" type="slidenum">
              <a:rPr lang="en-US"/>
              <a:pPr/>
              <a:t>211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a:buFontTx/>
              <a:buChar char="•"/>
            </a:pPr>
            <a:r>
              <a:rPr lang="en-US"/>
              <a:t>25 Dec – Washington crosses the Delaware with 2,400 men.  He attacks the Hessian Garrison at Trenton with the following result:</a:t>
            </a:r>
          </a:p>
          <a:p>
            <a:pPr lvl="1">
              <a:buFontTx/>
              <a:buChar char="•"/>
            </a:pPr>
            <a:r>
              <a:rPr lang="en-US"/>
              <a:t>4 Americans Killed</a:t>
            </a:r>
          </a:p>
          <a:p>
            <a:pPr lvl="1">
              <a:buFontTx/>
              <a:buChar char="•"/>
            </a:pPr>
            <a:r>
              <a:rPr lang="en-US"/>
              <a:t>Hessians:  22 Killed/918 Captured/500 escape</a:t>
            </a:r>
          </a:p>
          <a:p>
            <a:pPr>
              <a:buFontTx/>
              <a:buChar char="•"/>
            </a:pPr>
            <a:r>
              <a:rPr lang="en-US"/>
              <a:t>Cornwallis gathers 8,000 troops to attack Washington (he leaves 1,200 troops at Princeton and another 1,200 to his immediate rear) and enters Trenton on 1 January.  He faces dug in Americans to the South East of the City.</a:t>
            </a:r>
          </a:p>
          <a:p>
            <a:pPr>
              <a:buFontTx/>
              <a:buChar char="•"/>
            </a:pPr>
            <a:r>
              <a:rPr lang="en-US"/>
              <a:t>Washington slips away that night and moves to the North East.  He defeats the British Rear Guard at Princeton.  The final casualty figures for Princeton action: </a:t>
            </a:r>
          </a:p>
          <a:p>
            <a:pPr lvl="1">
              <a:buFontTx/>
              <a:buChar char="•"/>
            </a:pPr>
            <a:r>
              <a:rPr lang="en-US"/>
              <a:t>Americans: 23 Killed</a:t>
            </a:r>
          </a:p>
          <a:p>
            <a:pPr lvl="1">
              <a:buFontTx/>
              <a:buChar char="•"/>
            </a:pPr>
            <a:r>
              <a:rPr lang="en-US"/>
              <a:t>British:  28 Killed/58 wounded/323 captured</a:t>
            </a:r>
          </a:p>
          <a:p>
            <a:pPr>
              <a:buFontTx/>
              <a:buChar char="•"/>
            </a:pPr>
            <a:r>
              <a:rPr lang="en-US"/>
              <a:t>With exhausted troops, Washington finally moves into winter quarters at Morristown</a:t>
            </a:r>
          </a:p>
          <a:p>
            <a:pPr>
              <a:buFontTx/>
              <a:buChar char="•"/>
            </a:pPr>
            <a:r>
              <a:rPr lang="en-US"/>
              <a:t>With Washington in a threatening position to cut off the New Jersey outposts – Howe is forced to withdraw his garrisons from New Jersey and return to NY.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C3E499-0E39-4877-8410-C1D3614A6A44}" type="slidenum">
              <a:rPr lang="en-US" altLang="en-US">
                <a:solidFill>
                  <a:prstClr val="black"/>
                </a:solidFill>
              </a:rPr>
              <a:pPr eaLnBrk="1" hangingPunct="1"/>
              <a:t>241</a:t>
            </a:fld>
            <a:endParaRPr lang="en-US" altLang="en-US">
              <a:solidFill>
                <a:prstClr val="black"/>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363538" y="4343400"/>
            <a:ext cx="623093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a:t>-April 1780 – Clinton lays siege to American Forces under General Benjamin Lincoln in Charleston. The city falls 12 May with the loss of 5,000 troops.</a:t>
            </a:r>
          </a:p>
          <a:p>
            <a:pPr eaLnBrk="1" hangingPunct="1">
              <a:buFontTx/>
              <a:buChar char="-"/>
            </a:pPr>
            <a:r>
              <a:rPr lang="en-US" altLang="en-US" sz="1100"/>
              <a:t>The British establish a series of outposts to control South Carolina</a:t>
            </a:r>
          </a:p>
          <a:p>
            <a:pPr eaLnBrk="1" hangingPunct="1">
              <a:buFontTx/>
              <a:buChar char="-"/>
            </a:pPr>
            <a:r>
              <a:rPr lang="en-US" altLang="en-US" sz="1100"/>
              <a:t>Congress (w/o consulting Washington) appointed Gates (‘Hero’ of Saratoga) to take command of the Southern Troops.  His campaign results in the Battle of Camden (16 Aug)  The American Army is destroyed (Greatest American Defeat of the war on the heels of their greatest loss in troops – Charleston)</a:t>
            </a:r>
          </a:p>
          <a:p>
            <a:pPr eaLnBrk="1" hangingPunct="1">
              <a:buFontTx/>
              <a:buChar char="-"/>
            </a:pPr>
            <a:r>
              <a:rPr lang="en-US" altLang="en-US" sz="1100"/>
              <a:t>7 October 1780 – Kings Mountain.  Cornwallis initially plans a 3 prong advance into NC. However, his left wing under Major Patrick Ferguson is destroyed by a hastily assembled force of various Militia.  Cornwallis is forced to consolidate his forces vicinity of Winnsboro. </a:t>
            </a:r>
          </a:p>
          <a:p>
            <a:pPr eaLnBrk="1" hangingPunct="1">
              <a:buFontTx/>
              <a:buChar char="-"/>
            </a:pPr>
            <a:r>
              <a:rPr lang="en-US" altLang="en-US" sz="1100"/>
              <a:t>Washington appoints Nathanael Greene as the new Southern Cdr.  With very few troops, he divides his forces.  He controls the main force at Cheraw Hill and sends the remainder to Cowpens under the Cmd of Daniel Morgan.  </a:t>
            </a:r>
          </a:p>
          <a:p>
            <a:pPr eaLnBrk="1" hangingPunct="1">
              <a:buFontTx/>
              <a:buChar char="-"/>
            </a:pPr>
            <a:r>
              <a:rPr lang="en-US" altLang="en-US" sz="1100"/>
              <a:t>With this risky deployment, the British cannot attack one force w/o allowing the other to get into the British rear.  Cornwallis therefore decides to split his forces into three elements.  One force to move vic. Camden to hold Greene, one force under LTC Tarleton to attack Morgan and Cornwallis commanded the main force which moved into North Carolina between the two forces.  His plan was to defeat Morgan at Cowpens with Tarleton, and destroy the retreating Americans with his main force.  He would then turn on Greene.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42C803-A814-45CE-AF44-18AA6336B6F1}" type="slidenum">
              <a:rPr lang="en-US" altLang="en-US">
                <a:solidFill>
                  <a:prstClr val="black"/>
                </a:solidFill>
              </a:rPr>
              <a:pPr eaLnBrk="1" hangingPunct="1"/>
              <a:t>242</a:t>
            </a:fld>
            <a:endParaRPr lang="en-US" altLang="en-US">
              <a:solidFill>
                <a:prstClr val="black"/>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261938" y="4343400"/>
            <a:ext cx="621506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t>-Morgan’s plan – 3 lines of defense.   The first line (Militia) were sharpshooters who will fire and force the British to deploy.  They will fall back to the second line (Militia).  This line will also fire two shots at the approaching British.  They were to then retire behind the main American line (that was anchored in the center by the Continental troops). The small American Cavalry under Washington was to be the reserve.</a:t>
            </a:r>
          </a:p>
          <a:p>
            <a:pPr eaLnBrk="1" hangingPunct="1">
              <a:lnSpc>
                <a:spcPct val="90000"/>
              </a:lnSpc>
              <a:buFontTx/>
              <a:buChar char="•"/>
            </a:pPr>
            <a:r>
              <a:rPr lang="en-US" altLang="en-US"/>
              <a:t>The British deploy with artillery in the center, with infantry on each side.  The flanks were covered by mounted units.  There were also 200 Legion Dragoons in the British rear, but these would never enter the battle.</a:t>
            </a:r>
          </a:p>
          <a:p>
            <a:pPr eaLnBrk="1" hangingPunct="1">
              <a:lnSpc>
                <a:spcPct val="90000"/>
              </a:lnSpc>
              <a:buFontTx/>
              <a:buChar char="•"/>
            </a:pPr>
            <a:r>
              <a:rPr lang="en-US" altLang="en-US"/>
              <a:t>Skirmishers conduct a fighting withdrawal as the British advance and fall back to the flanks of the second line.</a:t>
            </a:r>
          </a:p>
          <a:p>
            <a:pPr eaLnBrk="1" hangingPunct="1">
              <a:lnSpc>
                <a:spcPct val="90000"/>
              </a:lnSpc>
              <a:buFontTx/>
              <a:buChar char="•"/>
            </a:pPr>
            <a:r>
              <a:rPr lang="en-US" altLang="en-US"/>
              <a:t>The British pursue and are met with two volleys from the second line. Estimated 60% of the officers are hit.  </a:t>
            </a:r>
          </a:p>
          <a:p>
            <a:pPr eaLnBrk="1" hangingPunct="1">
              <a:lnSpc>
                <a:spcPct val="90000"/>
              </a:lnSpc>
              <a:buFontTx/>
              <a:buChar char="•"/>
            </a:pPr>
            <a:r>
              <a:rPr lang="en-US" altLang="en-US"/>
              <a:t>The Militia fall back behind the American third line and begin to reform.</a:t>
            </a:r>
          </a:p>
          <a:p>
            <a:pPr eaLnBrk="1" hangingPunct="1">
              <a:lnSpc>
                <a:spcPct val="90000"/>
              </a:lnSpc>
              <a:buFontTx/>
              <a:buChar char="•"/>
            </a:pPr>
            <a:r>
              <a:rPr lang="en-US" altLang="en-US"/>
              <a:t>The British pursue an attack the 3</a:t>
            </a:r>
            <a:r>
              <a:rPr lang="en-US" altLang="en-US" baseline="30000"/>
              <a:t>rd</a:t>
            </a:r>
            <a:r>
              <a:rPr lang="en-US" altLang="en-US"/>
              <a:t> line.  The Legion Dragoons and a company from 1-71</a:t>
            </a:r>
            <a:r>
              <a:rPr lang="en-US" altLang="en-US" baseline="30000"/>
              <a:t>st</a:t>
            </a:r>
            <a:r>
              <a:rPr lang="en-US" altLang="en-US"/>
              <a:t> attack McDowell’s Militia on the flank, while the 17</a:t>
            </a:r>
            <a:r>
              <a:rPr lang="en-US" altLang="en-US" baseline="30000"/>
              <a:t>th</a:t>
            </a:r>
            <a:r>
              <a:rPr lang="en-US" altLang="en-US"/>
              <a:t> Light Dragoons attempted to pursue the American Militia in the rear of the third line. </a:t>
            </a:r>
          </a:p>
          <a:p>
            <a:pPr eaLnBrk="1" hangingPunct="1">
              <a:lnSpc>
                <a:spcPct val="90000"/>
              </a:lnSpc>
              <a:buFontTx/>
              <a:buChar char="•"/>
            </a:pPr>
            <a:r>
              <a:rPr lang="en-US" altLang="en-US"/>
              <a:t>Washington counters this move and the 17</a:t>
            </a:r>
            <a:r>
              <a:rPr lang="en-US" altLang="en-US" baseline="30000"/>
              <a:t>th</a:t>
            </a:r>
            <a:r>
              <a:rPr lang="en-US" altLang="en-US"/>
              <a:t> Light Dragoons withdraw.</a:t>
            </a:r>
          </a:p>
          <a:p>
            <a:pPr eaLnBrk="1" hangingPunct="1">
              <a:lnSpc>
                <a:spcPct val="90000"/>
              </a:lnSpc>
              <a:buFontTx/>
              <a:buChar char="•"/>
            </a:pPr>
            <a:r>
              <a:rPr lang="en-US" altLang="en-US"/>
              <a:t>McDowell’s militia breaks and falls back.  The Legion Dragoons then attack the American Right Flank and the North Carolina Militia break and fall back.</a:t>
            </a:r>
          </a:p>
          <a:p>
            <a:pPr eaLnBrk="1" hangingPunct="1">
              <a:lnSpc>
                <a:spcPct val="90000"/>
              </a:lnSpc>
              <a:buFontTx/>
              <a:buChar char="•"/>
            </a:pPr>
            <a:r>
              <a:rPr lang="en-US" altLang="en-US"/>
              <a:t>The VA Continentals have been given the order to refuse the right, but confuse the order and begin to fall back.  The rest of the American line follows suit, in good order.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18130D-7876-4284-B200-25E47A2BA7B6}" type="slidenum">
              <a:rPr lang="en-US"/>
              <a:pPr/>
              <a:t>125</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A4BC07-272D-4184-99DE-7D51EC1A560C}" type="slidenum">
              <a:rPr lang="en-US" altLang="en-US">
                <a:solidFill>
                  <a:prstClr val="black"/>
                </a:solidFill>
              </a:rPr>
              <a:pPr eaLnBrk="1" hangingPunct="1"/>
              <a:t>243</a:t>
            </a:fld>
            <a:endParaRPr lang="en-US" altLang="en-US">
              <a:solidFill>
                <a:prstClr val="black"/>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t>On orders from LTC John Howard, the American line turns and fires into the pursuing British Troops. The British were stunned by this action (they were under the misunderstanding that the Americans had broken and were in retreat). </a:t>
            </a:r>
          </a:p>
          <a:p>
            <a:pPr eaLnBrk="1" hangingPunct="1">
              <a:buFontTx/>
              <a:buChar char="•"/>
            </a:pPr>
            <a:r>
              <a:rPr lang="en-US" altLang="en-US"/>
              <a:t>The Results:</a:t>
            </a:r>
          </a:p>
          <a:p>
            <a:pPr lvl="1" eaLnBrk="1" hangingPunct="1">
              <a:buFontTx/>
              <a:buChar char="•"/>
            </a:pPr>
            <a:r>
              <a:rPr lang="en-US" altLang="en-US"/>
              <a:t>Washington’s Cavalry Stops the Legion Cav and Envelops the British left.</a:t>
            </a:r>
          </a:p>
          <a:p>
            <a:pPr lvl="1" eaLnBrk="1" hangingPunct="1">
              <a:buFontTx/>
              <a:buChar char="•"/>
            </a:pPr>
            <a:r>
              <a:rPr lang="en-US" altLang="en-US"/>
              <a:t>The 1-71st withdraw and finally surrender.  The artillery is also captured.</a:t>
            </a:r>
          </a:p>
          <a:p>
            <a:pPr lvl="1" eaLnBrk="1" hangingPunct="1">
              <a:buFontTx/>
              <a:buChar char="•"/>
            </a:pPr>
            <a:r>
              <a:rPr lang="en-US" altLang="en-US"/>
              <a:t>The 7</a:t>
            </a:r>
            <a:r>
              <a:rPr lang="en-US" altLang="en-US" baseline="30000"/>
              <a:t>th</a:t>
            </a:r>
            <a:r>
              <a:rPr lang="en-US" altLang="en-US"/>
              <a:t> foot and the right side of the British line withdraw from the field.</a:t>
            </a:r>
          </a:p>
          <a:p>
            <a:pPr lvl="1" eaLnBrk="1" hangingPunct="1">
              <a:buFontTx/>
              <a:buChar char="•"/>
            </a:pPr>
            <a:endParaRPr lang="en-US" altLang="en-US"/>
          </a:p>
          <a:p>
            <a:pPr lvl="1" eaLnBrk="1" hangingPunct="1">
              <a:buFontTx/>
              <a:buChar char="•"/>
            </a:pPr>
            <a:endParaRPr lang="en-US" altLang="en-US"/>
          </a:p>
          <a:p>
            <a:pPr lvl="1" eaLnBrk="1" hangingPunct="1">
              <a:buFontTx/>
              <a:buChar char="•"/>
            </a:pPr>
            <a:endParaRPr lang="en-US" altLang="en-US"/>
          </a:p>
          <a:p>
            <a:pPr eaLnBrk="1" hangingPunct="1">
              <a:buFontTx/>
              <a:buChar char="•"/>
            </a:pPr>
            <a:r>
              <a:rPr lang="en-US" altLang="en-US"/>
              <a:t>****NOTE:  Events of Washington’s Dragoons and the Militia’s Actions at the end of the battle are based on the most recent study of the battle (</a:t>
            </a:r>
            <a:r>
              <a:rPr lang="en-US" altLang="en-US" i="1"/>
              <a:t>A Devil of a Whipping</a:t>
            </a:r>
            <a:r>
              <a:rPr lang="en-US" altLang="en-US"/>
              <a:t>, Lawrence Babits)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1362C6-779B-438D-96EE-446CD6E963F3}" type="slidenum">
              <a:rPr lang="en-US" altLang="en-US">
                <a:solidFill>
                  <a:prstClr val="black"/>
                </a:solidFill>
              </a:rPr>
              <a:pPr eaLnBrk="1" hangingPunct="1"/>
              <a:t>244</a:t>
            </a:fld>
            <a:endParaRPr lang="en-US" altLang="en-US">
              <a:solidFill>
                <a:prstClr val="black"/>
              </a:solidFill>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xfrm>
            <a:off x="381000" y="4343400"/>
            <a:ext cx="62325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000"/>
              <a:t>Although Morgan has defeated Tarleton, the Americans are still not strong enough to defeat the main British force.  They therefore fall back into North Carolina and rejoin at Guilford Courthouse.  After some further maneuver and gathering of more forces, Greene establishes a triple defense line similar to Cowpens which Cornwallis attacks on March 15 1781.  </a:t>
            </a:r>
          </a:p>
          <a:p>
            <a:pPr eaLnBrk="1" hangingPunct="1">
              <a:buFontTx/>
              <a:buChar char="•"/>
            </a:pPr>
            <a:r>
              <a:rPr lang="en-US" altLang="en-US" sz="1000"/>
              <a:t>While Greene was driven from the field, Cornwallis suffered 30% casualties.  Since he also had burned his supplies to try to catch Morgan, he withdrew to Wilmington to get re-supplied by sea.  Greene initially followed, but then diverted south back into South Carolina.  The British Commander in South Carolina, General Rawdon, had 8,000 troops, but they were dispersed throughout the countryside(25,000 square miles to control). The largest (900) was in the vicinity of Camden, and Greene attacked that force at Hobkirk’s Hill on April 25. Although Rawdon defeated Greene, Greene’s Army was still in tact. </a:t>
            </a:r>
          </a:p>
          <a:p>
            <a:pPr eaLnBrk="1" hangingPunct="1">
              <a:buFontTx/>
              <a:buChar char="•"/>
            </a:pPr>
            <a:r>
              <a:rPr lang="en-US" altLang="en-US" sz="1000"/>
              <a:t>Knowing he would not have been able to withstand another attack from Greene, and knowing his outposts were vulnerable, Rawdon called for a general withdrawal back to Charleston while Cornwallis headed into Virginia. </a:t>
            </a:r>
          </a:p>
          <a:p>
            <a:pPr eaLnBrk="1" hangingPunct="1">
              <a:buFontTx/>
              <a:buChar char="•"/>
            </a:pPr>
            <a:r>
              <a:rPr lang="en-US" altLang="en-US" sz="1000"/>
              <a:t>British units then either withdrew from their outposts, or were besieged and fell to American patriots.  </a:t>
            </a:r>
          </a:p>
          <a:p>
            <a:pPr eaLnBrk="1" hangingPunct="1">
              <a:buFontTx/>
              <a:buChar char="•"/>
            </a:pPr>
            <a:r>
              <a:rPr lang="en-US" altLang="en-US" sz="1000"/>
              <a:t>The final British outpost at Ninety-Six required Greene to conduct a siege with his force.  However, Rawdon rescued the outpost with a relief force.  </a:t>
            </a:r>
          </a:p>
          <a:p>
            <a:pPr eaLnBrk="1" hangingPunct="1">
              <a:buFontTx/>
              <a:buChar char="•"/>
            </a:pPr>
            <a:r>
              <a:rPr lang="en-US" altLang="en-US" sz="1000"/>
              <a:t>Greene again attacked the British main force located at Eutaw springs in September 8, and once again, lost.  But the British were once again forced to withdraw to Charleston and Savannah.  Greene was to never win a battle, but, with his forces in tact, drove the British from the Carolina’s. </a:t>
            </a:r>
          </a:p>
          <a:p>
            <a:pPr eaLnBrk="1" hangingPunct="1">
              <a:buFontTx/>
              <a:buChar char="•"/>
            </a:pPr>
            <a:endParaRPr lang="en-US" altLang="en-US"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9BB50E-4900-4185-8BDA-718B2DB67FF0}" type="slidenum">
              <a:rPr lang="en-US" altLang="en-US">
                <a:solidFill>
                  <a:prstClr val="black"/>
                </a:solidFill>
              </a:rPr>
              <a:pPr eaLnBrk="1" hangingPunct="1"/>
              <a:t>245</a:t>
            </a:fld>
            <a:endParaRPr lang="en-US" altLang="en-US">
              <a:solidFill>
                <a:prstClr val="black"/>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0" y="4343400"/>
            <a:ext cx="6858000" cy="4554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100"/>
              <a:t>1779-1781 – Cornwallis is convinced VA is the key to the south and convinces Clinton to send an expedition to VA.  British forces (to include a force under the American traitor, Arnold) wreck havoc in VA.</a:t>
            </a:r>
          </a:p>
          <a:p>
            <a:pPr eaLnBrk="1" hangingPunct="1">
              <a:buFontTx/>
              <a:buChar char="•"/>
            </a:pPr>
            <a:r>
              <a:rPr lang="en-US" altLang="en-US" sz="1100"/>
              <a:t>March 1781 - Washington sends a small force under Lafayette to attempt to check the destruction (and possibly capture Arnold).  </a:t>
            </a:r>
          </a:p>
          <a:p>
            <a:pPr eaLnBrk="1" hangingPunct="1">
              <a:buFontTx/>
              <a:buChar char="•"/>
            </a:pPr>
            <a:r>
              <a:rPr lang="en-US" altLang="en-US" sz="1100"/>
              <a:t>May 1781 – Cornwallis arrives in VA  from his campaign in the Carolinas </a:t>
            </a:r>
          </a:p>
          <a:p>
            <a:pPr eaLnBrk="1" hangingPunct="1">
              <a:buFontTx/>
              <a:buChar char="•"/>
            </a:pPr>
            <a:r>
              <a:rPr lang="en-US" altLang="en-US" sz="1100"/>
              <a:t>Summer of 1781 – French Army under Rochambeau arrives in Newport, RI (4,000).   The French also promise the use of their fleet to conduct and all out effort in 1781.  July 1781-  Rochambeau moves to mass forces with Washing in NY.  Both Washington and Clinton envision a large battle in New York/ Pennsylvania area.  However, DeGrasse, the Admiral of the main French Fleet, informs Washington he will move only as far north as the Chesapeake Bay, and will leave prior to October (Hurricane Season)</a:t>
            </a:r>
          </a:p>
          <a:p>
            <a:pPr eaLnBrk="1" hangingPunct="1">
              <a:buFontTx/>
              <a:buChar char="•"/>
            </a:pPr>
            <a:r>
              <a:rPr lang="en-US" altLang="en-US" sz="1100"/>
              <a:t>Aug-Sept 81 – Washington leaves a small force to cover NYC, conducts deception operations and moves his combined American/French Army to VA  to trap Cornwallis. </a:t>
            </a:r>
          </a:p>
          <a:p>
            <a:pPr eaLnBrk="1" hangingPunct="1">
              <a:buFontTx/>
              <a:buChar char="•"/>
            </a:pPr>
            <a:r>
              <a:rPr lang="en-US" altLang="en-US" sz="1100"/>
              <a:t>British Admiral Hood, departing the Caribbean, and looking for Degrasse’s Fleet, arrives at Chesapeake bay first, found an empty bay, and moved on to New York.   </a:t>
            </a:r>
          </a:p>
          <a:p>
            <a:pPr eaLnBrk="1" hangingPunct="1">
              <a:buFontTx/>
              <a:buChar char="•"/>
            </a:pPr>
            <a:r>
              <a:rPr lang="en-US" altLang="en-US" sz="1100"/>
              <a:t>Since he had stopped in Havana, Degrasse’s fleet was 5 days behind Hood, and by luck, arrived in the empty Chesapeake Bay on 30 August. Degrasse delivers 3,000 troops. </a:t>
            </a:r>
          </a:p>
          <a:p>
            <a:pPr eaLnBrk="1" hangingPunct="1">
              <a:buFontTx/>
              <a:buChar char="•"/>
            </a:pPr>
            <a:r>
              <a:rPr lang="en-US" altLang="en-US" sz="1100"/>
              <a:t>Admiral Graves, with Hood’s fleet, moved back to the Chesapeake Bay and attacked the French Fleet in the inconclusive Battle of Virginia Capes. (Sept 5) </a:t>
            </a:r>
          </a:p>
          <a:p>
            <a:pPr eaLnBrk="1" hangingPunct="1">
              <a:buFontTx/>
              <a:buChar char="•"/>
            </a:pPr>
            <a:r>
              <a:rPr lang="en-US" altLang="en-US" sz="1100"/>
              <a:t>A French Squadron slips into Chesapeake Bay during a lull in the naval battle to deliver siege cannon. </a:t>
            </a:r>
          </a:p>
          <a:p>
            <a:pPr eaLnBrk="1" hangingPunct="1">
              <a:buFontTx/>
              <a:buChar char="•"/>
            </a:pPr>
            <a:r>
              <a:rPr lang="en-US" altLang="en-US" sz="1100"/>
              <a:t>The combined French fleet  numbered 35 vs. the 19 English Ships, who thus depart back to NY.  Cornwallis is trapped by land and by sea.</a:t>
            </a:r>
          </a:p>
          <a:p>
            <a:pPr eaLnBrk="1" hangingPunct="1">
              <a:buFontTx/>
              <a:buChar char="•"/>
            </a:pPr>
            <a:endParaRPr lang="en-US" altLang="en-US"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A0C7D-4048-4915-8526-93BE5E9EB4FC}" type="slidenum">
              <a:rPr lang="en-US"/>
              <a:pPr/>
              <a:t>126</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B2F586-C125-4E39-AA5D-AE99B566635D}" type="slidenum">
              <a:rPr lang="en-US" smtClean="0"/>
              <a:pPr/>
              <a:t>179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A628E6-9F94-41C5-85EA-93EE62FBC4F9}" type="slidenum">
              <a:rPr lang="en-US" smtClean="0"/>
              <a:pPr/>
              <a:t>180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779D4E-B8C5-4E45-8DA8-B1BEAA18B4C4}" type="slidenum">
              <a:rPr lang="en-US" smtClean="0"/>
              <a:pPr/>
              <a:t>181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0B1DE8-81D8-4F99-9DF8-9BB5E1214CD9}" type="slidenum">
              <a:rPr lang="en-US" smtClean="0"/>
              <a:pPr/>
              <a:t>182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4D5A81C-285F-4C27-9090-CC3F0E1430BD}" type="datetimeFigureOut">
              <a:rPr lang="en-US" smtClean="0"/>
              <a:t>12/12/2018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77BDC27-056D-46AD-9CBE-F31BD9774EE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4D5A81C-285F-4C27-9090-CC3F0E1430BD}"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BDC27-056D-46AD-9CBE-F31BD9774E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4D5A81C-285F-4C27-9090-CC3F0E1430BD}"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BDC27-056D-46AD-9CBE-F31BD9774EE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28EA915-0F43-48D9-88A9-98C653834F58}" type="slidenum">
              <a:rPr lang="en-US"/>
              <a:pPr/>
              <a:t>‹#›</a:t>
            </a:fld>
            <a:endParaRPr lang="en-US"/>
          </a:p>
        </p:txBody>
      </p:sp>
    </p:spTree>
    <p:extLst>
      <p:ext uri="{BB962C8B-B14F-4D97-AF65-F5344CB8AC3E}">
        <p14:creationId xmlns:p14="http://schemas.microsoft.com/office/powerpoint/2010/main" val="201104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52B9767-6FF8-41B0-B7FC-1FC06F69AE88}" type="slidenum">
              <a:rPr lang="en-US"/>
              <a:pPr>
                <a:defRPr/>
              </a:pPr>
              <a:t>‹#›</a:t>
            </a:fld>
            <a:endParaRPr lang="en-US"/>
          </a:p>
        </p:txBody>
      </p:sp>
    </p:spTree>
    <p:extLst>
      <p:ext uri="{BB962C8B-B14F-4D97-AF65-F5344CB8AC3E}">
        <p14:creationId xmlns:p14="http://schemas.microsoft.com/office/powerpoint/2010/main" val="2343063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p>
        </p:txBody>
      </p:sp>
      <p:sp>
        <p:nvSpPr>
          <p:cNvPr id="7" name="Rectangle 24"/>
          <p:cNvSpPr>
            <a:spLocks noGrp="1" noChangeArrowheads="1"/>
          </p:cNvSpPr>
          <p:nvPr>
            <p:ph type="ftr" sz="quarter" idx="11"/>
          </p:nvPr>
        </p:nvSpPr>
        <p:spPr>
          <a:ln/>
        </p:spPr>
        <p:txBody>
          <a:bodyPr/>
          <a:lstStyle>
            <a:lvl1pPr>
              <a:defRPr/>
            </a:lvl1pPr>
          </a:lstStyle>
          <a:p>
            <a:pPr>
              <a:defRPr/>
            </a:pPr>
            <a:endParaRPr lang="en-US"/>
          </a:p>
        </p:txBody>
      </p:sp>
      <p:sp>
        <p:nvSpPr>
          <p:cNvPr id="8" name="Rectangle 25"/>
          <p:cNvSpPr>
            <a:spLocks noGrp="1" noChangeArrowheads="1"/>
          </p:cNvSpPr>
          <p:nvPr>
            <p:ph type="sldNum" sz="quarter" idx="12"/>
          </p:nvPr>
        </p:nvSpPr>
        <p:spPr>
          <a:ln/>
        </p:spPr>
        <p:txBody>
          <a:bodyPr/>
          <a:lstStyle>
            <a:lvl1pPr>
              <a:defRPr/>
            </a:lvl1pPr>
          </a:lstStyle>
          <a:p>
            <a:pPr>
              <a:defRPr/>
            </a:pPr>
            <a:fld id="{3830EF82-2691-4E5C-A451-93B0EEC1B905}" type="slidenum">
              <a:rPr lang="en-US"/>
              <a:pPr>
                <a:defRPr/>
              </a:pPr>
              <a:t>‹#›</a:t>
            </a:fld>
            <a:endParaRPr lang="en-US"/>
          </a:p>
        </p:txBody>
      </p:sp>
    </p:spTree>
    <p:extLst>
      <p:ext uri="{BB962C8B-B14F-4D97-AF65-F5344CB8AC3E}">
        <p14:creationId xmlns:p14="http://schemas.microsoft.com/office/powerpoint/2010/main" val="300888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9F0E88-E30F-4064-B4F6-3752A651EA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918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F980CB-358F-4282-ABF1-693A00879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164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F0655-354A-4966-A4FB-1AC8027DF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676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78B8F8-9074-4807-8F91-E22C8F0D56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6677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14627F-1D18-4315-AB85-B50343C72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41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4D5A81C-285F-4C27-9090-CC3F0E1430BD}"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BDC27-056D-46AD-9CBE-F31BD9774EEB}"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7B317A-BBAE-47AF-9386-9D1E41A06F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43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A25068-49D6-454E-8373-00F6A7A4C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129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54728A-A430-4E08-B524-7C13F4D01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707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3E9A04-22FA-4927-BE6F-08C6E2593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892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8A24C-D200-4C0D-862A-2FCC760AD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389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41107-A99B-433C-B6AA-410FF138BC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74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4D5A81C-285F-4C27-9090-CC3F0E1430BD}"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BDC27-056D-46AD-9CBE-F31BD9774EEB}"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4D5A81C-285F-4C27-9090-CC3F0E1430BD}"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BDC27-056D-46AD-9CBE-F31BD9774EEB}"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4D5A81C-285F-4C27-9090-CC3F0E1430BD}" type="datetimeFigureOut">
              <a:rPr lang="en-US" smtClean="0"/>
              <a:t>12/12/2018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BDC27-056D-46AD-9CBE-F31BD9774EE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D5A81C-285F-4C27-9090-CC3F0E1430BD}" type="datetimeFigureOut">
              <a:rPr lang="en-US" smtClean="0"/>
              <a:t>12/12/2018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7BDC27-056D-46AD-9CBE-F31BD9774EEB}"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D5A81C-285F-4C27-9090-CC3F0E1430BD}" type="datetimeFigureOut">
              <a:rPr lang="en-US" smtClean="0"/>
              <a:t>12/12/2018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7BDC27-056D-46AD-9CBE-F31BD9774E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64D5A81C-285F-4C27-9090-CC3F0E1430BD}"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BDC27-056D-46AD-9CBE-F31BD9774EE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4D5A81C-285F-4C27-9090-CC3F0E1430BD}" type="datetimeFigureOut">
              <a:rPr lang="en-US" smtClean="0"/>
              <a:t>12/12/2018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77BDC27-056D-46AD-9CBE-F31BD9774EEB}"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6">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4D5A81C-285F-4C27-9090-CC3F0E1430BD}" type="datetimeFigureOut">
              <a:rPr lang="en-US" smtClean="0"/>
              <a:t>12/12/2018</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77BDC27-056D-46AD-9CBE-F31BD9774EE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AEFA428B-2323-4171-BBA1-E5277430A671}"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2" name="Picture 7" descr="South1780Animatio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200" y="0"/>
            <a:ext cx="89916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32799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9.jpeg"/><Relationship Id="rId4" Type="http://schemas.openxmlformats.org/officeDocument/2006/relationships/image" Target="../media/image13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43.jpeg"/><Relationship Id="rId4" Type="http://schemas.openxmlformats.org/officeDocument/2006/relationships/image" Target="../media/image14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18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50.jpeg"/></Relationships>
</file>

<file path=ppt/slides/_rels/slide187.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1.jpeg"/><Relationship Id="rId7" Type="http://schemas.openxmlformats.org/officeDocument/2006/relationships/image" Target="../media/image154.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hyperlink" Target="http://en.wikipedia.org/wiki/Image:RogerShermanPortrait.jpg"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89.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60.jpeg"/><Relationship Id="rId7" Type="http://schemas.openxmlformats.org/officeDocument/2006/relationships/hyperlink" Target="http://en.wikipedia.org/wiki/Image:Senator_stockton.jpg"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62.jpeg"/><Relationship Id="rId5" Type="http://schemas.openxmlformats.org/officeDocument/2006/relationships/hyperlink" Target="http://en.wikipedia.org/wiki/Image:Francis_Hopkinson_sepia_print.jpg" TargetMode="External"/><Relationship Id="rId4" Type="http://schemas.openxmlformats.org/officeDocument/2006/relationships/image" Target="../media/image161.jpeg"/><Relationship Id="rId9" Type="http://schemas.openxmlformats.org/officeDocument/2006/relationships/image" Target="../media/image164.jpeg"/></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68.jpeg"/><Relationship Id="rId5" Type="http://schemas.openxmlformats.org/officeDocument/2006/relationships/image" Target="../media/image167.png"/><Relationship Id="rId4" Type="http://schemas.openxmlformats.org/officeDocument/2006/relationships/image" Target="../media/image166.jpeg"/></Relationships>
</file>

<file path=ppt/slides/_rels/slide191.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70.jpeg"/><Relationship Id="rId7" Type="http://schemas.openxmlformats.org/officeDocument/2006/relationships/hyperlink" Target="http://en.wikipedia.org/wiki/Image:George_Taylor_(Delegate).jpg"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72.png"/><Relationship Id="rId5" Type="http://schemas.openxmlformats.org/officeDocument/2006/relationships/hyperlink" Target="http://en.wikipedia.org/wiki/Image:James_Smith_(1700s).png" TargetMode="External"/><Relationship Id="rId10" Type="http://schemas.openxmlformats.org/officeDocument/2006/relationships/image" Target="../media/image174.jpeg"/><Relationship Id="rId4" Type="http://schemas.openxmlformats.org/officeDocument/2006/relationships/image" Target="../media/image171.jpeg"/><Relationship Id="rId9" Type="http://schemas.openxmlformats.org/officeDocument/2006/relationships/hyperlink" Target="http://en.wikipedia.org/wiki/Image:JusticeJamesWilson.jpg"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en.wikipedia.org/wiki/Image:ThomasMcKean3.jpg" TargetMode="External"/><Relationship Id="rId7" Type="http://schemas.openxmlformats.org/officeDocument/2006/relationships/image" Target="../media/image178.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77.jpeg"/><Relationship Id="rId5" Type="http://schemas.openxmlformats.org/officeDocument/2006/relationships/image" Target="../media/image176.png"/><Relationship Id="rId4" Type="http://schemas.openxmlformats.org/officeDocument/2006/relationships/image" Target="../media/image175.jpeg"/></Relationships>
</file>

<file path=ppt/slides/_rels/slide193.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9.jpeg"/><Relationship Id="rId7" Type="http://schemas.openxmlformats.org/officeDocument/2006/relationships/hyperlink" Target="http://en.wikipedia.org/wiki/Image:Thomas_Stone.jpg"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81.jpeg"/><Relationship Id="rId5" Type="http://schemas.openxmlformats.org/officeDocument/2006/relationships/hyperlink" Target="http://en.wikipedia.org/wiki/Image:William_paca.jpg" TargetMode="External"/><Relationship Id="rId4" Type="http://schemas.openxmlformats.org/officeDocument/2006/relationships/image" Target="../media/image180.jpeg"/></Relationships>
</file>

<file path=ppt/slides/_rels/slide19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9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89.jpeg"/><Relationship Id="rId4" Type="http://schemas.openxmlformats.org/officeDocument/2006/relationships/image" Target="../media/image188.jpeg"/></Relationships>
</file>

<file path=ppt/slides/_rels/slide19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92.png"/><Relationship Id="rId4" Type="http://schemas.openxmlformats.org/officeDocument/2006/relationships/image" Target="../media/image191.jpeg"/></Relationships>
</file>

<file path=ppt/slides/_rels/slide19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198.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199.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en.wikipedia.org/wiki/Image:George_Walton.jpg" TargetMode="External"/><Relationship Id="rId5" Type="http://schemas.openxmlformats.org/officeDocument/2006/relationships/image" Target="../media/image198.jpeg"/><Relationship Id="rId4" Type="http://schemas.openxmlformats.org/officeDocument/2006/relationships/hyperlink" Target="http://en.wikipedia.org/wiki/Image:Lyman_hall.jpg" TargetMode="Externa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20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06.pn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2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21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9.gi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0.gif"/><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212.jpeg"/><Relationship Id="rId7" Type="http://schemas.openxmlformats.org/officeDocument/2006/relationships/image" Target="../media/image214.jpe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213.jpeg"/><Relationship Id="rId4" Type="http://schemas.openxmlformats.org/officeDocument/2006/relationships/image" Target="../media/image131.jpeg"/><Relationship Id="rId9" Type="http://schemas.openxmlformats.org/officeDocument/2006/relationships/image" Target="../media/image132.jpeg"/></Relationships>
</file>

<file path=ppt/slides/_rels/slide222.xml.rels><?xml version="1.0" encoding="UTF-8" standalone="yes"?>
<Relationships xmlns="http://schemas.openxmlformats.org/package/2006/relationships"><Relationship Id="rId2" Type="http://schemas.openxmlformats.org/officeDocument/2006/relationships/image" Target="../media/image216.gi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17.gif"/><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29.jpe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8.png"/><Relationship Id="rId2" Type="http://schemas.openxmlformats.org/officeDocument/2006/relationships/hyperlink" Target="http://www.army.mil/cmh/art/P-P/AS-1/1781.htm" TargetMode="External"/><Relationship Id="rId1" Type="http://schemas.openxmlformats.org/officeDocument/2006/relationships/slideLayout" Target="../slideLayouts/slideLayout6.xml"/><Relationship Id="rId6" Type="http://schemas.openxmlformats.org/officeDocument/2006/relationships/image" Target="../media/image223.jpeg"/><Relationship Id="rId11" Type="http://schemas.openxmlformats.org/officeDocument/2006/relationships/image" Target="../media/image227.png"/><Relationship Id="rId5" Type="http://schemas.openxmlformats.org/officeDocument/2006/relationships/image" Target="../media/image222.jpeg"/><Relationship Id="rId10" Type="http://schemas.openxmlformats.org/officeDocument/2006/relationships/hyperlink" Target="http://en.wikipedia.org/wiki/Image:Grand_Union_Flag.svg" TargetMode="External"/><Relationship Id="rId4" Type="http://schemas.openxmlformats.org/officeDocument/2006/relationships/image" Target="../media/image221.jpeg"/><Relationship Id="rId9" Type="http://schemas.openxmlformats.org/officeDocument/2006/relationships/image" Target="../media/image226.jpeg"/></Relationships>
</file>

<file path=ppt/slides/_rels/slide2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image" Target="../media/image230.jpeg"/><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14.jpeg"/><Relationship Id="rId7" Type="http://schemas.openxmlformats.org/officeDocument/2006/relationships/image" Target="../media/image212.jpe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01.jpeg"/><Relationship Id="rId4" Type="http://schemas.openxmlformats.org/officeDocument/2006/relationships/image" Target="../media/image236.png"/></Relationships>
</file>

<file path=ppt/slides/_rels/slide23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2.xml"/><Relationship Id="rId4" Type="http://schemas.openxmlformats.org/officeDocument/2006/relationships/image" Target="../media/image241.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 Id="rId4" Type="http://schemas.openxmlformats.org/officeDocument/2006/relationships/image" Target="../media/image244.jpeg"/></Relationships>
</file>

<file path=ppt/slides/_rels/slide236.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12.jpeg"/><Relationship Id="rId7" Type="http://schemas.openxmlformats.org/officeDocument/2006/relationships/image" Target="../media/image214.jpeg"/><Relationship Id="rId2" Type="http://schemas.openxmlformats.org/officeDocument/2006/relationships/image" Target="../media/image245.jpeg"/><Relationship Id="rId1" Type="http://schemas.openxmlformats.org/officeDocument/2006/relationships/slideLayout" Target="../slideLayouts/slideLayout2.xml"/><Relationship Id="rId6" Type="http://schemas.openxmlformats.org/officeDocument/2006/relationships/image" Target="../media/image246.jpeg"/><Relationship Id="rId5" Type="http://schemas.openxmlformats.org/officeDocument/2006/relationships/image" Target="../media/image215.jpeg"/><Relationship Id="rId4" Type="http://schemas.openxmlformats.org/officeDocument/2006/relationships/image" Target="../media/image238.jpeg"/><Relationship Id="rId9" Type="http://schemas.openxmlformats.org/officeDocument/2006/relationships/image" Target="../media/image248.jpeg"/></Relationships>
</file>

<file path=ppt/slides/_rels/slide237.xml.rels><?xml version="1.0" encoding="UTF-8" standalone="yes"?>
<Relationships xmlns="http://schemas.openxmlformats.org/package/2006/relationships"><Relationship Id="rId2" Type="http://schemas.openxmlformats.org/officeDocument/2006/relationships/image" Target="../media/image249.gi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5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252.png"/><Relationship Id="rId4" Type="http://schemas.openxmlformats.org/officeDocument/2006/relationships/image" Target="../media/image251.png"/></Relationships>
</file>

<file path=ppt/slides/_rels/slide2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image" Target="../media/image251.png"/><Relationship Id="rId4" Type="http://schemas.openxmlformats.org/officeDocument/2006/relationships/image" Target="../media/image252.png"/></Relationships>
</file>

<file path=ppt/slides/_rels/slide2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251.png"/><Relationship Id="rId5" Type="http://schemas.openxmlformats.org/officeDocument/2006/relationships/image" Target="../media/image252.png"/><Relationship Id="rId4" Type="http://schemas.openxmlformats.org/officeDocument/2006/relationships/image" Target="../media/image253.png"/></Relationships>
</file>

<file path=ppt/slides/_rels/slide24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57.jpeg"/><Relationship Id="rId5" Type="http://schemas.openxmlformats.org/officeDocument/2006/relationships/image" Target="../media/image238.jpeg"/><Relationship Id="rId4" Type="http://schemas.openxmlformats.org/officeDocument/2006/relationships/image" Target="../media/image256.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hyperlink" Target="http://upload.wikimedia.org/wikipedia/commons/6/6e/J_S_Copley_-_Paul_Revere.jp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Political and Military Leadership of the American Revolution</a:t>
            </a:r>
          </a:p>
        </p:txBody>
      </p:sp>
      <p:sp>
        <p:nvSpPr>
          <p:cNvPr id="3" name="Subtitle 2"/>
          <p:cNvSpPr>
            <a:spLocks noGrp="1"/>
          </p:cNvSpPr>
          <p:nvPr>
            <p:ph type="subTitle" idx="1"/>
          </p:nvPr>
        </p:nvSpPr>
        <p:spPr/>
        <p:txBody>
          <a:bodyPr/>
          <a:lstStyle/>
          <a:p>
            <a:r>
              <a:rPr lang="en-US" dirty="0"/>
              <a:t>Dr. Nick Noppinger</a:t>
            </a:r>
          </a:p>
        </p:txBody>
      </p:sp>
    </p:spTree>
    <p:extLst>
      <p:ext uri="{BB962C8B-B14F-4D97-AF65-F5344CB8AC3E}">
        <p14:creationId xmlns:p14="http://schemas.microsoft.com/office/powerpoint/2010/main" val="368198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450AD-1300AD</a:t>
            </a:r>
            <a:r>
              <a:rPr lang="en-US" dirty="0"/>
              <a:t> –The Dominance of Armored Cavalry</a:t>
            </a:r>
          </a:p>
        </p:txBody>
      </p:sp>
      <p:sp>
        <p:nvSpPr>
          <p:cNvPr id="3" name="Content Placeholder 2"/>
          <p:cNvSpPr>
            <a:spLocks noGrp="1"/>
          </p:cNvSpPr>
          <p:nvPr>
            <p:ph idx="1"/>
          </p:nvPr>
        </p:nvSpPr>
        <p:spPr/>
        <p:txBody>
          <a:bodyPr/>
          <a:lstStyle/>
          <a:p>
            <a:r>
              <a:rPr lang="en-US" dirty="0"/>
              <a:t>Disappearance of standing armies outside Byzantium</a:t>
            </a:r>
          </a:p>
          <a:p>
            <a:r>
              <a:rPr lang="en-US" dirty="0"/>
              <a:t>Upper classes augmented by lower class retainers that are professional in skill.  Military ranks are not permanent.  Armies are ad hoc.  Individual skill professional, higher levels a certain amount amateurism.</a:t>
            </a:r>
          </a:p>
          <a:p>
            <a:endParaRPr lang="en-US" dirty="0"/>
          </a:p>
        </p:txBody>
      </p:sp>
    </p:spTree>
    <p:extLst>
      <p:ext uri="{BB962C8B-B14F-4D97-AF65-F5344CB8AC3E}">
        <p14:creationId xmlns:p14="http://schemas.microsoft.com/office/powerpoint/2010/main" val="41375173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9780850451481PA_big.jpg"/>
          <p:cNvPicPr>
            <a:picLocks noGrp="1" noChangeAspect="1"/>
          </p:cNvPicPr>
          <p:nvPr>
            <p:ph idx="1"/>
          </p:nvPr>
        </p:nvPicPr>
        <p:blipFill>
          <a:blip r:embed="rId2" cstate="print"/>
          <a:stretch>
            <a:fillRect/>
          </a:stretch>
        </p:blipFill>
        <p:spPr>
          <a:xfrm>
            <a:off x="152401" y="381001"/>
            <a:ext cx="2755256" cy="3733800"/>
          </a:xfrm>
        </p:spPr>
      </p:pic>
      <p:pic>
        <p:nvPicPr>
          <p:cNvPr id="9" name="Picture 8" descr="9780850451481PB_big.jpg"/>
          <p:cNvPicPr>
            <a:picLocks noChangeAspect="1"/>
          </p:cNvPicPr>
          <p:nvPr/>
        </p:nvPicPr>
        <p:blipFill>
          <a:blip r:embed="rId3" cstate="print"/>
          <a:stretch>
            <a:fillRect/>
          </a:stretch>
        </p:blipFill>
        <p:spPr>
          <a:xfrm>
            <a:off x="2971800" y="304800"/>
            <a:ext cx="3276600" cy="4585094"/>
          </a:xfrm>
          <a:prstGeom prst="rect">
            <a:avLst/>
          </a:prstGeom>
        </p:spPr>
      </p:pic>
      <p:pic>
        <p:nvPicPr>
          <p:cNvPr id="10" name="Picture 9" descr="9780850451481PC_big.jpg"/>
          <p:cNvPicPr>
            <a:picLocks noChangeAspect="1"/>
          </p:cNvPicPr>
          <p:nvPr/>
        </p:nvPicPr>
        <p:blipFill>
          <a:blip r:embed="rId4" cstate="print"/>
          <a:stretch>
            <a:fillRect/>
          </a:stretch>
        </p:blipFill>
        <p:spPr>
          <a:xfrm>
            <a:off x="6400800" y="1295400"/>
            <a:ext cx="2382048" cy="3352800"/>
          </a:xfrm>
          <a:prstGeom prst="rect">
            <a:avLst/>
          </a:prstGeom>
        </p:spPr>
      </p:pic>
    </p:spTree>
    <p:extLst>
      <p:ext uri="{BB962C8B-B14F-4D97-AF65-F5344CB8AC3E}">
        <p14:creationId xmlns:p14="http://schemas.microsoft.com/office/powerpoint/2010/main" val="38951743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descr="9781846033148PB_big.jpg"/>
          <p:cNvPicPr>
            <a:picLocks noGrp="1" noChangeAspect="1"/>
          </p:cNvPicPr>
          <p:nvPr>
            <p:ph idx="1"/>
          </p:nvPr>
        </p:nvPicPr>
        <p:blipFill>
          <a:blip r:embed="rId2" cstate="print"/>
          <a:stretch>
            <a:fillRect/>
          </a:stretch>
        </p:blipFill>
        <p:spPr>
          <a:xfrm>
            <a:off x="609600" y="685800"/>
            <a:ext cx="3144134" cy="4389437"/>
          </a:xfrm>
        </p:spPr>
      </p:pic>
      <p:pic>
        <p:nvPicPr>
          <p:cNvPr id="10" name="Picture 9" descr="9781846033148PC_big.jpg"/>
          <p:cNvPicPr>
            <a:picLocks noChangeAspect="1"/>
          </p:cNvPicPr>
          <p:nvPr/>
        </p:nvPicPr>
        <p:blipFill>
          <a:blip r:embed="rId3" cstate="print"/>
          <a:stretch>
            <a:fillRect/>
          </a:stretch>
        </p:blipFill>
        <p:spPr>
          <a:xfrm>
            <a:off x="3733800" y="609600"/>
            <a:ext cx="3678537" cy="5105400"/>
          </a:xfrm>
          <a:prstGeom prst="rect">
            <a:avLst/>
          </a:prstGeom>
        </p:spPr>
      </p:pic>
    </p:spTree>
    <p:extLst>
      <p:ext uri="{BB962C8B-B14F-4D97-AF65-F5344CB8AC3E}">
        <p14:creationId xmlns:p14="http://schemas.microsoft.com/office/powerpoint/2010/main" val="12996734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46033148PD_big.jpg"/>
          <p:cNvPicPr>
            <a:picLocks noGrp="1" noChangeAspect="1"/>
          </p:cNvPicPr>
          <p:nvPr>
            <p:ph idx="1"/>
          </p:nvPr>
        </p:nvPicPr>
        <p:blipFill>
          <a:blip r:embed="rId2" cstate="print"/>
          <a:stretch>
            <a:fillRect/>
          </a:stretch>
        </p:blipFill>
        <p:spPr>
          <a:xfrm>
            <a:off x="304800" y="533400"/>
            <a:ext cx="3155231" cy="4389437"/>
          </a:xfrm>
        </p:spPr>
      </p:pic>
      <p:pic>
        <p:nvPicPr>
          <p:cNvPr id="5" name="Picture 4" descr="9781846033148PE_big.jpg"/>
          <p:cNvPicPr>
            <a:picLocks noChangeAspect="1"/>
          </p:cNvPicPr>
          <p:nvPr/>
        </p:nvPicPr>
        <p:blipFill>
          <a:blip r:embed="rId3" cstate="print"/>
          <a:stretch>
            <a:fillRect/>
          </a:stretch>
        </p:blipFill>
        <p:spPr>
          <a:xfrm>
            <a:off x="3581400" y="457200"/>
            <a:ext cx="3349116" cy="4648200"/>
          </a:xfrm>
          <a:prstGeom prst="rect">
            <a:avLst/>
          </a:prstGeom>
        </p:spPr>
      </p:pic>
    </p:spTree>
    <p:extLst>
      <p:ext uri="{BB962C8B-B14F-4D97-AF65-F5344CB8AC3E}">
        <p14:creationId xmlns:p14="http://schemas.microsoft.com/office/powerpoint/2010/main" val="40591939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46033148PF_big.jpg"/>
          <p:cNvPicPr>
            <a:picLocks noGrp="1" noChangeAspect="1"/>
          </p:cNvPicPr>
          <p:nvPr>
            <p:ph idx="1"/>
          </p:nvPr>
        </p:nvPicPr>
        <p:blipFill>
          <a:blip r:embed="rId2" cstate="print"/>
          <a:stretch>
            <a:fillRect/>
          </a:stretch>
        </p:blipFill>
        <p:spPr>
          <a:xfrm>
            <a:off x="228600" y="457200"/>
            <a:ext cx="3158947" cy="4389437"/>
          </a:xfrm>
        </p:spPr>
      </p:pic>
      <p:pic>
        <p:nvPicPr>
          <p:cNvPr id="5" name="Picture 4" descr="9781846033148PG_big.jpg"/>
          <p:cNvPicPr>
            <a:picLocks noChangeAspect="1"/>
          </p:cNvPicPr>
          <p:nvPr/>
        </p:nvPicPr>
        <p:blipFill>
          <a:blip r:embed="rId3" cstate="print"/>
          <a:stretch>
            <a:fillRect/>
          </a:stretch>
        </p:blipFill>
        <p:spPr>
          <a:xfrm>
            <a:off x="0" y="228600"/>
            <a:ext cx="3568730" cy="4953000"/>
          </a:xfrm>
          <a:prstGeom prst="rect">
            <a:avLst/>
          </a:prstGeom>
        </p:spPr>
      </p:pic>
      <p:pic>
        <p:nvPicPr>
          <p:cNvPr id="6" name="Picture 5" descr="9781846033148PH_big.jpg"/>
          <p:cNvPicPr>
            <a:picLocks noChangeAspect="1"/>
          </p:cNvPicPr>
          <p:nvPr/>
        </p:nvPicPr>
        <p:blipFill>
          <a:blip r:embed="rId4" cstate="print"/>
          <a:stretch>
            <a:fillRect/>
          </a:stretch>
        </p:blipFill>
        <p:spPr>
          <a:xfrm>
            <a:off x="4343400" y="304800"/>
            <a:ext cx="3564526" cy="4953000"/>
          </a:xfrm>
          <a:prstGeom prst="rect">
            <a:avLst/>
          </a:prstGeom>
        </p:spPr>
      </p:pic>
    </p:spTree>
    <p:extLst>
      <p:ext uri="{BB962C8B-B14F-4D97-AF65-F5344CB8AC3E}">
        <p14:creationId xmlns:p14="http://schemas.microsoft.com/office/powerpoint/2010/main" val="29590141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American views of the British Army</a:t>
            </a:r>
          </a:p>
        </p:txBody>
      </p:sp>
      <p:sp>
        <p:nvSpPr>
          <p:cNvPr id="3" name="Content Placeholder 2"/>
          <p:cNvSpPr>
            <a:spLocks noGrp="1"/>
          </p:cNvSpPr>
          <p:nvPr>
            <p:ph idx="1"/>
          </p:nvPr>
        </p:nvSpPr>
        <p:spPr/>
        <p:txBody>
          <a:bodyPr/>
          <a:lstStyle/>
          <a:p>
            <a:r>
              <a:rPr lang="en-US" dirty="0" err="1"/>
              <a:t>Lobsterbacks</a:t>
            </a:r>
            <a:endParaRPr lang="en-US" dirty="0"/>
          </a:p>
          <a:p>
            <a:r>
              <a:rPr lang="en-US" dirty="0"/>
              <a:t>Americans like the British upper and middle class look down upon the British military</a:t>
            </a:r>
          </a:p>
          <a:p>
            <a:r>
              <a:rPr lang="en-US" dirty="0"/>
              <a:t>British soldier drawn from the lowest elements of society</a:t>
            </a:r>
          </a:p>
        </p:txBody>
      </p:sp>
    </p:spTree>
    <p:extLst>
      <p:ext uri="{BB962C8B-B14F-4D97-AF65-F5344CB8AC3E}">
        <p14:creationId xmlns:p14="http://schemas.microsoft.com/office/powerpoint/2010/main" val="27844381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Dates</a:t>
            </a:r>
          </a:p>
        </p:txBody>
      </p:sp>
      <p:sp>
        <p:nvSpPr>
          <p:cNvPr id="3" name="Content Placeholder 2"/>
          <p:cNvSpPr>
            <a:spLocks noGrp="1"/>
          </p:cNvSpPr>
          <p:nvPr>
            <p:ph idx="1"/>
          </p:nvPr>
        </p:nvSpPr>
        <p:spPr/>
        <p:txBody>
          <a:bodyPr/>
          <a:lstStyle/>
          <a:p>
            <a:r>
              <a:rPr lang="en-US" dirty="0"/>
              <a:t>March 5, 1770- Boston Massacre</a:t>
            </a:r>
          </a:p>
          <a:p>
            <a:r>
              <a:rPr lang="en-US" dirty="0"/>
              <a:t>December 16, 1773- Boston tea Party</a:t>
            </a:r>
          </a:p>
          <a:p>
            <a:r>
              <a:rPr lang="en-US" dirty="0"/>
              <a:t>Throughout </a:t>
            </a:r>
            <a:r>
              <a:rPr lang="en-US"/>
              <a:t>1774- Dunmore’s War</a:t>
            </a:r>
            <a:endParaRPr lang="en-US" dirty="0"/>
          </a:p>
          <a:p>
            <a:r>
              <a:rPr lang="en-US" dirty="0"/>
              <a:t>September 1, 1774- Powder Alarm</a:t>
            </a:r>
          </a:p>
          <a:p>
            <a:endParaRPr lang="en-US" dirty="0"/>
          </a:p>
        </p:txBody>
      </p:sp>
    </p:spTree>
    <p:extLst>
      <p:ext uri="{BB962C8B-B14F-4D97-AF65-F5344CB8AC3E}">
        <p14:creationId xmlns:p14="http://schemas.microsoft.com/office/powerpoint/2010/main" val="5446216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Continental Army</a:t>
            </a:r>
          </a:p>
        </p:txBody>
      </p:sp>
      <p:sp>
        <p:nvSpPr>
          <p:cNvPr id="3" name="Content Placeholder 2"/>
          <p:cNvSpPr>
            <a:spLocks noGrp="1"/>
          </p:cNvSpPr>
          <p:nvPr>
            <p:ph idx="1"/>
          </p:nvPr>
        </p:nvSpPr>
        <p:spPr/>
        <p:txBody>
          <a:bodyPr/>
          <a:lstStyle/>
          <a:p>
            <a:r>
              <a:rPr lang="en-US" sz="2000" dirty="0"/>
              <a:t>Won the war by turning our militia into a professional army based upon the British model.  (8 later 9 </a:t>
            </a:r>
            <a:r>
              <a:rPr lang="en-US" sz="2000" dirty="0" err="1"/>
              <a:t>cos</a:t>
            </a:r>
            <a:r>
              <a:rPr lang="en-US" sz="2000" dirty="0"/>
              <a:t> per </a:t>
            </a:r>
            <a:r>
              <a:rPr lang="en-US" sz="2000" dirty="0" err="1"/>
              <a:t>rgt</a:t>
            </a:r>
            <a:r>
              <a:rPr lang="en-US" sz="2000" dirty="0"/>
              <a:t>)</a:t>
            </a:r>
          </a:p>
          <a:p>
            <a:r>
              <a:rPr lang="en-US" sz="2000" dirty="0"/>
              <a:t>Regulars supplemented by militia</a:t>
            </a:r>
          </a:p>
          <a:p>
            <a:r>
              <a:rPr lang="en-US" sz="2000" dirty="0"/>
              <a:t>Successive establishments 1775, 76, 77, 80</a:t>
            </a:r>
          </a:p>
          <a:p>
            <a:endParaRPr lang="en-US" dirty="0"/>
          </a:p>
          <a:p>
            <a:endParaRPr lang="en-US" dirty="0"/>
          </a:p>
        </p:txBody>
      </p:sp>
      <p:pic>
        <p:nvPicPr>
          <p:cNvPr id="4" name="Picture 3" descr="SmNJ.jpg"/>
          <p:cNvPicPr>
            <a:picLocks noChangeAspect="1"/>
          </p:cNvPicPr>
          <p:nvPr/>
        </p:nvPicPr>
        <p:blipFill>
          <a:blip r:embed="rId2" cstate="print"/>
          <a:stretch>
            <a:fillRect/>
          </a:stretch>
        </p:blipFill>
        <p:spPr>
          <a:xfrm>
            <a:off x="685801" y="4114800"/>
            <a:ext cx="1049668" cy="2181225"/>
          </a:xfrm>
          <a:prstGeom prst="rect">
            <a:avLst/>
          </a:prstGeom>
        </p:spPr>
      </p:pic>
      <p:pic>
        <p:nvPicPr>
          <p:cNvPr id="5" name="Picture 4" descr="SmPa.jpg"/>
          <p:cNvPicPr>
            <a:picLocks noChangeAspect="1"/>
          </p:cNvPicPr>
          <p:nvPr/>
        </p:nvPicPr>
        <p:blipFill>
          <a:blip r:embed="rId3" cstate="print"/>
          <a:stretch>
            <a:fillRect/>
          </a:stretch>
        </p:blipFill>
        <p:spPr>
          <a:xfrm>
            <a:off x="2667000" y="4038600"/>
            <a:ext cx="1086338" cy="2257425"/>
          </a:xfrm>
          <a:prstGeom prst="rect">
            <a:avLst/>
          </a:prstGeom>
        </p:spPr>
      </p:pic>
      <p:pic>
        <p:nvPicPr>
          <p:cNvPr id="6" name="Picture 5" descr="220px-Infantry,_Continental_Army,_1779-1783.jpg"/>
          <p:cNvPicPr>
            <a:picLocks noChangeAspect="1"/>
          </p:cNvPicPr>
          <p:nvPr/>
        </p:nvPicPr>
        <p:blipFill>
          <a:blip r:embed="rId4" cstate="print"/>
          <a:stretch>
            <a:fillRect/>
          </a:stretch>
        </p:blipFill>
        <p:spPr>
          <a:xfrm>
            <a:off x="5029200" y="3886200"/>
            <a:ext cx="2209800" cy="2521181"/>
          </a:xfrm>
          <a:prstGeom prst="rect">
            <a:avLst/>
          </a:prstGeom>
        </p:spPr>
      </p:pic>
    </p:spTree>
    <p:extLst>
      <p:ext uri="{BB962C8B-B14F-4D97-AF65-F5344CB8AC3E}">
        <p14:creationId xmlns:p14="http://schemas.microsoft.com/office/powerpoint/2010/main" val="13831271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Continental Army thru the war</a:t>
            </a:r>
          </a:p>
        </p:txBody>
      </p:sp>
      <p:sp>
        <p:nvSpPr>
          <p:cNvPr id="3" name="Content Placeholder 2"/>
          <p:cNvSpPr>
            <a:spLocks noGrp="1"/>
          </p:cNvSpPr>
          <p:nvPr>
            <p:ph idx="1"/>
          </p:nvPr>
        </p:nvSpPr>
        <p:spPr/>
        <p:txBody>
          <a:bodyPr>
            <a:normAutofit lnSpcReduction="10000"/>
          </a:bodyPr>
          <a:lstStyle/>
          <a:p>
            <a:r>
              <a:rPr lang="en-US" dirty="0"/>
              <a:t>1775- largely a New England/ New York Army 48 </a:t>
            </a:r>
            <a:r>
              <a:rPr lang="en-US" dirty="0" err="1"/>
              <a:t>rgt’s</a:t>
            </a:r>
            <a:r>
              <a:rPr lang="en-US" dirty="0"/>
              <a:t> strong.  Several states south of New York form own fulltime armies, separate from Continental Army.</a:t>
            </a:r>
          </a:p>
          <a:p>
            <a:r>
              <a:rPr lang="en-US" dirty="0"/>
              <a:t>1776- still largely Northern/New England in makeup 36 </a:t>
            </a:r>
            <a:r>
              <a:rPr lang="en-US" dirty="0" err="1"/>
              <a:t>rgt’s</a:t>
            </a:r>
            <a:r>
              <a:rPr lang="en-US" dirty="0"/>
              <a:t> of a single </a:t>
            </a:r>
            <a:r>
              <a:rPr lang="en-US" dirty="0" err="1"/>
              <a:t>btn</a:t>
            </a:r>
            <a:r>
              <a:rPr lang="en-US" dirty="0"/>
              <a:t> a piece 640 strong</a:t>
            </a:r>
          </a:p>
          <a:p>
            <a:r>
              <a:rPr lang="en-US" dirty="0"/>
              <a:t>1777- 88 </a:t>
            </a:r>
            <a:r>
              <a:rPr lang="en-US" dirty="0" err="1"/>
              <a:t>btn</a:t>
            </a:r>
            <a:r>
              <a:rPr lang="en-US" dirty="0"/>
              <a:t> resolve +16, 9 co </a:t>
            </a:r>
            <a:r>
              <a:rPr lang="en-US" dirty="0" err="1"/>
              <a:t>rgts</a:t>
            </a:r>
            <a:r>
              <a:rPr lang="en-US" dirty="0"/>
              <a:t>, truly American Army, as most state troops absorbed.</a:t>
            </a:r>
          </a:p>
          <a:p>
            <a:r>
              <a:rPr lang="en-US" dirty="0"/>
              <a:t>1780- new quota</a:t>
            </a:r>
          </a:p>
        </p:txBody>
      </p:sp>
    </p:spTree>
    <p:extLst>
      <p:ext uri="{BB962C8B-B14F-4D97-AF65-F5344CB8AC3E}">
        <p14:creationId xmlns:p14="http://schemas.microsoft.com/office/powerpoint/2010/main" val="14905129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Militia</a:t>
            </a:r>
          </a:p>
        </p:txBody>
      </p:sp>
      <p:pic>
        <p:nvPicPr>
          <p:cNvPr id="4" name="Content Placeholder 3" descr="9781841764832PC_th.jpg"/>
          <p:cNvPicPr>
            <a:picLocks noGrp="1" noChangeAspect="1"/>
          </p:cNvPicPr>
          <p:nvPr>
            <p:ph idx="1"/>
          </p:nvPr>
        </p:nvPicPr>
        <p:blipFill>
          <a:blip r:embed="rId2" cstate="print"/>
          <a:stretch>
            <a:fillRect/>
          </a:stretch>
        </p:blipFill>
        <p:spPr>
          <a:xfrm>
            <a:off x="3200400" y="2209800"/>
            <a:ext cx="2619375" cy="3649663"/>
          </a:xfrm>
        </p:spPr>
      </p:pic>
    </p:spTree>
    <p:extLst>
      <p:ext uri="{BB962C8B-B14F-4D97-AF65-F5344CB8AC3E}">
        <p14:creationId xmlns:p14="http://schemas.microsoft.com/office/powerpoint/2010/main" val="39501489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9781855323841PA_big.jpg"/>
          <p:cNvPicPr>
            <a:picLocks noGrp="1" noChangeAspect="1"/>
          </p:cNvPicPr>
          <p:nvPr>
            <p:ph idx="1"/>
          </p:nvPr>
        </p:nvPicPr>
        <p:blipFill>
          <a:blip r:embed="rId2" cstate="print"/>
          <a:stretch>
            <a:fillRect/>
          </a:stretch>
        </p:blipFill>
        <p:spPr>
          <a:xfrm>
            <a:off x="152400" y="609600"/>
            <a:ext cx="3082697" cy="4389437"/>
          </a:xfrm>
        </p:spPr>
      </p:pic>
      <p:pic>
        <p:nvPicPr>
          <p:cNvPr id="9" name="Picture 8" descr="9781855323841PB_big.jpg"/>
          <p:cNvPicPr>
            <a:picLocks noChangeAspect="1"/>
          </p:cNvPicPr>
          <p:nvPr/>
        </p:nvPicPr>
        <p:blipFill>
          <a:blip r:embed="rId3" cstate="print"/>
          <a:stretch>
            <a:fillRect/>
          </a:stretch>
        </p:blipFill>
        <p:spPr>
          <a:xfrm>
            <a:off x="4572000" y="609600"/>
            <a:ext cx="3856670" cy="5163267"/>
          </a:xfrm>
          <a:prstGeom prst="rect">
            <a:avLst/>
          </a:prstGeom>
        </p:spPr>
      </p:pic>
    </p:spTree>
    <p:extLst>
      <p:ext uri="{BB962C8B-B14F-4D97-AF65-F5344CB8AC3E}">
        <p14:creationId xmlns:p14="http://schemas.microsoft.com/office/powerpoint/2010/main" val="205794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00px-Ancient_Sasanid_Cataphract_Uther_Oxford_2003_06_2(1).jpg"/>
          <p:cNvPicPr>
            <a:picLocks noGrp="1" noChangeAspect="1"/>
          </p:cNvPicPr>
          <p:nvPr>
            <p:ph idx="1"/>
          </p:nvPr>
        </p:nvPicPr>
        <p:blipFill>
          <a:blip r:embed="rId2" cstate="print"/>
          <a:stretch>
            <a:fillRect/>
          </a:stretch>
        </p:blipFill>
        <p:spPr>
          <a:xfrm>
            <a:off x="228600" y="457200"/>
            <a:ext cx="3292078" cy="4389437"/>
          </a:xfrm>
        </p:spPr>
      </p:pic>
      <p:pic>
        <p:nvPicPr>
          <p:cNvPr id="5" name="Picture 4" descr="220px-Helmeted_Medieval_Knight_or_Soldier_(1).JPG"/>
          <p:cNvPicPr>
            <a:picLocks noChangeAspect="1"/>
          </p:cNvPicPr>
          <p:nvPr/>
        </p:nvPicPr>
        <p:blipFill>
          <a:blip r:embed="rId3" cstate="print"/>
          <a:stretch>
            <a:fillRect/>
          </a:stretch>
        </p:blipFill>
        <p:spPr>
          <a:xfrm>
            <a:off x="3505200" y="457200"/>
            <a:ext cx="2712720" cy="2712720"/>
          </a:xfrm>
          <a:prstGeom prst="rect">
            <a:avLst/>
          </a:prstGeom>
        </p:spPr>
      </p:pic>
      <p:pic>
        <p:nvPicPr>
          <p:cNvPr id="6" name="Picture 5" descr="180px-Maximilienne-p1000557.jpg"/>
          <p:cNvPicPr>
            <a:picLocks noChangeAspect="1"/>
          </p:cNvPicPr>
          <p:nvPr/>
        </p:nvPicPr>
        <p:blipFill>
          <a:blip r:embed="rId4" cstate="print"/>
          <a:stretch>
            <a:fillRect/>
          </a:stretch>
        </p:blipFill>
        <p:spPr>
          <a:xfrm>
            <a:off x="6324600" y="1447800"/>
            <a:ext cx="2286000" cy="4089400"/>
          </a:xfrm>
          <a:prstGeom prst="rect">
            <a:avLst/>
          </a:prstGeom>
        </p:spPr>
      </p:pic>
    </p:spTree>
    <p:extLst>
      <p:ext uri="{BB962C8B-B14F-4D97-AF65-F5344CB8AC3E}">
        <p14:creationId xmlns:p14="http://schemas.microsoft.com/office/powerpoint/2010/main" val="1385314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3841PD_th.jpg"/>
          <p:cNvPicPr>
            <a:picLocks noGrp="1" noChangeAspect="1"/>
          </p:cNvPicPr>
          <p:nvPr>
            <p:ph idx="1"/>
          </p:nvPr>
        </p:nvPicPr>
        <p:blipFill>
          <a:blip r:embed="rId2" cstate="print"/>
          <a:stretch>
            <a:fillRect/>
          </a:stretch>
        </p:blipFill>
        <p:spPr>
          <a:xfrm>
            <a:off x="533400" y="1981200"/>
            <a:ext cx="2857500" cy="3848100"/>
          </a:xfrm>
        </p:spPr>
      </p:pic>
      <p:pic>
        <p:nvPicPr>
          <p:cNvPr id="5" name="Picture 4" descr="9781855323841PF_th.jpg"/>
          <p:cNvPicPr>
            <a:picLocks noChangeAspect="1"/>
          </p:cNvPicPr>
          <p:nvPr/>
        </p:nvPicPr>
        <p:blipFill>
          <a:blip r:embed="rId3" cstate="print"/>
          <a:stretch>
            <a:fillRect/>
          </a:stretch>
        </p:blipFill>
        <p:spPr>
          <a:xfrm>
            <a:off x="3429000" y="457200"/>
            <a:ext cx="2857500" cy="3838575"/>
          </a:xfrm>
          <a:prstGeom prst="rect">
            <a:avLst/>
          </a:prstGeom>
        </p:spPr>
      </p:pic>
      <p:pic>
        <p:nvPicPr>
          <p:cNvPr id="6" name="Picture 5" descr="9781855323841PG_th.jpg"/>
          <p:cNvPicPr>
            <a:picLocks noChangeAspect="1"/>
          </p:cNvPicPr>
          <p:nvPr/>
        </p:nvPicPr>
        <p:blipFill>
          <a:blip r:embed="rId4" cstate="print"/>
          <a:stretch>
            <a:fillRect/>
          </a:stretch>
        </p:blipFill>
        <p:spPr>
          <a:xfrm>
            <a:off x="6286500" y="533400"/>
            <a:ext cx="2857500" cy="3829050"/>
          </a:xfrm>
          <a:prstGeom prst="rect">
            <a:avLst/>
          </a:prstGeom>
        </p:spPr>
      </p:pic>
    </p:spTree>
    <p:extLst>
      <p:ext uri="{BB962C8B-B14F-4D97-AF65-F5344CB8AC3E}">
        <p14:creationId xmlns:p14="http://schemas.microsoft.com/office/powerpoint/2010/main" val="7855023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9781855323841PC_big.jpg"/>
          <p:cNvPicPr>
            <a:picLocks noGrp="1" noChangeAspect="1"/>
          </p:cNvPicPr>
          <p:nvPr>
            <p:ph idx="1"/>
          </p:nvPr>
        </p:nvPicPr>
        <p:blipFill>
          <a:blip r:embed="rId2" cstate="print"/>
          <a:stretch>
            <a:fillRect/>
          </a:stretch>
        </p:blipFill>
        <p:spPr>
          <a:xfrm>
            <a:off x="228600" y="609600"/>
            <a:ext cx="3306962" cy="4389437"/>
          </a:xfrm>
        </p:spPr>
      </p:pic>
      <p:pic>
        <p:nvPicPr>
          <p:cNvPr id="9" name="Picture 8" descr="9781855323841PD_big.jpg"/>
          <p:cNvPicPr>
            <a:picLocks noChangeAspect="1"/>
          </p:cNvPicPr>
          <p:nvPr/>
        </p:nvPicPr>
        <p:blipFill>
          <a:blip r:embed="rId3" cstate="print"/>
          <a:stretch>
            <a:fillRect/>
          </a:stretch>
        </p:blipFill>
        <p:spPr>
          <a:xfrm>
            <a:off x="3352800" y="228600"/>
            <a:ext cx="4134731" cy="5562600"/>
          </a:xfrm>
          <a:prstGeom prst="rect">
            <a:avLst/>
          </a:prstGeom>
        </p:spPr>
      </p:pic>
    </p:spTree>
    <p:extLst>
      <p:ext uri="{BB962C8B-B14F-4D97-AF65-F5344CB8AC3E}">
        <p14:creationId xmlns:p14="http://schemas.microsoft.com/office/powerpoint/2010/main" val="11015860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3841PE_big.jpg"/>
          <p:cNvPicPr>
            <a:picLocks noGrp="1" noChangeAspect="1"/>
          </p:cNvPicPr>
          <p:nvPr>
            <p:ph idx="1"/>
          </p:nvPr>
        </p:nvPicPr>
        <p:blipFill>
          <a:blip r:embed="rId2" cstate="print"/>
          <a:stretch>
            <a:fillRect/>
          </a:stretch>
        </p:blipFill>
        <p:spPr>
          <a:xfrm>
            <a:off x="457200" y="381000"/>
            <a:ext cx="3581400" cy="4724400"/>
          </a:xfrm>
        </p:spPr>
      </p:pic>
      <p:pic>
        <p:nvPicPr>
          <p:cNvPr id="5" name="Picture 4" descr="9781855323841PF_big.jpg"/>
          <p:cNvPicPr>
            <a:picLocks noChangeAspect="1"/>
          </p:cNvPicPr>
          <p:nvPr/>
        </p:nvPicPr>
        <p:blipFill>
          <a:blip r:embed="rId3" cstate="print"/>
          <a:stretch>
            <a:fillRect/>
          </a:stretch>
        </p:blipFill>
        <p:spPr>
          <a:xfrm>
            <a:off x="4572000" y="381000"/>
            <a:ext cx="3912930" cy="5257800"/>
          </a:xfrm>
          <a:prstGeom prst="rect">
            <a:avLst/>
          </a:prstGeom>
        </p:spPr>
      </p:pic>
    </p:spTree>
    <p:extLst>
      <p:ext uri="{BB962C8B-B14F-4D97-AF65-F5344CB8AC3E}">
        <p14:creationId xmlns:p14="http://schemas.microsoft.com/office/powerpoint/2010/main" val="38125893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3841PG_big.jpg"/>
          <p:cNvPicPr>
            <a:picLocks noGrp="1" noChangeAspect="1"/>
          </p:cNvPicPr>
          <p:nvPr>
            <p:ph idx="1"/>
          </p:nvPr>
        </p:nvPicPr>
        <p:blipFill>
          <a:blip r:embed="rId2" cstate="print"/>
          <a:stretch>
            <a:fillRect/>
          </a:stretch>
        </p:blipFill>
        <p:spPr>
          <a:xfrm>
            <a:off x="457200" y="457200"/>
            <a:ext cx="3917702" cy="5257800"/>
          </a:xfrm>
        </p:spPr>
      </p:pic>
      <p:pic>
        <p:nvPicPr>
          <p:cNvPr id="5" name="Picture 4" descr="9781855323841PH_big.jpg"/>
          <p:cNvPicPr>
            <a:picLocks noChangeAspect="1"/>
          </p:cNvPicPr>
          <p:nvPr/>
        </p:nvPicPr>
        <p:blipFill>
          <a:blip r:embed="rId3" cstate="print"/>
          <a:stretch>
            <a:fillRect/>
          </a:stretch>
        </p:blipFill>
        <p:spPr>
          <a:xfrm>
            <a:off x="4495800" y="457200"/>
            <a:ext cx="3633810" cy="4876800"/>
          </a:xfrm>
          <a:prstGeom prst="rect">
            <a:avLst/>
          </a:prstGeom>
        </p:spPr>
      </p:pic>
    </p:spTree>
    <p:extLst>
      <p:ext uri="{BB962C8B-B14F-4D97-AF65-F5344CB8AC3E}">
        <p14:creationId xmlns:p14="http://schemas.microsoft.com/office/powerpoint/2010/main" val="31777075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C_big.jpg"/>
          <p:cNvPicPr>
            <a:picLocks noGrp="1" noChangeAspect="1"/>
          </p:cNvPicPr>
          <p:nvPr>
            <p:ph idx="1"/>
          </p:nvPr>
        </p:nvPicPr>
        <p:blipFill>
          <a:blip r:embed="rId2" cstate="print"/>
          <a:stretch>
            <a:fillRect/>
          </a:stretch>
        </p:blipFill>
        <p:spPr>
          <a:xfrm>
            <a:off x="1447800" y="533400"/>
            <a:ext cx="5742925" cy="4389437"/>
          </a:xfrm>
        </p:spPr>
      </p:pic>
    </p:spTree>
    <p:extLst>
      <p:ext uri="{BB962C8B-B14F-4D97-AF65-F5344CB8AC3E}">
        <p14:creationId xmlns:p14="http://schemas.microsoft.com/office/powerpoint/2010/main" val="11183229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D_th.jpg"/>
          <p:cNvPicPr>
            <a:picLocks noGrp="1" noChangeAspect="1"/>
          </p:cNvPicPr>
          <p:nvPr>
            <p:ph idx="1"/>
          </p:nvPr>
        </p:nvPicPr>
        <p:blipFill>
          <a:blip r:embed="rId2" cstate="print"/>
          <a:stretch>
            <a:fillRect/>
          </a:stretch>
        </p:blipFill>
        <p:spPr>
          <a:xfrm>
            <a:off x="381000" y="228600"/>
            <a:ext cx="2857500" cy="3752850"/>
          </a:xfrm>
        </p:spPr>
      </p:pic>
      <p:pic>
        <p:nvPicPr>
          <p:cNvPr id="5" name="Picture 4" descr="9781855325906PE_th.jpg"/>
          <p:cNvPicPr>
            <a:picLocks noChangeAspect="1"/>
          </p:cNvPicPr>
          <p:nvPr/>
        </p:nvPicPr>
        <p:blipFill>
          <a:blip r:embed="rId3" cstate="print"/>
          <a:stretch>
            <a:fillRect/>
          </a:stretch>
        </p:blipFill>
        <p:spPr>
          <a:xfrm>
            <a:off x="3581400" y="990600"/>
            <a:ext cx="4754071" cy="3581400"/>
          </a:xfrm>
          <a:prstGeom prst="rect">
            <a:avLst/>
          </a:prstGeom>
        </p:spPr>
      </p:pic>
    </p:spTree>
    <p:extLst>
      <p:ext uri="{BB962C8B-B14F-4D97-AF65-F5344CB8AC3E}">
        <p14:creationId xmlns:p14="http://schemas.microsoft.com/office/powerpoint/2010/main" val="22010642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F_big.jpg"/>
          <p:cNvPicPr>
            <a:picLocks noGrp="1" noChangeAspect="1"/>
          </p:cNvPicPr>
          <p:nvPr>
            <p:ph idx="1"/>
          </p:nvPr>
        </p:nvPicPr>
        <p:blipFill>
          <a:blip r:embed="rId2" cstate="print"/>
          <a:stretch>
            <a:fillRect/>
          </a:stretch>
        </p:blipFill>
        <p:spPr>
          <a:xfrm>
            <a:off x="152400" y="381001"/>
            <a:ext cx="4847708" cy="3657600"/>
          </a:xfrm>
        </p:spPr>
      </p:pic>
      <p:pic>
        <p:nvPicPr>
          <p:cNvPr id="5" name="Picture 4" descr="9781855325906PG_big.jpg"/>
          <p:cNvPicPr>
            <a:picLocks noChangeAspect="1"/>
          </p:cNvPicPr>
          <p:nvPr/>
        </p:nvPicPr>
        <p:blipFill>
          <a:blip r:embed="rId3" cstate="print"/>
          <a:stretch>
            <a:fillRect/>
          </a:stretch>
        </p:blipFill>
        <p:spPr>
          <a:xfrm>
            <a:off x="4724400" y="3062467"/>
            <a:ext cx="3914775" cy="3004958"/>
          </a:xfrm>
          <a:prstGeom prst="rect">
            <a:avLst/>
          </a:prstGeom>
        </p:spPr>
      </p:pic>
    </p:spTree>
    <p:extLst>
      <p:ext uri="{BB962C8B-B14F-4D97-AF65-F5344CB8AC3E}">
        <p14:creationId xmlns:p14="http://schemas.microsoft.com/office/powerpoint/2010/main" val="38055098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H_big.jpg"/>
          <p:cNvPicPr>
            <a:picLocks noGrp="1" noChangeAspect="1"/>
          </p:cNvPicPr>
          <p:nvPr>
            <p:ph idx="1"/>
          </p:nvPr>
        </p:nvPicPr>
        <p:blipFill>
          <a:blip r:embed="rId2" cstate="print"/>
          <a:stretch>
            <a:fillRect/>
          </a:stretch>
        </p:blipFill>
        <p:spPr>
          <a:xfrm>
            <a:off x="1662112" y="1948656"/>
            <a:ext cx="5819775" cy="4362450"/>
          </a:xfrm>
        </p:spPr>
      </p:pic>
    </p:spTree>
    <p:extLst>
      <p:ext uri="{BB962C8B-B14F-4D97-AF65-F5344CB8AC3E}">
        <p14:creationId xmlns:p14="http://schemas.microsoft.com/office/powerpoint/2010/main" val="22629955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41765860PF_big.jpg"/>
          <p:cNvPicPr>
            <a:picLocks noGrp="1" noChangeAspect="1"/>
          </p:cNvPicPr>
          <p:nvPr>
            <p:ph idx="1"/>
          </p:nvPr>
        </p:nvPicPr>
        <p:blipFill>
          <a:blip r:embed="rId2" cstate="print"/>
          <a:stretch>
            <a:fillRect/>
          </a:stretch>
        </p:blipFill>
        <p:spPr>
          <a:xfrm>
            <a:off x="1662112" y="2034381"/>
            <a:ext cx="5819775" cy="4191000"/>
          </a:xfrm>
        </p:spPr>
      </p:pic>
    </p:spTree>
    <p:extLst>
      <p:ext uri="{BB962C8B-B14F-4D97-AF65-F5344CB8AC3E}">
        <p14:creationId xmlns:p14="http://schemas.microsoft.com/office/powerpoint/2010/main" val="16311070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Army</a:t>
            </a:r>
          </a:p>
        </p:txBody>
      </p:sp>
      <p:sp>
        <p:nvSpPr>
          <p:cNvPr id="3" name="Content Placeholder 2"/>
          <p:cNvSpPr>
            <a:spLocks noGrp="1"/>
          </p:cNvSpPr>
          <p:nvPr>
            <p:ph idx="1"/>
          </p:nvPr>
        </p:nvSpPr>
        <p:spPr/>
        <p:txBody>
          <a:bodyPr/>
          <a:lstStyle/>
          <a:p>
            <a:r>
              <a:rPr lang="en-US" dirty="0"/>
              <a:t>Divided into 2</a:t>
            </a:r>
          </a:p>
          <a:p>
            <a:r>
              <a:rPr lang="en-US" dirty="0"/>
              <a:t>Army</a:t>
            </a:r>
          </a:p>
          <a:p>
            <a:r>
              <a:rPr lang="en-US" dirty="0"/>
              <a:t>Navy which ministered French Colonial possessions</a:t>
            </a:r>
          </a:p>
          <a:p>
            <a:endParaRPr lang="en-US" dirty="0"/>
          </a:p>
        </p:txBody>
      </p:sp>
    </p:spTree>
    <p:extLst>
      <p:ext uri="{BB962C8B-B14F-4D97-AF65-F5344CB8AC3E}">
        <p14:creationId xmlns:p14="http://schemas.microsoft.com/office/powerpoint/2010/main" val="411870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Military Revolution ?</a:t>
            </a:r>
          </a:p>
        </p:txBody>
      </p:sp>
      <p:sp>
        <p:nvSpPr>
          <p:cNvPr id="3" name="Content Placeholder 2"/>
          <p:cNvSpPr>
            <a:spLocks noGrp="1"/>
          </p:cNvSpPr>
          <p:nvPr>
            <p:ph idx="1"/>
          </p:nvPr>
        </p:nvSpPr>
        <p:spPr/>
        <p:txBody>
          <a:bodyPr/>
          <a:lstStyle/>
          <a:p>
            <a:r>
              <a:rPr lang="en-US" dirty="0"/>
              <a:t>AKA as the Infantry Revolution or Gunpowder Revolution , from </a:t>
            </a:r>
            <a:r>
              <a:rPr lang="en-US" dirty="0" err="1"/>
              <a:t>appr</a:t>
            </a:r>
            <a:r>
              <a:rPr lang="en-US" dirty="0"/>
              <a:t> </a:t>
            </a:r>
            <a:r>
              <a:rPr lang="en-US" dirty="0" err="1"/>
              <a:t>1300AD</a:t>
            </a:r>
            <a:endParaRPr lang="en-US" dirty="0"/>
          </a:p>
          <a:p>
            <a:r>
              <a:rPr lang="en-US" dirty="0"/>
              <a:t>The change occurred gradually from </a:t>
            </a:r>
            <a:r>
              <a:rPr lang="en-US" dirty="0" err="1"/>
              <a:t>appr</a:t>
            </a:r>
            <a:r>
              <a:rPr lang="en-US" dirty="0"/>
              <a:t> 1350’s  (Crecy 1346 [a convenient starting point]) to the present day.</a:t>
            </a:r>
          </a:p>
          <a:p>
            <a:r>
              <a:rPr lang="en-US" dirty="0"/>
              <a:t>Swiss Pikemen and German Landsknechts </a:t>
            </a:r>
          </a:p>
          <a:p>
            <a:r>
              <a:rPr lang="en-US" dirty="0"/>
              <a:t>Discipline and an arms race</a:t>
            </a:r>
          </a:p>
          <a:p>
            <a:r>
              <a:rPr lang="en-US" dirty="0"/>
              <a:t>Geoffrey Parker, Michael Roberts</a:t>
            </a:r>
          </a:p>
          <a:p>
            <a:r>
              <a:rPr lang="en-US" dirty="0"/>
              <a:t>Kelly DeVries, Jeremy Black, Chris Duffy</a:t>
            </a:r>
          </a:p>
          <a:p>
            <a:r>
              <a:rPr lang="en-US" dirty="0"/>
              <a:t>DEMOCRATIZES WARFARE</a:t>
            </a:r>
          </a:p>
        </p:txBody>
      </p:sp>
      <p:pic>
        <p:nvPicPr>
          <p:cNvPr id="5" name="Picture 4" descr="images.jpg"/>
          <p:cNvPicPr>
            <a:picLocks noChangeAspect="1"/>
          </p:cNvPicPr>
          <p:nvPr/>
        </p:nvPicPr>
        <p:blipFill>
          <a:blip r:embed="rId2" cstate="print"/>
          <a:stretch>
            <a:fillRect/>
          </a:stretch>
        </p:blipFill>
        <p:spPr>
          <a:xfrm>
            <a:off x="6858000" y="3810000"/>
            <a:ext cx="2133600" cy="2072640"/>
          </a:xfrm>
          <a:prstGeom prst="rect">
            <a:avLst/>
          </a:prstGeom>
        </p:spPr>
      </p:pic>
    </p:spTree>
    <p:extLst>
      <p:ext uri="{BB962C8B-B14F-4D97-AF65-F5344CB8AC3E}">
        <p14:creationId xmlns:p14="http://schemas.microsoft.com/office/powerpoint/2010/main" val="37347591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a:t>
            </a:r>
          </a:p>
        </p:txBody>
      </p:sp>
      <p:pic>
        <p:nvPicPr>
          <p:cNvPr id="4" name="Content Placeholder 3" descr="9781855321670PA_big.jpg"/>
          <p:cNvPicPr>
            <a:picLocks noGrp="1" noChangeAspect="1"/>
          </p:cNvPicPr>
          <p:nvPr>
            <p:ph idx="1"/>
          </p:nvPr>
        </p:nvPicPr>
        <p:blipFill>
          <a:blip r:embed="rId2" cstate="print"/>
          <a:stretch>
            <a:fillRect/>
          </a:stretch>
        </p:blipFill>
        <p:spPr>
          <a:xfrm>
            <a:off x="381000" y="1905000"/>
            <a:ext cx="2560653" cy="3398837"/>
          </a:xfrm>
        </p:spPr>
      </p:pic>
      <p:pic>
        <p:nvPicPr>
          <p:cNvPr id="5" name="Picture 4" descr="9781855321670PB_big.jpg"/>
          <p:cNvPicPr>
            <a:picLocks noChangeAspect="1"/>
          </p:cNvPicPr>
          <p:nvPr/>
        </p:nvPicPr>
        <p:blipFill>
          <a:blip r:embed="rId3" cstate="print"/>
          <a:stretch>
            <a:fillRect/>
          </a:stretch>
        </p:blipFill>
        <p:spPr>
          <a:xfrm>
            <a:off x="3276600" y="2895600"/>
            <a:ext cx="2662087" cy="3581400"/>
          </a:xfrm>
          <a:prstGeom prst="rect">
            <a:avLst/>
          </a:prstGeom>
        </p:spPr>
      </p:pic>
      <p:pic>
        <p:nvPicPr>
          <p:cNvPr id="6" name="Picture 5" descr="9781855321670PG_big.jpg"/>
          <p:cNvPicPr>
            <a:picLocks noChangeAspect="1"/>
          </p:cNvPicPr>
          <p:nvPr/>
        </p:nvPicPr>
        <p:blipFill>
          <a:blip r:embed="rId4" cstate="print"/>
          <a:stretch>
            <a:fillRect/>
          </a:stretch>
        </p:blipFill>
        <p:spPr>
          <a:xfrm>
            <a:off x="5943600" y="304800"/>
            <a:ext cx="3024001" cy="4038600"/>
          </a:xfrm>
          <a:prstGeom prst="rect">
            <a:avLst/>
          </a:prstGeom>
        </p:spPr>
      </p:pic>
    </p:spTree>
    <p:extLst>
      <p:ext uri="{BB962C8B-B14F-4D97-AF65-F5344CB8AC3E}">
        <p14:creationId xmlns:p14="http://schemas.microsoft.com/office/powerpoint/2010/main" val="18619650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1670PC_big.jpg"/>
          <p:cNvPicPr>
            <a:picLocks noGrp="1" noChangeAspect="1"/>
          </p:cNvPicPr>
          <p:nvPr>
            <p:ph idx="1"/>
          </p:nvPr>
        </p:nvPicPr>
        <p:blipFill>
          <a:blip r:embed="rId2" cstate="print"/>
          <a:stretch>
            <a:fillRect/>
          </a:stretch>
        </p:blipFill>
        <p:spPr>
          <a:xfrm>
            <a:off x="457200" y="1828800"/>
            <a:ext cx="3298827" cy="4389437"/>
          </a:xfrm>
        </p:spPr>
      </p:pic>
      <p:pic>
        <p:nvPicPr>
          <p:cNvPr id="5" name="Picture 4" descr="9781855321670PD_big.jpg"/>
          <p:cNvPicPr>
            <a:picLocks noChangeAspect="1"/>
          </p:cNvPicPr>
          <p:nvPr/>
        </p:nvPicPr>
        <p:blipFill>
          <a:blip r:embed="rId3" cstate="print"/>
          <a:stretch>
            <a:fillRect/>
          </a:stretch>
        </p:blipFill>
        <p:spPr>
          <a:xfrm>
            <a:off x="4419600" y="228600"/>
            <a:ext cx="3818114" cy="5105400"/>
          </a:xfrm>
          <a:prstGeom prst="rect">
            <a:avLst/>
          </a:prstGeom>
        </p:spPr>
      </p:pic>
    </p:spTree>
    <p:extLst>
      <p:ext uri="{BB962C8B-B14F-4D97-AF65-F5344CB8AC3E}">
        <p14:creationId xmlns:p14="http://schemas.microsoft.com/office/powerpoint/2010/main" val="40533763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2 Dimensional </a:t>
            </a:r>
            <a:r>
              <a:rPr lang="en-US" dirty="0" err="1"/>
              <a:t>environement</a:t>
            </a:r>
            <a:endParaRPr lang="en-US" dirty="0"/>
          </a:p>
          <a:p>
            <a:endParaRPr lang="en-US" dirty="0"/>
          </a:p>
        </p:txBody>
      </p:sp>
      <p:sp>
        <p:nvSpPr>
          <p:cNvPr id="3" name="Title 2"/>
          <p:cNvSpPr>
            <a:spLocks noGrp="1"/>
          </p:cNvSpPr>
          <p:nvPr>
            <p:ph type="title"/>
          </p:nvPr>
        </p:nvSpPr>
        <p:spPr/>
        <p:txBody>
          <a:bodyPr/>
          <a:lstStyle/>
          <a:p>
            <a:r>
              <a:rPr lang="en-US" dirty="0"/>
              <a:t>Operations and Tactics</a:t>
            </a:r>
          </a:p>
        </p:txBody>
      </p:sp>
    </p:spTree>
    <p:extLst>
      <p:ext uri="{BB962C8B-B14F-4D97-AF65-F5344CB8AC3E}">
        <p14:creationId xmlns:p14="http://schemas.microsoft.com/office/powerpoint/2010/main" val="5677685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r>
              <a:rPr lang="en-US"/>
              <a:t>Napoleonic Strategy</a:t>
            </a:r>
          </a:p>
        </p:txBody>
      </p:sp>
      <p:sp>
        <p:nvSpPr>
          <p:cNvPr id="30723" name="Rectangle 3"/>
          <p:cNvSpPr>
            <a:spLocks noGrp="1" noRot="1" noChangeArrowheads="1"/>
          </p:cNvSpPr>
          <p:nvPr>
            <p:ph type="body" idx="1"/>
          </p:nvPr>
        </p:nvSpPr>
        <p:spPr/>
        <p:txBody>
          <a:bodyPr/>
          <a:lstStyle/>
          <a:p>
            <a:r>
              <a:rPr lang="en-US"/>
              <a:t>Strategy of the Central Position- Used if considerably inferior in numbers</a:t>
            </a:r>
          </a:p>
          <a:p>
            <a:endParaRPr lang="en-US"/>
          </a:p>
          <a:p>
            <a:endParaRPr lang="en-US"/>
          </a:p>
        </p:txBody>
      </p:sp>
      <p:pic>
        <p:nvPicPr>
          <p:cNvPr id="30724" name="Picture 4" descr="care2"/>
          <p:cNvPicPr>
            <a:picLocks noChangeAspect="1" noChangeArrowheads="1"/>
          </p:cNvPicPr>
          <p:nvPr/>
        </p:nvPicPr>
        <p:blipFill>
          <a:blip r:embed="rId3" cstate="print"/>
          <a:srcRect/>
          <a:stretch>
            <a:fillRect/>
          </a:stretch>
        </p:blipFill>
        <p:spPr bwMode="auto">
          <a:xfrm>
            <a:off x="2057400" y="3200400"/>
            <a:ext cx="4419600" cy="2971800"/>
          </a:xfrm>
          <a:prstGeom prst="rect">
            <a:avLst/>
          </a:prstGeom>
          <a:noFill/>
        </p:spPr>
      </p:pic>
    </p:spTree>
    <p:extLst>
      <p:ext uri="{BB962C8B-B14F-4D97-AF65-F5344CB8AC3E}">
        <p14:creationId xmlns:p14="http://schemas.microsoft.com/office/powerpoint/2010/main" val="37426202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r>
              <a:rPr lang="en-US"/>
              <a:t>Napoleonic Strategy</a:t>
            </a:r>
          </a:p>
        </p:txBody>
      </p:sp>
      <p:sp>
        <p:nvSpPr>
          <p:cNvPr id="32771" name="Rectangle 3"/>
          <p:cNvSpPr>
            <a:spLocks noGrp="1" noRot="1" noChangeArrowheads="1"/>
          </p:cNvSpPr>
          <p:nvPr>
            <p:ph type="body" idx="1"/>
          </p:nvPr>
        </p:nvSpPr>
        <p:spPr/>
        <p:txBody>
          <a:bodyPr/>
          <a:lstStyle/>
          <a:p>
            <a:r>
              <a:rPr lang="en-US"/>
              <a:t>Single or double envelopment</a:t>
            </a:r>
          </a:p>
          <a:p>
            <a:endParaRPr lang="en-US"/>
          </a:p>
        </p:txBody>
      </p:sp>
      <p:pic>
        <p:nvPicPr>
          <p:cNvPr id="32772" name="Picture 4" descr="map_Ulm_Campaign_1805"/>
          <p:cNvPicPr>
            <a:picLocks noChangeAspect="1" noChangeArrowheads="1"/>
          </p:cNvPicPr>
          <p:nvPr/>
        </p:nvPicPr>
        <p:blipFill>
          <a:blip r:embed="rId3" cstate="print"/>
          <a:srcRect/>
          <a:stretch>
            <a:fillRect/>
          </a:stretch>
        </p:blipFill>
        <p:spPr bwMode="auto">
          <a:xfrm>
            <a:off x="1905000" y="2438400"/>
            <a:ext cx="5476875" cy="3762375"/>
          </a:xfrm>
          <a:prstGeom prst="rect">
            <a:avLst/>
          </a:prstGeom>
          <a:noFill/>
        </p:spPr>
      </p:pic>
    </p:spTree>
    <p:extLst>
      <p:ext uri="{BB962C8B-B14F-4D97-AF65-F5344CB8AC3E}">
        <p14:creationId xmlns:p14="http://schemas.microsoft.com/office/powerpoint/2010/main" val="3137752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a:t>Napoleonic Strategy</a:t>
            </a:r>
          </a:p>
        </p:txBody>
      </p:sp>
      <p:sp>
        <p:nvSpPr>
          <p:cNvPr id="34819" name="Rectangle 3"/>
          <p:cNvSpPr>
            <a:spLocks noGrp="1" noRot="1" noChangeArrowheads="1"/>
          </p:cNvSpPr>
          <p:nvPr>
            <p:ph type="body" idx="1"/>
          </p:nvPr>
        </p:nvSpPr>
        <p:spPr/>
        <p:txBody>
          <a:bodyPr/>
          <a:lstStyle/>
          <a:p>
            <a:r>
              <a:rPr lang="en-US"/>
              <a:t>Penetration</a:t>
            </a:r>
          </a:p>
          <a:p>
            <a:endParaRPr lang="en-US"/>
          </a:p>
        </p:txBody>
      </p:sp>
      <p:pic>
        <p:nvPicPr>
          <p:cNvPr id="34820" name="Picture 4" descr="austerlitz_map"/>
          <p:cNvPicPr>
            <a:picLocks noChangeAspect="1" noChangeArrowheads="1"/>
          </p:cNvPicPr>
          <p:nvPr/>
        </p:nvPicPr>
        <p:blipFill>
          <a:blip r:embed="rId3" cstate="print"/>
          <a:srcRect/>
          <a:stretch>
            <a:fillRect/>
          </a:stretch>
        </p:blipFill>
        <p:spPr bwMode="auto">
          <a:xfrm>
            <a:off x="2133600" y="2667000"/>
            <a:ext cx="5181600" cy="3467100"/>
          </a:xfrm>
          <a:prstGeom prst="rect">
            <a:avLst/>
          </a:prstGeom>
          <a:noFill/>
        </p:spPr>
      </p:pic>
    </p:spTree>
    <p:extLst>
      <p:ext uri="{BB962C8B-B14F-4D97-AF65-F5344CB8AC3E}">
        <p14:creationId xmlns:p14="http://schemas.microsoft.com/office/powerpoint/2010/main" val="35265252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r>
              <a:rPr lang="en-US"/>
              <a:t>Napoleonic Strategy</a:t>
            </a:r>
          </a:p>
        </p:txBody>
      </p:sp>
      <p:sp>
        <p:nvSpPr>
          <p:cNvPr id="36867" name="Rectangle 3"/>
          <p:cNvSpPr>
            <a:spLocks noGrp="1" noRot="1" noChangeArrowheads="1"/>
          </p:cNvSpPr>
          <p:nvPr>
            <p:ph type="body" idx="1"/>
          </p:nvPr>
        </p:nvSpPr>
        <p:spPr/>
        <p:txBody>
          <a:bodyPr/>
          <a:lstStyle/>
          <a:p>
            <a:r>
              <a:rPr lang="en-US"/>
              <a:t>Battalion Caree</a:t>
            </a:r>
          </a:p>
          <a:p>
            <a:endParaRPr lang="en-US"/>
          </a:p>
        </p:txBody>
      </p:sp>
      <p:pic>
        <p:nvPicPr>
          <p:cNvPr id="36868" name="Picture 4" descr="bataillon_carre_1806"/>
          <p:cNvPicPr>
            <a:picLocks noChangeAspect="1" noChangeArrowheads="1"/>
          </p:cNvPicPr>
          <p:nvPr/>
        </p:nvPicPr>
        <p:blipFill>
          <a:blip r:embed="rId3" cstate="print"/>
          <a:srcRect/>
          <a:stretch>
            <a:fillRect/>
          </a:stretch>
        </p:blipFill>
        <p:spPr bwMode="auto">
          <a:xfrm>
            <a:off x="533400" y="2590800"/>
            <a:ext cx="2990850" cy="2790825"/>
          </a:xfrm>
          <a:prstGeom prst="rect">
            <a:avLst/>
          </a:prstGeom>
          <a:noFill/>
        </p:spPr>
      </p:pic>
      <p:pic>
        <p:nvPicPr>
          <p:cNvPr id="36869" name="Picture 5" descr="map_Jena_Campaign_1806"/>
          <p:cNvPicPr>
            <a:picLocks noChangeAspect="1" noChangeArrowheads="1"/>
          </p:cNvPicPr>
          <p:nvPr/>
        </p:nvPicPr>
        <p:blipFill>
          <a:blip r:embed="rId4" cstate="print"/>
          <a:srcRect/>
          <a:stretch>
            <a:fillRect/>
          </a:stretch>
        </p:blipFill>
        <p:spPr bwMode="auto">
          <a:xfrm>
            <a:off x="4114800" y="1676400"/>
            <a:ext cx="4648200" cy="4210050"/>
          </a:xfrm>
          <a:prstGeom prst="rect">
            <a:avLst/>
          </a:prstGeom>
          <a:noFill/>
        </p:spPr>
      </p:pic>
    </p:spTree>
    <p:extLst>
      <p:ext uri="{BB962C8B-B14F-4D97-AF65-F5344CB8AC3E}">
        <p14:creationId xmlns:p14="http://schemas.microsoft.com/office/powerpoint/2010/main" val="4126860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9781855325159PF_big.jpg"/>
          <p:cNvPicPr>
            <a:picLocks noGrp="1" noChangeAspect="1"/>
          </p:cNvPicPr>
          <p:nvPr>
            <p:ph idx="1"/>
          </p:nvPr>
        </p:nvPicPr>
        <p:blipFill>
          <a:blip r:embed="rId2" cstate="print"/>
          <a:stretch>
            <a:fillRect/>
          </a:stretch>
        </p:blipFill>
        <p:spPr>
          <a:xfrm>
            <a:off x="381000" y="609600"/>
            <a:ext cx="3286699" cy="4389437"/>
          </a:xfrm>
        </p:spPr>
      </p:pic>
      <p:pic>
        <p:nvPicPr>
          <p:cNvPr id="8" name="Picture 7" descr="9781855325548PE _big.jpg"/>
          <p:cNvPicPr>
            <a:picLocks noChangeAspect="1"/>
          </p:cNvPicPr>
          <p:nvPr/>
        </p:nvPicPr>
        <p:blipFill>
          <a:blip r:embed="rId3" cstate="print"/>
          <a:stretch>
            <a:fillRect/>
          </a:stretch>
        </p:blipFill>
        <p:spPr>
          <a:xfrm>
            <a:off x="4267200" y="685800"/>
            <a:ext cx="3500156" cy="4932298"/>
          </a:xfrm>
          <a:prstGeom prst="rect">
            <a:avLst/>
          </a:prstGeom>
        </p:spPr>
      </p:pic>
    </p:spTree>
    <p:extLst>
      <p:ext uri="{BB962C8B-B14F-4D97-AF65-F5344CB8AC3E}">
        <p14:creationId xmlns:p14="http://schemas.microsoft.com/office/powerpoint/2010/main" val="10456735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9781855325548PL _big.jpg"/>
          <p:cNvPicPr>
            <a:picLocks noGrp="1" noChangeAspect="1"/>
          </p:cNvPicPr>
          <p:nvPr>
            <p:ph idx="1"/>
          </p:nvPr>
        </p:nvPicPr>
        <p:blipFill>
          <a:blip r:embed="rId2" cstate="print"/>
          <a:stretch>
            <a:fillRect/>
          </a:stretch>
        </p:blipFill>
        <p:spPr>
          <a:xfrm>
            <a:off x="304800" y="228600"/>
            <a:ext cx="3685631" cy="5181600"/>
          </a:xfrm>
        </p:spPr>
      </p:pic>
      <p:pic>
        <p:nvPicPr>
          <p:cNvPr id="8" name="Picture 7" descr="9781855325548PF _big.jpg"/>
          <p:cNvPicPr>
            <a:picLocks noChangeAspect="1"/>
          </p:cNvPicPr>
          <p:nvPr/>
        </p:nvPicPr>
        <p:blipFill>
          <a:blip r:embed="rId3" cstate="print"/>
          <a:stretch>
            <a:fillRect/>
          </a:stretch>
        </p:blipFill>
        <p:spPr>
          <a:xfrm>
            <a:off x="4572000" y="304800"/>
            <a:ext cx="3523030" cy="4953000"/>
          </a:xfrm>
          <a:prstGeom prst="rect">
            <a:avLst/>
          </a:prstGeom>
        </p:spPr>
      </p:pic>
    </p:spTree>
    <p:extLst>
      <p:ext uri="{BB962C8B-B14F-4D97-AF65-F5344CB8AC3E}">
        <p14:creationId xmlns:p14="http://schemas.microsoft.com/office/powerpoint/2010/main" val="35786936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Hessians</a:t>
            </a:r>
          </a:p>
        </p:txBody>
      </p:sp>
      <p:sp>
        <p:nvSpPr>
          <p:cNvPr id="3" name="Content Placeholder 2"/>
          <p:cNvSpPr>
            <a:spLocks noGrp="1"/>
          </p:cNvSpPr>
          <p:nvPr>
            <p:ph idx="1"/>
          </p:nvPr>
        </p:nvSpPr>
        <p:spPr/>
        <p:txBody>
          <a:bodyPr/>
          <a:lstStyle/>
          <a:p>
            <a:r>
              <a:rPr lang="en-US" dirty="0"/>
              <a:t>Where not all Hessians per se</a:t>
            </a:r>
          </a:p>
          <a:p>
            <a:r>
              <a:rPr lang="en-US" dirty="0"/>
              <a:t>Hessen-Kassel (17,000 officers and soldiers)</a:t>
            </a:r>
          </a:p>
          <a:p>
            <a:r>
              <a:rPr lang="en-US" dirty="0"/>
              <a:t> or Hessen-Hanau (2,600 officer and men). </a:t>
            </a:r>
          </a:p>
          <a:p>
            <a:r>
              <a:rPr lang="en-US" dirty="0"/>
              <a:t>Brunswick sent 5,723 men,</a:t>
            </a:r>
          </a:p>
          <a:p>
            <a:r>
              <a:rPr lang="en-US" dirty="0"/>
              <a:t> </a:t>
            </a:r>
            <a:r>
              <a:rPr lang="en-US" dirty="0" err="1"/>
              <a:t>Waldeck</a:t>
            </a:r>
            <a:r>
              <a:rPr lang="en-US" dirty="0"/>
              <a:t> sent 1,225 men, </a:t>
            </a:r>
          </a:p>
          <a:p>
            <a:r>
              <a:rPr lang="en-US" dirty="0"/>
              <a:t>Brandenburg-</a:t>
            </a:r>
            <a:r>
              <a:rPr lang="en-US" dirty="0" err="1"/>
              <a:t>Anspach</a:t>
            </a:r>
            <a:r>
              <a:rPr lang="en-US" dirty="0"/>
              <a:t> sent 1,040 men, </a:t>
            </a:r>
          </a:p>
          <a:p>
            <a:r>
              <a:rPr lang="en-US" dirty="0" err="1"/>
              <a:t>Anhalt-Zerbst</a:t>
            </a:r>
            <a:r>
              <a:rPr lang="en-US" dirty="0"/>
              <a:t> sent 1,119 men, this country’s uniforms were white</a:t>
            </a:r>
          </a:p>
        </p:txBody>
      </p:sp>
    </p:spTree>
    <p:extLst>
      <p:ext uri="{BB962C8B-B14F-4D97-AF65-F5344CB8AC3E}">
        <p14:creationId xmlns:p14="http://schemas.microsoft.com/office/powerpoint/2010/main" val="2419979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Pike Warfare</a:t>
            </a:r>
          </a:p>
        </p:txBody>
      </p:sp>
      <p:pic>
        <p:nvPicPr>
          <p:cNvPr id="4" name="Content Placeholder 3" descr="Bad-war.jpg"/>
          <p:cNvPicPr>
            <a:picLocks noGrp="1" noChangeAspect="1"/>
          </p:cNvPicPr>
          <p:nvPr>
            <p:ph idx="1"/>
          </p:nvPr>
        </p:nvPicPr>
        <p:blipFill>
          <a:blip r:embed="rId2" cstate="print"/>
          <a:stretch>
            <a:fillRect/>
          </a:stretch>
        </p:blipFill>
        <p:spPr>
          <a:xfrm>
            <a:off x="1752600" y="1981200"/>
            <a:ext cx="5710672" cy="4389437"/>
          </a:xfrm>
        </p:spPr>
      </p:pic>
    </p:spTree>
    <p:extLst>
      <p:ext uri="{BB962C8B-B14F-4D97-AF65-F5344CB8AC3E}">
        <p14:creationId xmlns:p14="http://schemas.microsoft.com/office/powerpoint/2010/main" val="21741627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 Allies in British service</a:t>
            </a:r>
          </a:p>
        </p:txBody>
      </p:sp>
      <p:pic>
        <p:nvPicPr>
          <p:cNvPr id="4" name="Content Placeholder 3" descr="9781846030338B3_big.jpg"/>
          <p:cNvPicPr>
            <a:picLocks noGrp="1" noChangeAspect="1"/>
          </p:cNvPicPr>
          <p:nvPr>
            <p:ph idx="1"/>
          </p:nvPr>
        </p:nvPicPr>
        <p:blipFill>
          <a:blip r:embed="rId2" cstate="print"/>
          <a:stretch>
            <a:fillRect/>
          </a:stretch>
        </p:blipFill>
        <p:spPr>
          <a:xfrm>
            <a:off x="1219200" y="2133600"/>
            <a:ext cx="6486853" cy="4389437"/>
          </a:xfrm>
        </p:spPr>
      </p:pic>
    </p:spTree>
    <p:extLst>
      <p:ext uri="{BB962C8B-B14F-4D97-AF65-F5344CB8AC3E}">
        <p14:creationId xmlns:p14="http://schemas.microsoft.com/office/powerpoint/2010/main" val="31111574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British </a:t>
            </a:r>
            <a:r>
              <a:rPr lang="en-US" dirty="0" err="1"/>
              <a:t>Provinicials</a:t>
            </a:r>
            <a:endParaRPr lang="en-US" dirty="0"/>
          </a:p>
        </p:txBody>
      </p:sp>
      <p:sp>
        <p:nvSpPr>
          <p:cNvPr id="3" name="Content Placeholder 2"/>
          <p:cNvSpPr>
            <a:spLocks noGrp="1"/>
          </p:cNvSpPr>
          <p:nvPr>
            <p:ph idx="1"/>
          </p:nvPr>
        </p:nvSpPr>
        <p:spPr/>
        <p:txBody>
          <a:bodyPr/>
          <a:lstStyle/>
          <a:p>
            <a:r>
              <a:rPr lang="en-US" dirty="0"/>
              <a:t>American units</a:t>
            </a:r>
          </a:p>
          <a:p>
            <a:r>
              <a:rPr lang="en-US" dirty="0"/>
              <a:t>Militia favorable to Britain</a:t>
            </a:r>
          </a:p>
        </p:txBody>
      </p:sp>
    </p:spTree>
    <p:extLst>
      <p:ext uri="{BB962C8B-B14F-4D97-AF65-F5344CB8AC3E}">
        <p14:creationId xmlns:p14="http://schemas.microsoft.com/office/powerpoint/2010/main" val="19432152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Royal Artillery/Cavalry/Provincials</a:t>
            </a:r>
          </a:p>
        </p:txBody>
      </p:sp>
      <p:pic>
        <p:nvPicPr>
          <p:cNvPr id="4" name="Content Placeholder 3" descr="9780850451405PC_th.jpg"/>
          <p:cNvPicPr>
            <a:picLocks noGrp="1" noChangeAspect="1"/>
          </p:cNvPicPr>
          <p:nvPr>
            <p:ph idx="1"/>
          </p:nvPr>
        </p:nvPicPr>
        <p:blipFill>
          <a:blip r:embed="rId2" cstate="print"/>
          <a:stretch>
            <a:fillRect/>
          </a:stretch>
        </p:blipFill>
        <p:spPr>
          <a:xfrm>
            <a:off x="457200" y="1981200"/>
            <a:ext cx="2619375" cy="3597275"/>
          </a:xfrm>
        </p:spPr>
      </p:pic>
      <p:pic>
        <p:nvPicPr>
          <p:cNvPr id="5" name="Picture 4" descr="9781846033148PF_big.jpg"/>
          <p:cNvPicPr>
            <a:picLocks noChangeAspect="1"/>
          </p:cNvPicPr>
          <p:nvPr/>
        </p:nvPicPr>
        <p:blipFill>
          <a:blip r:embed="rId3" cstate="print"/>
          <a:stretch>
            <a:fillRect/>
          </a:stretch>
        </p:blipFill>
        <p:spPr>
          <a:xfrm>
            <a:off x="3962400" y="2209800"/>
            <a:ext cx="2961299" cy="4114800"/>
          </a:xfrm>
          <a:prstGeom prst="rect">
            <a:avLst/>
          </a:prstGeom>
        </p:spPr>
      </p:pic>
    </p:spTree>
    <p:extLst>
      <p:ext uri="{BB962C8B-B14F-4D97-AF65-F5344CB8AC3E}">
        <p14:creationId xmlns:p14="http://schemas.microsoft.com/office/powerpoint/2010/main" val="23417927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9780850451481PA_big.jpg"/>
          <p:cNvPicPr>
            <a:picLocks noGrp="1" noChangeAspect="1"/>
          </p:cNvPicPr>
          <p:nvPr>
            <p:ph idx="1"/>
          </p:nvPr>
        </p:nvPicPr>
        <p:blipFill>
          <a:blip r:embed="rId2" cstate="print"/>
          <a:stretch>
            <a:fillRect/>
          </a:stretch>
        </p:blipFill>
        <p:spPr>
          <a:xfrm>
            <a:off x="152401" y="381001"/>
            <a:ext cx="2755256" cy="3733800"/>
          </a:xfrm>
        </p:spPr>
      </p:pic>
      <p:pic>
        <p:nvPicPr>
          <p:cNvPr id="9" name="Picture 8" descr="9780850451481PB_big.jpg"/>
          <p:cNvPicPr>
            <a:picLocks noChangeAspect="1"/>
          </p:cNvPicPr>
          <p:nvPr/>
        </p:nvPicPr>
        <p:blipFill>
          <a:blip r:embed="rId3" cstate="print"/>
          <a:stretch>
            <a:fillRect/>
          </a:stretch>
        </p:blipFill>
        <p:spPr>
          <a:xfrm>
            <a:off x="2971800" y="304800"/>
            <a:ext cx="3276600" cy="4585094"/>
          </a:xfrm>
          <a:prstGeom prst="rect">
            <a:avLst/>
          </a:prstGeom>
        </p:spPr>
      </p:pic>
      <p:pic>
        <p:nvPicPr>
          <p:cNvPr id="10" name="Picture 9" descr="9780850451481PC_big.jpg"/>
          <p:cNvPicPr>
            <a:picLocks noChangeAspect="1"/>
          </p:cNvPicPr>
          <p:nvPr/>
        </p:nvPicPr>
        <p:blipFill>
          <a:blip r:embed="rId4" cstate="print"/>
          <a:stretch>
            <a:fillRect/>
          </a:stretch>
        </p:blipFill>
        <p:spPr>
          <a:xfrm>
            <a:off x="6400800" y="1295400"/>
            <a:ext cx="2382048" cy="3352800"/>
          </a:xfrm>
          <a:prstGeom prst="rect">
            <a:avLst/>
          </a:prstGeom>
        </p:spPr>
      </p:pic>
    </p:spTree>
    <p:extLst>
      <p:ext uri="{BB962C8B-B14F-4D97-AF65-F5344CB8AC3E}">
        <p14:creationId xmlns:p14="http://schemas.microsoft.com/office/powerpoint/2010/main" val="23759819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descr="9781846033148PB_big.jpg"/>
          <p:cNvPicPr>
            <a:picLocks noGrp="1" noChangeAspect="1"/>
          </p:cNvPicPr>
          <p:nvPr>
            <p:ph idx="1"/>
          </p:nvPr>
        </p:nvPicPr>
        <p:blipFill>
          <a:blip r:embed="rId2" cstate="print"/>
          <a:stretch>
            <a:fillRect/>
          </a:stretch>
        </p:blipFill>
        <p:spPr>
          <a:xfrm>
            <a:off x="609600" y="685800"/>
            <a:ext cx="3144134" cy="4389437"/>
          </a:xfrm>
        </p:spPr>
      </p:pic>
      <p:pic>
        <p:nvPicPr>
          <p:cNvPr id="10" name="Picture 9" descr="9781846033148PC_big.jpg"/>
          <p:cNvPicPr>
            <a:picLocks noChangeAspect="1"/>
          </p:cNvPicPr>
          <p:nvPr/>
        </p:nvPicPr>
        <p:blipFill>
          <a:blip r:embed="rId3" cstate="print"/>
          <a:stretch>
            <a:fillRect/>
          </a:stretch>
        </p:blipFill>
        <p:spPr>
          <a:xfrm>
            <a:off x="3733800" y="609600"/>
            <a:ext cx="3678537" cy="5105400"/>
          </a:xfrm>
          <a:prstGeom prst="rect">
            <a:avLst/>
          </a:prstGeom>
        </p:spPr>
      </p:pic>
    </p:spTree>
    <p:extLst>
      <p:ext uri="{BB962C8B-B14F-4D97-AF65-F5344CB8AC3E}">
        <p14:creationId xmlns:p14="http://schemas.microsoft.com/office/powerpoint/2010/main" val="34824465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46033148PD_big.jpg"/>
          <p:cNvPicPr>
            <a:picLocks noGrp="1" noChangeAspect="1"/>
          </p:cNvPicPr>
          <p:nvPr>
            <p:ph idx="1"/>
          </p:nvPr>
        </p:nvPicPr>
        <p:blipFill>
          <a:blip r:embed="rId2" cstate="print"/>
          <a:stretch>
            <a:fillRect/>
          </a:stretch>
        </p:blipFill>
        <p:spPr>
          <a:xfrm>
            <a:off x="304800" y="533400"/>
            <a:ext cx="3155231" cy="4389437"/>
          </a:xfrm>
        </p:spPr>
      </p:pic>
      <p:pic>
        <p:nvPicPr>
          <p:cNvPr id="5" name="Picture 4" descr="9781846033148PE_big.jpg"/>
          <p:cNvPicPr>
            <a:picLocks noChangeAspect="1"/>
          </p:cNvPicPr>
          <p:nvPr/>
        </p:nvPicPr>
        <p:blipFill>
          <a:blip r:embed="rId3" cstate="print"/>
          <a:stretch>
            <a:fillRect/>
          </a:stretch>
        </p:blipFill>
        <p:spPr>
          <a:xfrm>
            <a:off x="3581400" y="457200"/>
            <a:ext cx="3349116" cy="4648200"/>
          </a:xfrm>
          <a:prstGeom prst="rect">
            <a:avLst/>
          </a:prstGeom>
        </p:spPr>
      </p:pic>
    </p:spTree>
    <p:extLst>
      <p:ext uri="{BB962C8B-B14F-4D97-AF65-F5344CB8AC3E}">
        <p14:creationId xmlns:p14="http://schemas.microsoft.com/office/powerpoint/2010/main" val="10252344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46033148PF_big.jpg"/>
          <p:cNvPicPr>
            <a:picLocks noGrp="1" noChangeAspect="1"/>
          </p:cNvPicPr>
          <p:nvPr>
            <p:ph idx="1"/>
          </p:nvPr>
        </p:nvPicPr>
        <p:blipFill>
          <a:blip r:embed="rId2" cstate="print"/>
          <a:stretch>
            <a:fillRect/>
          </a:stretch>
        </p:blipFill>
        <p:spPr>
          <a:xfrm>
            <a:off x="228600" y="457200"/>
            <a:ext cx="3158947" cy="4389437"/>
          </a:xfrm>
        </p:spPr>
      </p:pic>
      <p:pic>
        <p:nvPicPr>
          <p:cNvPr id="5" name="Picture 4" descr="9781846033148PG_big.jpg"/>
          <p:cNvPicPr>
            <a:picLocks noChangeAspect="1"/>
          </p:cNvPicPr>
          <p:nvPr/>
        </p:nvPicPr>
        <p:blipFill>
          <a:blip r:embed="rId3" cstate="print"/>
          <a:stretch>
            <a:fillRect/>
          </a:stretch>
        </p:blipFill>
        <p:spPr>
          <a:xfrm>
            <a:off x="0" y="228600"/>
            <a:ext cx="3568730" cy="4953000"/>
          </a:xfrm>
          <a:prstGeom prst="rect">
            <a:avLst/>
          </a:prstGeom>
        </p:spPr>
      </p:pic>
      <p:pic>
        <p:nvPicPr>
          <p:cNvPr id="6" name="Picture 5" descr="9781846033148PH_big.jpg"/>
          <p:cNvPicPr>
            <a:picLocks noChangeAspect="1"/>
          </p:cNvPicPr>
          <p:nvPr/>
        </p:nvPicPr>
        <p:blipFill>
          <a:blip r:embed="rId4" cstate="print"/>
          <a:stretch>
            <a:fillRect/>
          </a:stretch>
        </p:blipFill>
        <p:spPr>
          <a:xfrm>
            <a:off x="4343400" y="304800"/>
            <a:ext cx="3564526" cy="4953000"/>
          </a:xfrm>
          <a:prstGeom prst="rect">
            <a:avLst/>
          </a:prstGeom>
        </p:spPr>
      </p:pic>
    </p:spTree>
    <p:extLst>
      <p:ext uri="{BB962C8B-B14F-4D97-AF65-F5344CB8AC3E}">
        <p14:creationId xmlns:p14="http://schemas.microsoft.com/office/powerpoint/2010/main" val="20821733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American views of the British Army</a:t>
            </a:r>
          </a:p>
        </p:txBody>
      </p:sp>
      <p:sp>
        <p:nvSpPr>
          <p:cNvPr id="3" name="Content Placeholder 2"/>
          <p:cNvSpPr>
            <a:spLocks noGrp="1"/>
          </p:cNvSpPr>
          <p:nvPr>
            <p:ph idx="1"/>
          </p:nvPr>
        </p:nvSpPr>
        <p:spPr/>
        <p:txBody>
          <a:bodyPr/>
          <a:lstStyle/>
          <a:p>
            <a:r>
              <a:rPr lang="en-US" dirty="0" err="1"/>
              <a:t>Lobsterbacks</a:t>
            </a:r>
            <a:endParaRPr lang="en-US" dirty="0"/>
          </a:p>
          <a:p>
            <a:r>
              <a:rPr lang="en-US" dirty="0"/>
              <a:t>Americans like the British upper and middle class look down upon the British military</a:t>
            </a:r>
          </a:p>
          <a:p>
            <a:r>
              <a:rPr lang="en-US" dirty="0"/>
              <a:t>British soldier drawn from the lowest elements of society</a:t>
            </a:r>
          </a:p>
        </p:txBody>
      </p:sp>
    </p:spTree>
    <p:extLst>
      <p:ext uri="{BB962C8B-B14F-4D97-AF65-F5344CB8AC3E}">
        <p14:creationId xmlns:p14="http://schemas.microsoft.com/office/powerpoint/2010/main" val="36628474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Dates</a:t>
            </a:r>
          </a:p>
        </p:txBody>
      </p:sp>
      <p:sp>
        <p:nvSpPr>
          <p:cNvPr id="3" name="Content Placeholder 2"/>
          <p:cNvSpPr>
            <a:spLocks noGrp="1"/>
          </p:cNvSpPr>
          <p:nvPr>
            <p:ph idx="1"/>
          </p:nvPr>
        </p:nvSpPr>
        <p:spPr/>
        <p:txBody>
          <a:bodyPr/>
          <a:lstStyle/>
          <a:p>
            <a:r>
              <a:rPr lang="en-US" dirty="0"/>
              <a:t>March 5, 1770- Boston Massacre</a:t>
            </a:r>
          </a:p>
          <a:p>
            <a:r>
              <a:rPr lang="en-US" dirty="0"/>
              <a:t>December 16, 1773- Boston tea Party</a:t>
            </a:r>
          </a:p>
          <a:p>
            <a:r>
              <a:rPr lang="en-US" dirty="0"/>
              <a:t>Throughout </a:t>
            </a:r>
            <a:r>
              <a:rPr lang="en-US"/>
              <a:t>1774- Dunmore’s War</a:t>
            </a:r>
            <a:endParaRPr lang="en-US" dirty="0"/>
          </a:p>
          <a:p>
            <a:r>
              <a:rPr lang="en-US" dirty="0"/>
              <a:t>September 1, 1774- Powder Alarm</a:t>
            </a:r>
          </a:p>
          <a:p>
            <a:endParaRPr lang="en-US" dirty="0"/>
          </a:p>
        </p:txBody>
      </p:sp>
    </p:spTree>
    <p:extLst>
      <p:ext uri="{BB962C8B-B14F-4D97-AF65-F5344CB8AC3E}">
        <p14:creationId xmlns:p14="http://schemas.microsoft.com/office/powerpoint/2010/main" val="25002151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Continental Army</a:t>
            </a:r>
          </a:p>
        </p:txBody>
      </p:sp>
      <p:sp>
        <p:nvSpPr>
          <p:cNvPr id="3" name="Content Placeholder 2"/>
          <p:cNvSpPr>
            <a:spLocks noGrp="1"/>
          </p:cNvSpPr>
          <p:nvPr>
            <p:ph idx="1"/>
          </p:nvPr>
        </p:nvSpPr>
        <p:spPr/>
        <p:txBody>
          <a:bodyPr/>
          <a:lstStyle/>
          <a:p>
            <a:r>
              <a:rPr lang="en-US" sz="2000" dirty="0"/>
              <a:t>Won the war by turning our militia into a professional army based upon the British model.  (8 later 9 </a:t>
            </a:r>
            <a:r>
              <a:rPr lang="en-US" sz="2000" dirty="0" err="1"/>
              <a:t>cos</a:t>
            </a:r>
            <a:r>
              <a:rPr lang="en-US" sz="2000" dirty="0"/>
              <a:t> per </a:t>
            </a:r>
            <a:r>
              <a:rPr lang="en-US" sz="2000" dirty="0" err="1"/>
              <a:t>rgt</a:t>
            </a:r>
            <a:r>
              <a:rPr lang="en-US" sz="2000" dirty="0"/>
              <a:t>)</a:t>
            </a:r>
          </a:p>
          <a:p>
            <a:r>
              <a:rPr lang="en-US" sz="2000" dirty="0"/>
              <a:t>Regulars supplemented by militia</a:t>
            </a:r>
          </a:p>
          <a:p>
            <a:r>
              <a:rPr lang="en-US" sz="2000" dirty="0"/>
              <a:t>Successive establishments 1775, 76, 77, 80</a:t>
            </a:r>
          </a:p>
          <a:p>
            <a:endParaRPr lang="en-US" dirty="0"/>
          </a:p>
          <a:p>
            <a:endParaRPr lang="en-US" dirty="0"/>
          </a:p>
        </p:txBody>
      </p:sp>
      <p:pic>
        <p:nvPicPr>
          <p:cNvPr id="4" name="Picture 3" descr="SmNJ.jpg"/>
          <p:cNvPicPr>
            <a:picLocks noChangeAspect="1"/>
          </p:cNvPicPr>
          <p:nvPr/>
        </p:nvPicPr>
        <p:blipFill>
          <a:blip r:embed="rId2" cstate="print"/>
          <a:stretch>
            <a:fillRect/>
          </a:stretch>
        </p:blipFill>
        <p:spPr>
          <a:xfrm>
            <a:off x="685801" y="4114800"/>
            <a:ext cx="1049668" cy="2181225"/>
          </a:xfrm>
          <a:prstGeom prst="rect">
            <a:avLst/>
          </a:prstGeom>
        </p:spPr>
      </p:pic>
      <p:pic>
        <p:nvPicPr>
          <p:cNvPr id="5" name="Picture 4" descr="SmPa.jpg"/>
          <p:cNvPicPr>
            <a:picLocks noChangeAspect="1"/>
          </p:cNvPicPr>
          <p:nvPr/>
        </p:nvPicPr>
        <p:blipFill>
          <a:blip r:embed="rId3" cstate="print"/>
          <a:stretch>
            <a:fillRect/>
          </a:stretch>
        </p:blipFill>
        <p:spPr>
          <a:xfrm>
            <a:off x="2667000" y="4038600"/>
            <a:ext cx="1086338" cy="2257425"/>
          </a:xfrm>
          <a:prstGeom prst="rect">
            <a:avLst/>
          </a:prstGeom>
        </p:spPr>
      </p:pic>
      <p:pic>
        <p:nvPicPr>
          <p:cNvPr id="6" name="Picture 5" descr="220px-Infantry,_Continental_Army,_1779-1783.jpg"/>
          <p:cNvPicPr>
            <a:picLocks noChangeAspect="1"/>
          </p:cNvPicPr>
          <p:nvPr/>
        </p:nvPicPr>
        <p:blipFill>
          <a:blip r:embed="rId4" cstate="print"/>
          <a:stretch>
            <a:fillRect/>
          </a:stretch>
        </p:blipFill>
        <p:spPr>
          <a:xfrm>
            <a:off x="5029200" y="3886200"/>
            <a:ext cx="2209800" cy="2521181"/>
          </a:xfrm>
          <a:prstGeom prst="rect">
            <a:avLst/>
          </a:prstGeom>
        </p:spPr>
      </p:pic>
    </p:spTree>
    <p:extLst>
      <p:ext uri="{BB962C8B-B14F-4D97-AF65-F5344CB8AC3E}">
        <p14:creationId xmlns:p14="http://schemas.microsoft.com/office/powerpoint/2010/main" val="411677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Military Revolution</a:t>
            </a:r>
          </a:p>
        </p:txBody>
      </p:sp>
      <p:sp>
        <p:nvSpPr>
          <p:cNvPr id="3" name="Content Placeholder 2"/>
          <p:cNvSpPr>
            <a:spLocks noGrp="1"/>
          </p:cNvSpPr>
          <p:nvPr>
            <p:ph idx="1"/>
          </p:nvPr>
        </p:nvSpPr>
        <p:spPr/>
        <p:txBody>
          <a:bodyPr/>
          <a:lstStyle/>
          <a:p>
            <a:r>
              <a:rPr lang="en-US" dirty="0"/>
              <a:t>Caused by the rise of the nation state?  Or it caused the nation state?  Or incidental?</a:t>
            </a:r>
          </a:p>
          <a:p>
            <a:r>
              <a:rPr lang="en-US" dirty="0"/>
              <a:t>Gunpowder/pike mix starting at 10 plus in favor of the pike, gradually shifting to one to one and then elimination of pike altogether with adoption of bayonet</a:t>
            </a:r>
          </a:p>
          <a:p>
            <a:r>
              <a:rPr lang="en-US" dirty="0"/>
              <a:t>Spanish </a:t>
            </a:r>
            <a:r>
              <a:rPr lang="en-US" dirty="0" err="1"/>
              <a:t>Tercio’s</a:t>
            </a:r>
            <a:r>
              <a:rPr lang="en-US" dirty="0"/>
              <a:t> and the return of military professionalism to the West</a:t>
            </a:r>
          </a:p>
          <a:p>
            <a:endParaRPr lang="en-US" dirty="0"/>
          </a:p>
        </p:txBody>
      </p:sp>
    </p:spTree>
    <p:extLst>
      <p:ext uri="{BB962C8B-B14F-4D97-AF65-F5344CB8AC3E}">
        <p14:creationId xmlns:p14="http://schemas.microsoft.com/office/powerpoint/2010/main" val="9654536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Continental Army thru the war</a:t>
            </a:r>
          </a:p>
        </p:txBody>
      </p:sp>
      <p:sp>
        <p:nvSpPr>
          <p:cNvPr id="3" name="Content Placeholder 2"/>
          <p:cNvSpPr>
            <a:spLocks noGrp="1"/>
          </p:cNvSpPr>
          <p:nvPr>
            <p:ph idx="1"/>
          </p:nvPr>
        </p:nvSpPr>
        <p:spPr/>
        <p:txBody>
          <a:bodyPr>
            <a:normAutofit lnSpcReduction="10000"/>
          </a:bodyPr>
          <a:lstStyle/>
          <a:p>
            <a:r>
              <a:rPr lang="en-US" dirty="0"/>
              <a:t>1775- largely a New England/ New York Army 48 </a:t>
            </a:r>
            <a:r>
              <a:rPr lang="en-US" dirty="0" err="1"/>
              <a:t>rgt’s</a:t>
            </a:r>
            <a:r>
              <a:rPr lang="en-US" dirty="0"/>
              <a:t> strong.  Several states south of New York form own fulltime armies, separate from Continental Army.</a:t>
            </a:r>
          </a:p>
          <a:p>
            <a:r>
              <a:rPr lang="en-US" dirty="0"/>
              <a:t>1776- still largely Northern/New England in makeup 36 </a:t>
            </a:r>
            <a:r>
              <a:rPr lang="en-US" dirty="0" err="1"/>
              <a:t>rgt’s</a:t>
            </a:r>
            <a:r>
              <a:rPr lang="en-US" dirty="0"/>
              <a:t> of a single </a:t>
            </a:r>
            <a:r>
              <a:rPr lang="en-US" dirty="0" err="1"/>
              <a:t>btn</a:t>
            </a:r>
            <a:r>
              <a:rPr lang="en-US" dirty="0"/>
              <a:t> a piece 640 strong</a:t>
            </a:r>
          </a:p>
          <a:p>
            <a:r>
              <a:rPr lang="en-US" dirty="0"/>
              <a:t>1777- 88 </a:t>
            </a:r>
            <a:r>
              <a:rPr lang="en-US" dirty="0" err="1"/>
              <a:t>btn</a:t>
            </a:r>
            <a:r>
              <a:rPr lang="en-US" dirty="0"/>
              <a:t> resolve +16, 9 co </a:t>
            </a:r>
            <a:r>
              <a:rPr lang="en-US" dirty="0" err="1"/>
              <a:t>rgts</a:t>
            </a:r>
            <a:r>
              <a:rPr lang="en-US" dirty="0"/>
              <a:t>, truly American Army, as most state troops absorbed.</a:t>
            </a:r>
          </a:p>
          <a:p>
            <a:r>
              <a:rPr lang="en-US" dirty="0"/>
              <a:t>1780- new quota</a:t>
            </a:r>
          </a:p>
        </p:txBody>
      </p:sp>
    </p:spTree>
    <p:extLst>
      <p:ext uri="{BB962C8B-B14F-4D97-AF65-F5344CB8AC3E}">
        <p14:creationId xmlns:p14="http://schemas.microsoft.com/office/powerpoint/2010/main" val="28285122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Militia</a:t>
            </a:r>
          </a:p>
        </p:txBody>
      </p:sp>
      <p:pic>
        <p:nvPicPr>
          <p:cNvPr id="4" name="Content Placeholder 3" descr="9781841764832PC_th.jpg"/>
          <p:cNvPicPr>
            <a:picLocks noGrp="1" noChangeAspect="1"/>
          </p:cNvPicPr>
          <p:nvPr>
            <p:ph idx="1"/>
          </p:nvPr>
        </p:nvPicPr>
        <p:blipFill>
          <a:blip r:embed="rId2" cstate="print"/>
          <a:stretch>
            <a:fillRect/>
          </a:stretch>
        </p:blipFill>
        <p:spPr>
          <a:xfrm>
            <a:off x="3200400" y="2209800"/>
            <a:ext cx="2619375" cy="3649663"/>
          </a:xfrm>
        </p:spPr>
      </p:pic>
    </p:spTree>
    <p:extLst>
      <p:ext uri="{BB962C8B-B14F-4D97-AF65-F5344CB8AC3E}">
        <p14:creationId xmlns:p14="http://schemas.microsoft.com/office/powerpoint/2010/main" val="1909280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9781855323841PA_big.jpg"/>
          <p:cNvPicPr>
            <a:picLocks noGrp="1" noChangeAspect="1"/>
          </p:cNvPicPr>
          <p:nvPr>
            <p:ph idx="1"/>
          </p:nvPr>
        </p:nvPicPr>
        <p:blipFill>
          <a:blip r:embed="rId2" cstate="print"/>
          <a:stretch>
            <a:fillRect/>
          </a:stretch>
        </p:blipFill>
        <p:spPr>
          <a:xfrm>
            <a:off x="152400" y="609600"/>
            <a:ext cx="3082697" cy="4389437"/>
          </a:xfrm>
        </p:spPr>
      </p:pic>
      <p:pic>
        <p:nvPicPr>
          <p:cNvPr id="9" name="Picture 8" descr="9781855323841PB_big.jpg"/>
          <p:cNvPicPr>
            <a:picLocks noChangeAspect="1"/>
          </p:cNvPicPr>
          <p:nvPr/>
        </p:nvPicPr>
        <p:blipFill>
          <a:blip r:embed="rId3" cstate="print"/>
          <a:stretch>
            <a:fillRect/>
          </a:stretch>
        </p:blipFill>
        <p:spPr>
          <a:xfrm>
            <a:off x="4572000" y="609600"/>
            <a:ext cx="3856670" cy="5163267"/>
          </a:xfrm>
          <a:prstGeom prst="rect">
            <a:avLst/>
          </a:prstGeom>
        </p:spPr>
      </p:pic>
    </p:spTree>
    <p:extLst>
      <p:ext uri="{BB962C8B-B14F-4D97-AF65-F5344CB8AC3E}">
        <p14:creationId xmlns:p14="http://schemas.microsoft.com/office/powerpoint/2010/main" val="33016967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3841PD_th.jpg"/>
          <p:cNvPicPr>
            <a:picLocks noGrp="1" noChangeAspect="1"/>
          </p:cNvPicPr>
          <p:nvPr>
            <p:ph idx="1"/>
          </p:nvPr>
        </p:nvPicPr>
        <p:blipFill>
          <a:blip r:embed="rId2" cstate="print"/>
          <a:stretch>
            <a:fillRect/>
          </a:stretch>
        </p:blipFill>
        <p:spPr>
          <a:xfrm>
            <a:off x="533400" y="1981200"/>
            <a:ext cx="2857500" cy="3848100"/>
          </a:xfrm>
        </p:spPr>
      </p:pic>
      <p:pic>
        <p:nvPicPr>
          <p:cNvPr id="5" name="Picture 4" descr="9781855323841PF_th.jpg"/>
          <p:cNvPicPr>
            <a:picLocks noChangeAspect="1"/>
          </p:cNvPicPr>
          <p:nvPr/>
        </p:nvPicPr>
        <p:blipFill>
          <a:blip r:embed="rId3" cstate="print"/>
          <a:stretch>
            <a:fillRect/>
          </a:stretch>
        </p:blipFill>
        <p:spPr>
          <a:xfrm>
            <a:off x="3429000" y="457200"/>
            <a:ext cx="2857500" cy="3838575"/>
          </a:xfrm>
          <a:prstGeom prst="rect">
            <a:avLst/>
          </a:prstGeom>
        </p:spPr>
      </p:pic>
      <p:pic>
        <p:nvPicPr>
          <p:cNvPr id="6" name="Picture 5" descr="9781855323841PG_th.jpg"/>
          <p:cNvPicPr>
            <a:picLocks noChangeAspect="1"/>
          </p:cNvPicPr>
          <p:nvPr/>
        </p:nvPicPr>
        <p:blipFill>
          <a:blip r:embed="rId4" cstate="print"/>
          <a:stretch>
            <a:fillRect/>
          </a:stretch>
        </p:blipFill>
        <p:spPr>
          <a:xfrm>
            <a:off x="6286500" y="533400"/>
            <a:ext cx="2857500" cy="3829050"/>
          </a:xfrm>
          <a:prstGeom prst="rect">
            <a:avLst/>
          </a:prstGeom>
        </p:spPr>
      </p:pic>
    </p:spTree>
    <p:extLst>
      <p:ext uri="{BB962C8B-B14F-4D97-AF65-F5344CB8AC3E}">
        <p14:creationId xmlns:p14="http://schemas.microsoft.com/office/powerpoint/2010/main" val="38194243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9781855323841PC_big.jpg"/>
          <p:cNvPicPr>
            <a:picLocks noGrp="1" noChangeAspect="1"/>
          </p:cNvPicPr>
          <p:nvPr>
            <p:ph idx="1"/>
          </p:nvPr>
        </p:nvPicPr>
        <p:blipFill>
          <a:blip r:embed="rId2" cstate="print"/>
          <a:stretch>
            <a:fillRect/>
          </a:stretch>
        </p:blipFill>
        <p:spPr>
          <a:xfrm>
            <a:off x="228600" y="609600"/>
            <a:ext cx="3306962" cy="4389437"/>
          </a:xfrm>
        </p:spPr>
      </p:pic>
      <p:pic>
        <p:nvPicPr>
          <p:cNvPr id="9" name="Picture 8" descr="9781855323841PD_big.jpg"/>
          <p:cNvPicPr>
            <a:picLocks noChangeAspect="1"/>
          </p:cNvPicPr>
          <p:nvPr/>
        </p:nvPicPr>
        <p:blipFill>
          <a:blip r:embed="rId3" cstate="print"/>
          <a:stretch>
            <a:fillRect/>
          </a:stretch>
        </p:blipFill>
        <p:spPr>
          <a:xfrm>
            <a:off x="3352800" y="228600"/>
            <a:ext cx="4134731" cy="5562600"/>
          </a:xfrm>
          <a:prstGeom prst="rect">
            <a:avLst/>
          </a:prstGeom>
        </p:spPr>
      </p:pic>
    </p:spTree>
    <p:extLst>
      <p:ext uri="{BB962C8B-B14F-4D97-AF65-F5344CB8AC3E}">
        <p14:creationId xmlns:p14="http://schemas.microsoft.com/office/powerpoint/2010/main" val="4453471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3841PE_big.jpg"/>
          <p:cNvPicPr>
            <a:picLocks noGrp="1" noChangeAspect="1"/>
          </p:cNvPicPr>
          <p:nvPr>
            <p:ph idx="1"/>
          </p:nvPr>
        </p:nvPicPr>
        <p:blipFill>
          <a:blip r:embed="rId2" cstate="print"/>
          <a:stretch>
            <a:fillRect/>
          </a:stretch>
        </p:blipFill>
        <p:spPr>
          <a:xfrm>
            <a:off x="457200" y="381000"/>
            <a:ext cx="3581400" cy="4724400"/>
          </a:xfrm>
        </p:spPr>
      </p:pic>
      <p:pic>
        <p:nvPicPr>
          <p:cNvPr id="5" name="Picture 4" descr="9781855323841PF_big.jpg"/>
          <p:cNvPicPr>
            <a:picLocks noChangeAspect="1"/>
          </p:cNvPicPr>
          <p:nvPr/>
        </p:nvPicPr>
        <p:blipFill>
          <a:blip r:embed="rId3" cstate="print"/>
          <a:stretch>
            <a:fillRect/>
          </a:stretch>
        </p:blipFill>
        <p:spPr>
          <a:xfrm>
            <a:off x="4572000" y="381000"/>
            <a:ext cx="3912930" cy="5257800"/>
          </a:xfrm>
          <a:prstGeom prst="rect">
            <a:avLst/>
          </a:prstGeom>
        </p:spPr>
      </p:pic>
    </p:spTree>
    <p:extLst>
      <p:ext uri="{BB962C8B-B14F-4D97-AF65-F5344CB8AC3E}">
        <p14:creationId xmlns:p14="http://schemas.microsoft.com/office/powerpoint/2010/main" val="35621202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3841PG_big.jpg"/>
          <p:cNvPicPr>
            <a:picLocks noGrp="1" noChangeAspect="1"/>
          </p:cNvPicPr>
          <p:nvPr>
            <p:ph idx="1"/>
          </p:nvPr>
        </p:nvPicPr>
        <p:blipFill>
          <a:blip r:embed="rId2" cstate="print"/>
          <a:stretch>
            <a:fillRect/>
          </a:stretch>
        </p:blipFill>
        <p:spPr>
          <a:xfrm>
            <a:off x="457200" y="457200"/>
            <a:ext cx="3917702" cy="5257800"/>
          </a:xfrm>
        </p:spPr>
      </p:pic>
      <p:pic>
        <p:nvPicPr>
          <p:cNvPr id="5" name="Picture 4" descr="9781855323841PH_big.jpg"/>
          <p:cNvPicPr>
            <a:picLocks noChangeAspect="1"/>
          </p:cNvPicPr>
          <p:nvPr/>
        </p:nvPicPr>
        <p:blipFill>
          <a:blip r:embed="rId3" cstate="print"/>
          <a:stretch>
            <a:fillRect/>
          </a:stretch>
        </p:blipFill>
        <p:spPr>
          <a:xfrm>
            <a:off x="4495800" y="457200"/>
            <a:ext cx="3633810" cy="4876800"/>
          </a:xfrm>
          <a:prstGeom prst="rect">
            <a:avLst/>
          </a:prstGeom>
        </p:spPr>
      </p:pic>
    </p:spTree>
    <p:extLst>
      <p:ext uri="{BB962C8B-B14F-4D97-AF65-F5344CB8AC3E}">
        <p14:creationId xmlns:p14="http://schemas.microsoft.com/office/powerpoint/2010/main" val="26477989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C_big.jpg"/>
          <p:cNvPicPr>
            <a:picLocks noGrp="1" noChangeAspect="1"/>
          </p:cNvPicPr>
          <p:nvPr>
            <p:ph idx="1"/>
          </p:nvPr>
        </p:nvPicPr>
        <p:blipFill>
          <a:blip r:embed="rId2" cstate="print"/>
          <a:stretch>
            <a:fillRect/>
          </a:stretch>
        </p:blipFill>
        <p:spPr>
          <a:xfrm>
            <a:off x="1447800" y="533400"/>
            <a:ext cx="5742925" cy="4389437"/>
          </a:xfrm>
        </p:spPr>
      </p:pic>
    </p:spTree>
    <p:extLst>
      <p:ext uri="{BB962C8B-B14F-4D97-AF65-F5344CB8AC3E}">
        <p14:creationId xmlns:p14="http://schemas.microsoft.com/office/powerpoint/2010/main" val="28899975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D_th.jpg"/>
          <p:cNvPicPr>
            <a:picLocks noGrp="1" noChangeAspect="1"/>
          </p:cNvPicPr>
          <p:nvPr>
            <p:ph idx="1"/>
          </p:nvPr>
        </p:nvPicPr>
        <p:blipFill>
          <a:blip r:embed="rId2" cstate="print"/>
          <a:stretch>
            <a:fillRect/>
          </a:stretch>
        </p:blipFill>
        <p:spPr>
          <a:xfrm>
            <a:off x="381000" y="228600"/>
            <a:ext cx="2857500" cy="3752850"/>
          </a:xfrm>
        </p:spPr>
      </p:pic>
      <p:pic>
        <p:nvPicPr>
          <p:cNvPr id="5" name="Picture 4" descr="9781855325906PE_th.jpg"/>
          <p:cNvPicPr>
            <a:picLocks noChangeAspect="1"/>
          </p:cNvPicPr>
          <p:nvPr/>
        </p:nvPicPr>
        <p:blipFill>
          <a:blip r:embed="rId3" cstate="print"/>
          <a:stretch>
            <a:fillRect/>
          </a:stretch>
        </p:blipFill>
        <p:spPr>
          <a:xfrm>
            <a:off x="3581400" y="990600"/>
            <a:ext cx="4754071" cy="3581400"/>
          </a:xfrm>
          <a:prstGeom prst="rect">
            <a:avLst/>
          </a:prstGeom>
        </p:spPr>
      </p:pic>
    </p:spTree>
    <p:extLst>
      <p:ext uri="{BB962C8B-B14F-4D97-AF65-F5344CB8AC3E}">
        <p14:creationId xmlns:p14="http://schemas.microsoft.com/office/powerpoint/2010/main" val="41143250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F_big.jpg"/>
          <p:cNvPicPr>
            <a:picLocks noGrp="1" noChangeAspect="1"/>
          </p:cNvPicPr>
          <p:nvPr>
            <p:ph idx="1"/>
          </p:nvPr>
        </p:nvPicPr>
        <p:blipFill>
          <a:blip r:embed="rId2" cstate="print"/>
          <a:stretch>
            <a:fillRect/>
          </a:stretch>
        </p:blipFill>
        <p:spPr>
          <a:xfrm>
            <a:off x="152400" y="381001"/>
            <a:ext cx="4847708" cy="3657600"/>
          </a:xfrm>
        </p:spPr>
      </p:pic>
      <p:pic>
        <p:nvPicPr>
          <p:cNvPr id="5" name="Picture 4" descr="9781855325906PG_big.jpg"/>
          <p:cNvPicPr>
            <a:picLocks noChangeAspect="1"/>
          </p:cNvPicPr>
          <p:nvPr/>
        </p:nvPicPr>
        <p:blipFill>
          <a:blip r:embed="rId3" cstate="print"/>
          <a:stretch>
            <a:fillRect/>
          </a:stretch>
        </p:blipFill>
        <p:spPr>
          <a:xfrm>
            <a:off x="4724400" y="3062467"/>
            <a:ext cx="3914775" cy="3004958"/>
          </a:xfrm>
          <a:prstGeom prst="rect">
            <a:avLst/>
          </a:prstGeom>
        </p:spPr>
      </p:pic>
    </p:spTree>
    <p:extLst>
      <p:ext uri="{BB962C8B-B14F-4D97-AF65-F5344CB8AC3E}">
        <p14:creationId xmlns:p14="http://schemas.microsoft.com/office/powerpoint/2010/main" val="2045692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Spanish </a:t>
            </a:r>
            <a:r>
              <a:rPr lang="en-US" dirty="0" err="1"/>
              <a:t>Tercio</a:t>
            </a:r>
            <a:r>
              <a:rPr lang="en-US" dirty="0"/>
              <a:t> 50/50 split</a:t>
            </a:r>
          </a:p>
        </p:txBody>
      </p:sp>
      <p:pic>
        <p:nvPicPr>
          <p:cNvPr id="4" name="Content Placeholder 3" descr="Escadron1570.jpg"/>
          <p:cNvPicPr>
            <a:picLocks noGrp="1" noChangeAspect="1"/>
          </p:cNvPicPr>
          <p:nvPr>
            <p:ph idx="1"/>
          </p:nvPr>
        </p:nvPicPr>
        <p:blipFill>
          <a:blip r:embed="rId2" cstate="print"/>
          <a:stretch>
            <a:fillRect/>
          </a:stretch>
        </p:blipFill>
        <p:spPr>
          <a:xfrm>
            <a:off x="1524000" y="2034381"/>
            <a:ext cx="6096000" cy="4191000"/>
          </a:xfrm>
        </p:spPr>
      </p:pic>
    </p:spTree>
    <p:extLst>
      <p:ext uri="{BB962C8B-B14F-4D97-AF65-F5344CB8AC3E}">
        <p14:creationId xmlns:p14="http://schemas.microsoft.com/office/powerpoint/2010/main" val="25901700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5906PH_big.jpg"/>
          <p:cNvPicPr>
            <a:picLocks noGrp="1" noChangeAspect="1"/>
          </p:cNvPicPr>
          <p:nvPr>
            <p:ph idx="1"/>
          </p:nvPr>
        </p:nvPicPr>
        <p:blipFill>
          <a:blip r:embed="rId2" cstate="print"/>
          <a:stretch>
            <a:fillRect/>
          </a:stretch>
        </p:blipFill>
        <p:spPr>
          <a:xfrm>
            <a:off x="1662112" y="1948656"/>
            <a:ext cx="5819775" cy="4362450"/>
          </a:xfrm>
        </p:spPr>
      </p:pic>
    </p:spTree>
    <p:extLst>
      <p:ext uri="{BB962C8B-B14F-4D97-AF65-F5344CB8AC3E}">
        <p14:creationId xmlns:p14="http://schemas.microsoft.com/office/powerpoint/2010/main" val="1404552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41765860PF_big.jpg"/>
          <p:cNvPicPr>
            <a:picLocks noGrp="1" noChangeAspect="1"/>
          </p:cNvPicPr>
          <p:nvPr>
            <p:ph idx="1"/>
          </p:nvPr>
        </p:nvPicPr>
        <p:blipFill>
          <a:blip r:embed="rId2" cstate="print"/>
          <a:stretch>
            <a:fillRect/>
          </a:stretch>
        </p:blipFill>
        <p:spPr>
          <a:xfrm>
            <a:off x="1662112" y="2034381"/>
            <a:ext cx="5819775" cy="4191000"/>
          </a:xfrm>
        </p:spPr>
      </p:pic>
    </p:spTree>
    <p:extLst>
      <p:ext uri="{BB962C8B-B14F-4D97-AF65-F5344CB8AC3E}">
        <p14:creationId xmlns:p14="http://schemas.microsoft.com/office/powerpoint/2010/main" val="25154441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Army</a:t>
            </a:r>
          </a:p>
        </p:txBody>
      </p:sp>
      <p:sp>
        <p:nvSpPr>
          <p:cNvPr id="3" name="Content Placeholder 2"/>
          <p:cNvSpPr>
            <a:spLocks noGrp="1"/>
          </p:cNvSpPr>
          <p:nvPr>
            <p:ph idx="1"/>
          </p:nvPr>
        </p:nvSpPr>
        <p:spPr/>
        <p:txBody>
          <a:bodyPr/>
          <a:lstStyle/>
          <a:p>
            <a:r>
              <a:rPr lang="en-US" dirty="0"/>
              <a:t>Divided into 2</a:t>
            </a:r>
          </a:p>
          <a:p>
            <a:r>
              <a:rPr lang="en-US" dirty="0"/>
              <a:t>Army</a:t>
            </a:r>
          </a:p>
          <a:p>
            <a:r>
              <a:rPr lang="en-US" dirty="0"/>
              <a:t>Navy which ministered French Colonial possessions</a:t>
            </a:r>
          </a:p>
          <a:p>
            <a:endParaRPr lang="en-US" dirty="0"/>
          </a:p>
        </p:txBody>
      </p:sp>
    </p:spTree>
    <p:extLst>
      <p:ext uri="{BB962C8B-B14F-4D97-AF65-F5344CB8AC3E}">
        <p14:creationId xmlns:p14="http://schemas.microsoft.com/office/powerpoint/2010/main" val="14995172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a:t>
            </a:r>
          </a:p>
        </p:txBody>
      </p:sp>
      <p:pic>
        <p:nvPicPr>
          <p:cNvPr id="4" name="Content Placeholder 3" descr="9781855321670PA_big.jpg"/>
          <p:cNvPicPr>
            <a:picLocks noGrp="1" noChangeAspect="1"/>
          </p:cNvPicPr>
          <p:nvPr>
            <p:ph idx="1"/>
          </p:nvPr>
        </p:nvPicPr>
        <p:blipFill>
          <a:blip r:embed="rId2" cstate="print"/>
          <a:stretch>
            <a:fillRect/>
          </a:stretch>
        </p:blipFill>
        <p:spPr>
          <a:xfrm>
            <a:off x="381000" y="1905000"/>
            <a:ext cx="2560653" cy="3398837"/>
          </a:xfrm>
        </p:spPr>
      </p:pic>
      <p:pic>
        <p:nvPicPr>
          <p:cNvPr id="5" name="Picture 4" descr="9781855321670PB_big.jpg"/>
          <p:cNvPicPr>
            <a:picLocks noChangeAspect="1"/>
          </p:cNvPicPr>
          <p:nvPr/>
        </p:nvPicPr>
        <p:blipFill>
          <a:blip r:embed="rId3" cstate="print"/>
          <a:stretch>
            <a:fillRect/>
          </a:stretch>
        </p:blipFill>
        <p:spPr>
          <a:xfrm>
            <a:off x="3276600" y="2895600"/>
            <a:ext cx="2662087" cy="3581400"/>
          </a:xfrm>
          <a:prstGeom prst="rect">
            <a:avLst/>
          </a:prstGeom>
        </p:spPr>
      </p:pic>
      <p:pic>
        <p:nvPicPr>
          <p:cNvPr id="6" name="Picture 5" descr="9781855321670PG_big.jpg"/>
          <p:cNvPicPr>
            <a:picLocks noChangeAspect="1"/>
          </p:cNvPicPr>
          <p:nvPr/>
        </p:nvPicPr>
        <p:blipFill>
          <a:blip r:embed="rId4" cstate="print"/>
          <a:stretch>
            <a:fillRect/>
          </a:stretch>
        </p:blipFill>
        <p:spPr>
          <a:xfrm>
            <a:off x="5943600" y="304800"/>
            <a:ext cx="3024001" cy="4038600"/>
          </a:xfrm>
          <a:prstGeom prst="rect">
            <a:avLst/>
          </a:prstGeom>
        </p:spPr>
      </p:pic>
    </p:spTree>
    <p:extLst>
      <p:ext uri="{BB962C8B-B14F-4D97-AF65-F5344CB8AC3E}">
        <p14:creationId xmlns:p14="http://schemas.microsoft.com/office/powerpoint/2010/main" val="32410617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9781855321670PC_big.jpg"/>
          <p:cNvPicPr>
            <a:picLocks noGrp="1" noChangeAspect="1"/>
          </p:cNvPicPr>
          <p:nvPr>
            <p:ph idx="1"/>
          </p:nvPr>
        </p:nvPicPr>
        <p:blipFill>
          <a:blip r:embed="rId2" cstate="print"/>
          <a:stretch>
            <a:fillRect/>
          </a:stretch>
        </p:blipFill>
        <p:spPr>
          <a:xfrm>
            <a:off x="457200" y="1828800"/>
            <a:ext cx="3298827" cy="4389437"/>
          </a:xfrm>
        </p:spPr>
      </p:pic>
      <p:pic>
        <p:nvPicPr>
          <p:cNvPr id="5" name="Picture 4" descr="9781855321670PD_big.jpg"/>
          <p:cNvPicPr>
            <a:picLocks noChangeAspect="1"/>
          </p:cNvPicPr>
          <p:nvPr/>
        </p:nvPicPr>
        <p:blipFill>
          <a:blip r:embed="rId3" cstate="print"/>
          <a:stretch>
            <a:fillRect/>
          </a:stretch>
        </p:blipFill>
        <p:spPr>
          <a:xfrm>
            <a:off x="4419600" y="228600"/>
            <a:ext cx="3818114" cy="5105400"/>
          </a:xfrm>
          <a:prstGeom prst="rect">
            <a:avLst/>
          </a:prstGeom>
        </p:spPr>
      </p:pic>
    </p:spTree>
    <p:extLst>
      <p:ext uri="{BB962C8B-B14F-4D97-AF65-F5344CB8AC3E}">
        <p14:creationId xmlns:p14="http://schemas.microsoft.com/office/powerpoint/2010/main" val="21589105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752600"/>
            <a:ext cx="6092868" cy="3299460"/>
          </a:xfrm>
          <a:prstGeom prst="rect">
            <a:avLst/>
          </a:prstGeom>
        </p:spPr>
      </p:pic>
    </p:spTree>
    <p:extLst>
      <p:ext uri="{BB962C8B-B14F-4D97-AF65-F5344CB8AC3E}">
        <p14:creationId xmlns:p14="http://schemas.microsoft.com/office/powerpoint/2010/main" val="35278345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584" y="1216152"/>
            <a:ext cx="7418832" cy="4425696"/>
          </a:xfrm>
          <a:prstGeom prst="rect">
            <a:avLst/>
          </a:prstGeom>
        </p:spPr>
      </p:pic>
    </p:spTree>
    <p:extLst>
      <p:ext uri="{BB962C8B-B14F-4D97-AF65-F5344CB8AC3E}">
        <p14:creationId xmlns:p14="http://schemas.microsoft.com/office/powerpoint/2010/main" val="27565597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Revolutionary War linear tactics</a:t>
            </a:r>
          </a:p>
        </p:txBody>
      </p:sp>
      <p:sp>
        <p:nvSpPr>
          <p:cNvPr id="3" name="Content Placeholder 2"/>
          <p:cNvSpPr>
            <a:spLocks noGrp="1"/>
          </p:cNvSpPr>
          <p:nvPr>
            <p:ph idx="1"/>
          </p:nvPr>
        </p:nvSpPr>
        <p:spPr/>
        <p:txBody>
          <a:bodyPr/>
          <a:lstStyle/>
          <a:p>
            <a:r>
              <a:rPr lang="en-US" dirty="0"/>
              <a:t>2 rank Open order opposed to close order</a:t>
            </a:r>
          </a:p>
          <a:p>
            <a:r>
              <a:rPr lang="en-US" dirty="0"/>
              <a:t>Limited cavalry</a:t>
            </a:r>
          </a:p>
          <a:p>
            <a:r>
              <a:rPr lang="en-US" dirty="0"/>
              <a:t>Gradually quicken step 75 to 120 paces per minute or ordinary to </a:t>
            </a:r>
            <a:r>
              <a:rPr lang="en-US" dirty="0" err="1"/>
              <a:t>quicktime</a:t>
            </a:r>
            <a:r>
              <a:rPr lang="en-US" dirty="0"/>
              <a:t> before run</a:t>
            </a:r>
          </a:p>
          <a:p>
            <a:r>
              <a:rPr lang="en-US" dirty="0"/>
              <a:t>Finish with bayonet</a:t>
            </a:r>
          </a:p>
        </p:txBody>
      </p:sp>
    </p:spTree>
    <p:extLst>
      <p:ext uri="{BB962C8B-B14F-4D97-AF65-F5344CB8AC3E}">
        <p14:creationId xmlns:p14="http://schemas.microsoft.com/office/powerpoint/2010/main" val="5320763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Column to line (Bland to Frederick)</a:t>
            </a:r>
          </a:p>
        </p:txBody>
      </p:sp>
      <p:pic>
        <p:nvPicPr>
          <p:cNvPr id="4" name="Content Placeholder 3" descr="nafziger1.jpg"/>
          <p:cNvPicPr>
            <a:picLocks noGrp="1" noChangeAspect="1"/>
          </p:cNvPicPr>
          <p:nvPr>
            <p:ph idx="1"/>
          </p:nvPr>
        </p:nvPicPr>
        <p:blipFill>
          <a:blip r:embed="rId2" cstate="print"/>
          <a:stretch>
            <a:fillRect/>
          </a:stretch>
        </p:blipFill>
        <p:spPr>
          <a:xfrm>
            <a:off x="533400" y="1981200"/>
            <a:ext cx="2828925" cy="2333625"/>
          </a:xfrm>
        </p:spPr>
      </p:pic>
      <p:pic>
        <p:nvPicPr>
          <p:cNvPr id="5" name="Picture 4" descr="frederick_battalion_deploym.gif"/>
          <p:cNvPicPr>
            <a:picLocks noChangeAspect="1"/>
          </p:cNvPicPr>
          <p:nvPr/>
        </p:nvPicPr>
        <p:blipFill>
          <a:blip r:embed="rId3" cstate="print"/>
          <a:stretch>
            <a:fillRect/>
          </a:stretch>
        </p:blipFill>
        <p:spPr>
          <a:xfrm>
            <a:off x="3048000" y="2971800"/>
            <a:ext cx="5545446" cy="3324225"/>
          </a:xfrm>
          <a:prstGeom prst="rect">
            <a:avLst/>
          </a:prstGeom>
        </p:spPr>
      </p:pic>
    </p:spTree>
    <p:extLst>
      <p:ext uri="{BB962C8B-B14F-4D97-AF65-F5344CB8AC3E}">
        <p14:creationId xmlns:p14="http://schemas.microsoft.com/office/powerpoint/2010/main" val="41737650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fficers' Posts and Command Responsibilities, according to the 1764 Regulations.jpg"/>
          <p:cNvPicPr>
            <a:picLocks noGrp="1"/>
          </p:cNvPicPr>
          <p:nvPr>
            <p:ph idx="1"/>
          </p:nvPr>
        </p:nvPicPr>
        <p:blipFill>
          <a:blip r:embed="rId2" cstate="print"/>
          <a:stretch>
            <a:fillRect/>
          </a:stretch>
        </p:blipFill>
        <p:spPr>
          <a:xfrm>
            <a:off x="990600" y="838200"/>
            <a:ext cx="6636327" cy="4984707"/>
          </a:xfrm>
          <a:prstGeom prst="rect">
            <a:avLst/>
          </a:prstGeom>
        </p:spPr>
      </p:pic>
    </p:spTree>
    <p:extLst>
      <p:ext uri="{BB962C8B-B14F-4D97-AF65-F5344CB8AC3E}">
        <p14:creationId xmlns:p14="http://schemas.microsoft.com/office/powerpoint/2010/main" val="2393240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Spanish </a:t>
            </a:r>
            <a:r>
              <a:rPr lang="en-US" dirty="0" err="1"/>
              <a:t>Tercio</a:t>
            </a:r>
            <a:r>
              <a:rPr lang="en-US" dirty="0"/>
              <a:t> (Articulation of the </a:t>
            </a:r>
            <a:r>
              <a:rPr lang="en-US" dirty="0" err="1"/>
              <a:t>Manga</a:t>
            </a:r>
            <a:r>
              <a:rPr lang="en-US" dirty="0"/>
              <a:t>)</a:t>
            </a:r>
          </a:p>
        </p:txBody>
      </p:sp>
      <p:pic>
        <p:nvPicPr>
          <p:cNvPr id="4" name="Content Placeholder 3" descr="escarnouche.jpg"/>
          <p:cNvPicPr>
            <a:picLocks noGrp="1" noChangeAspect="1"/>
          </p:cNvPicPr>
          <p:nvPr>
            <p:ph idx="1"/>
          </p:nvPr>
        </p:nvPicPr>
        <p:blipFill>
          <a:blip r:embed="rId2" cstate="print"/>
          <a:stretch>
            <a:fillRect/>
          </a:stretch>
        </p:blipFill>
        <p:spPr>
          <a:xfrm>
            <a:off x="2057400" y="2758281"/>
            <a:ext cx="5029200" cy="2743200"/>
          </a:xfrm>
        </p:spPr>
      </p:pic>
    </p:spTree>
    <p:extLst>
      <p:ext uri="{BB962C8B-B14F-4D97-AF65-F5344CB8AC3E}">
        <p14:creationId xmlns:p14="http://schemas.microsoft.com/office/powerpoint/2010/main" val="35915304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we's Order of Battle-Halifax 5-16-1776.jpg"/>
          <p:cNvPicPr>
            <a:picLocks noGrp="1"/>
          </p:cNvPicPr>
          <p:nvPr>
            <p:ph idx="1"/>
          </p:nvPr>
        </p:nvPicPr>
        <p:blipFill>
          <a:blip r:embed="rId2" cstate="print"/>
          <a:stretch>
            <a:fillRect/>
          </a:stretch>
        </p:blipFill>
        <p:spPr>
          <a:xfrm>
            <a:off x="838200" y="1295400"/>
            <a:ext cx="7162800" cy="4800600"/>
          </a:xfrm>
          <a:prstGeom prst="rect">
            <a:avLst/>
          </a:prstGeom>
        </p:spPr>
      </p:pic>
    </p:spTree>
    <p:extLst>
      <p:ext uri="{BB962C8B-B14F-4D97-AF65-F5344CB8AC3E}">
        <p14:creationId xmlns:p14="http://schemas.microsoft.com/office/powerpoint/2010/main" val="42563010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nitial British Deployments at Brandywine.jpg"/>
          <p:cNvPicPr/>
          <p:nvPr/>
        </p:nvPicPr>
        <p:blipFill>
          <a:blip r:embed="rId2" cstate="print"/>
          <a:stretch>
            <a:fillRect/>
          </a:stretch>
        </p:blipFill>
        <p:spPr>
          <a:xfrm>
            <a:off x="2522002" y="578249"/>
            <a:ext cx="4099995" cy="5701502"/>
          </a:xfrm>
          <a:prstGeom prst="rect">
            <a:avLst/>
          </a:prstGeom>
        </p:spPr>
      </p:pic>
    </p:spTree>
    <p:extLst>
      <p:ext uri="{BB962C8B-B14F-4D97-AF65-F5344CB8AC3E}">
        <p14:creationId xmlns:p14="http://schemas.microsoft.com/office/powerpoint/2010/main" val="5323147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a:xfrm>
            <a:off x="685800" y="228600"/>
            <a:ext cx="7772400" cy="1143000"/>
          </a:xfrm>
        </p:spPr>
        <p:txBody>
          <a:bodyPr>
            <a:normAutofit fontScale="90000"/>
          </a:bodyPr>
          <a:lstStyle/>
          <a:p>
            <a:r>
              <a:rPr lang="en-US" sz="4000" b="1"/>
              <a:t>Second Continental Congress April 1775</a:t>
            </a:r>
          </a:p>
        </p:txBody>
      </p:sp>
      <p:pic>
        <p:nvPicPr>
          <p:cNvPr id="91139" name="Picture 4" descr="Leaders of the Continental Congress"/>
          <p:cNvPicPr>
            <a:picLocks noChangeAspect="1" noChangeArrowheads="1"/>
          </p:cNvPicPr>
          <p:nvPr/>
        </p:nvPicPr>
        <p:blipFill>
          <a:blip r:embed="rId2" cstate="print"/>
          <a:srcRect/>
          <a:stretch>
            <a:fillRect/>
          </a:stretch>
        </p:blipFill>
        <p:spPr bwMode="auto">
          <a:xfrm>
            <a:off x="228600" y="1676400"/>
            <a:ext cx="4572000" cy="4648200"/>
          </a:xfrm>
          <a:prstGeom prst="rect">
            <a:avLst/>
          </a:prstGeom>
          <a:noFill/>
          <a:ln w="57150">
            <a:solidFill>
              <a:schemeClr val="tx1"/>
            </a:solidFill>
            <a:miter lim="800000"/>
            <a:headEnd/>
            <a:tailEnd/>
          </a:ln>
        </p:spPr>
      </p:pic>
      <p:sp>
        <p:nvSpPr>
          <p:cNvPr id="91140" name="Text Box 4"/>
          <p:cNvSpPr txBox="1">
            <a:spLocks noChangeArrowheads="1"/>
          </p:cNvSpPr>
          <p:nvPr/>
        </p:nvSpPr>
        <p:spPr bwMode="auto">
          <a:xfrm>
            <a:off x="5105400" y="2174875"/>
            <a:ext cx="3581400" cy="2647950"/>
          </a:xfrm>
          <a:prstGeom prst="rect">
            <a:avLst/>
          </a:prstGeom>
          <a:noFill/>
          <a:ln w="9525">
            <a:noFill/>
            <a:miter lim="800000"/>
            <a:headEnd/>
            <a:tailEnd/>
          </a:ln>
          <a:effectLst/>
        </p:spPr>
        <p:txBody>
          <a:bodyPr>
            <a:spAutoFit/>
          </a:bodyPr>
          <a:lstStyle/>
          <a:p>
            <a:pPr>
              <a:buFontTx/>
              <a:buChar char="•"/>
            </a:pPr>
            <a:r>
              <a:rPr lang="en-US"/>
              <a:t> Olive Branch Petition</a:t>
            </a:r>
          </a:p>
          <a:p>
            <a:endParaRPr lang="en-US"/>
          </a:p>
          <a:p>
            <a:pPr>
              <a:buFontTx/>
              <a:buChar char="•"/>
            </a:pPr>
            <a:r>
              <a:rPr lang="en-US"/>
              <a:t> Create Continental Army</a:t>
            </a:r>
          </a:p>
          <a:p>
            <a:endParaRPr lang="en-US"/>
          </a:p>
          <a:p>
            <a:pPr>
              <a:buFontTx/>
              <a:buChar char="•"/>
            </a:pPr>
            <a:r>
              <a:rPr lang="en-US"/>
              <a:t> Appointed General George Washington to Command the Army</a:t>
            </a:r>
          </a:p>
        </p:txBody>
      </p:sp>
    </p:spTree>
    <p:extLst>
      <p:ext uri="{BB962C8B-B14F-4D97-AF65-F5344CB8AC3E}">
        <p14:creationId xmlns:p14="http://schemas.microsoft.com/office/powerpoint/2010/main" val="5570456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1ARPrincipalCampaigns.gif"/>
          <p:cNvPicPr>
            <a:picLocks noGrp="1" noChangeAspect="1"/>
          </p:cNvPicPr>
          <p:nvPr>
            <p:ph idx="1"/>
          </p:nvPr>
        </p:nvPicPr>
        <p:blipFill>
          <a:blip r:embed="rId2" cstate="print"/>
          <a:stretch>
            <a:fillRect/>
          </a:stretch>
        </p:blipFill>
        <p:spPr>
          <a:xfrm>
            <a:off x="228600" y="381000"/>
            <a:ext cx="4742687" cy="6142056"/>
          </a:xfrm>
        </p:spPr>
      </p:pic>
    </p:spTree>
    <p:extLst>
      <p:ext uri="{BB962C8B-B14F-4D97-AF65-F5344CB8AC3E}">
        <p14:creationId xmlns:p14="http://schemas.microsoft.com/office/powerpoint/2010/main" val="32583828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2PopulationDensity.gif"/>
          <p:cNvPicPr>
            <a:picLocks noGrp="1" noChangeAspect="1"/>
          </p:cNvPicPr>
          <p:nvPr>
            <p:ph idx="1"/>
          </p:nvPr>
        </p:nvPicPr>
        <p:blipFill>
          <a:blip r:embed="rId2" cstate="print"/>
          <a:stretch>
            <a:fillRect/>
          </a:stretch>
        </p:blipFill>
        <p:spPr>
          <a:xfrm>
            <a:off x="990600" y="314235"/>
            <a:ext cx="5641381" cy="6010366"/>
          </a:xfrm>
        </p:spPr>
      </p:pic>
    </p:spTree>
    <p:extLst>
      <p:ext uri="{BB962C8B-B14F-4D97-AF65-F5344CB8AC3E}">
        <p14:creationId xmlns:p14="http://schemas.microsoft.com/office/powerpoint/2010/main" val="39100411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3BostonSiege.gif"/>
          <p:cNvPicPr>
            <a:picLocks noGrp="1" noChangeAspect="1"/>
          </p:cNvPicPr>
          <p:nvPr>
            <p:ph idx="1"/>
          </p:nvPr>
        </p:nvPicPr>
        <p:blipFill>
          <a:blip r:embed="rId2" cstate="print"/>
          <a:stretch>
            <a:fillRect/>
          </a:stretch>
        </p:blipFill>
        <p:spPr>
          <a:xfrm>
            <a:off x="1828800" y="340439"/>
            <a:ext cx="4648200" cy="6421001"/>
          </a:xfrm>
        </p:spPr>
      </p:pic>
    </p:spTree>
    <p:extLst>
      <p:ext uri="{BB962C8B-B14F-4D97-AF65-F5344CB8AC3E}">
        <p14:creationId xmlns:p14="http://schemas.microsoft.com/office/powerpoint/2010/main" val="19921145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Bunker (Breed’s) Hill June 17, 1775</a:t>
            </a:r>
          </a:p>
        </p:txBody>
      </p:sp>
      <p:pic>
        <p:nvPicPr>
          <p:cNvPr id="4" name="Content Placeholder 3" descr="220px-Gen._Sir_William_Howe.jpg"/>
          <p:cNvPicPr>
            <a:picLocks noGrp="1" noChangeAspect="1"/>
          </p:cNvPicPr>
          <p:nvPr>
            <p:ph idx="1"/>
          </p:nvPr>
        </p:nvPicPr>
        <p:blipFill>
          <a:blip r:embed="rId2" cstate="print"/>
          <a:stretch>
            <a:fillRect/>
          </a:stretch>
        </p:blipFill>
        <p:spPr>
          <a:xfrm>
            <a:off x="685800" y="2057400"/>
            <a:ext cx="2794000" cy="3162300"/>
          </a:xfrm>
        </p:spPr>
      </p:pic>
      <p:pic>
        <p:nvPicPr>
          <p:cNvPr id="5" name="Picture 4" descr="220px-Artemas_Ward.jpg"/>
          <p:cNvPicPr>
            <a:picLocks noChangeAspect="1"/>
          </p:cNvPicPr>
          <p:nvPr/>
        </p:nvPicPr>
        <p:blipFill>
          <a:blip r:embed="rId3" cstate="print"/>
          <a:stretch>
            <a:fillRect/>
          </a:stretch>
        </p:blipFill>
        <p:spPr>
          <a:xfrm>
            <a:off x="5715000" y="2057400"/>
            <a:ext cx="2095500" cy="2552700"/>
          </a:xfrm>
          <a:prstGeom prst="rect">
            <a:avLst/>
          </a:prstGeom>
        </p:spPr>
      </p:pic>
    </p:spTree>
    <p:extLst>
      <p:ext uri="{BB962C8B-B14F-4D97-AF65-F5344CB8AC3E}">
        <p14:creationId xmlns:p14="http://schemas.microsoft.com/office/powerpoint/2010/main" val="21887587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800px-Array_of_American_Forces_on_the_Field_at_the_Battle_of_Breeds_Hill.png"/>
          <p:cNvPicPr>
            <a:picLocks noGrp="1" noChangeAspect="1"/>
          </p:cNvPicPr>
          <p:nvPr>
            <p:ph idx="1"/>
          </p:nvPr>
        </p:nvPicPr>
        <p:blipFill>
          <a:blip r:embed="rId2" cstate="print"/>
          <a:stretch>
            <a:fillRect/>
          </a:stretch>
        </p:blipFill>
        <p:spPr>
          <a:xfrm>
            <a:off x="542480" y="344108"/>
            <a:ext cx="8068119" cy="5980493"/>
          </a:xfrm>
        </p:spPr>
      </p:pic>
    </p:spTree>
    <p:extLst>
      <p:ext uri="{BB962C8B-B14F-4D97-AF65-F5344CB8AC3E}">
        <p14:creationId xmlns:p14="http://schemas.microsoft.com/office/powerpoint/2010/main" val="12356549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725px-Battle_of_bunker_hill_by_percy_moran.jpg"/>
          <p:cNvPicPr>
            <a:picLocks noGrp="1" noChangeAspect="1"/>
          </p:cNvPicPr>
          <p:nvPr>
            <p:ph idx="1"/>
          </p:nvPr>
        </p:nvPicPr>
        <p:blipFill>
          <a:blip r:embed="rId2" cstate="print"/>
          <a:stretch>
            <a:fillRect/>
          </a:stretch>
        </p:blipFill>
        <p:spPr>
          <a:xfrm>
            <a:off x="304800" y="152400"/>
            <a:ext cx="4533900" cy="3752193"/>
          </a:xfrm>
        </p:spPr>
      </p:pic>
      <p:pic>
        <p:nvPicPr>
          <p:cNvPr id="5" name="Picture 4" descr="breed-hill-l.jpg"/>
          <p:cNvPicPr>
            <a:picLocks noChangeAspect="1"/>
          </p:cNvPicPr>
          <p:nvPr/>
        </p:nvPicPr>
        <p:blipFill>
          <a:blip r:embed="rId3" cstate="print"/>
          <a:stretch>
            <a:fillRect/>
          </a:stretch>
        </p:blipFill>
        <p:spPr>
          <a:xfrm>
            <a:off x="4114800" y="3429000"/>
            <a:ext cx="4762500" cy="3162300"/>
          </a:xfrm>
          <a:prstGeom prst="rect">
            <a:avLst/>
          </a:prstGeom>
        </p:spPr>
      </p:pic>
    </p:spTree>
    <p:extLst>
      <p:ext uri="{BB962C8B-B14F-4D97-AF65-F5344CB8AC3E}">
        <p14:creationId xmlns:p14="http://schemas.microsoft.com/office/powerpoint/2010/main" val="24955949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British Mistakes</a:t>
            </a:r>
          </a:p>
        </p:txBody>
      </p:sp>
      <p:sp>
        <p:nvSpPr>
          <p:cNvPr id="3" name="Content Placeholder 2"/>
          <p:cNvSpPr>
            <a:spLocks noGrp="1"/>
          </p:cNvSpPr>
          <p:nvPr>
            <p:ph idx="1"/>
          </p:nvPr>
        </p:nvSpPr>
        <p:spPr/>
        <p:txBody>
          <a:bodyPr/>
          <a:lstStyle/>
          <a:p>
            <a:r>
              <a:rPr lang="en-US" dirty="0"/>
              <a:t>Charlestown Neck</a:t>
            </a:r>
          </a:p>
          <a:p>
            <a:r>
              <a:rPr lang="en-US" dirty="0"/>
              <a:t>Underestimated their opponents</a:t>
            </a:r>
          </a:p>
          <a:p>
            <a:r>
              <a:rPr lang="en-US" dirty="0"/>
              <a:t>Militia of previous wars</a:t>
            </a:r>
          </a:p>
        </p:txBody>
      </p:sp>
    </p:spTree>
    <p:extLst>
      <p:ext uri="{BB962C8B-B14F-4D97-AF65-F5344CB8AC3E}">
        <p14:creationId xmlns:p14="http://schemas.microsoft.com/office/powerpoint/2010/main" val="20486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Tercio</a:t>
            </a:r>
            <a:endParaRPr lang="en-US" dirty="0"/>
          </a:p>
        </p:txBody>
      </p:sp>
      <p:sp>
        <p:nvSpPr>
          <p:cNvPr id="3" name="Content Placeholder 2"/>
          <p:cNvSpPr>
            <a:spLocks noGrp="1"/>
          </p:cNvSpPr>
          <p:nvPr>
            <p:ph idx="1"/>
          </p:nvPr>
        </p:nvSpPr>
        <p:spPr/>
        <p:txBody>
          <a:bodyPr/>
          <a:lstStyle/>
          <a:p>
            <a:r>
              <a:rPr lang="en-US" dirty="0"/>
              <a:t>Will dominate until 1600</a:t>
            </a:r>
          </a:p>
          <a:p>
            <a:r>
              <a:rPr lang="en-US" dirty="0"/>
              <a:t>It will still be important until the Battle of </a:t>
            </a:r>
            <a:r>
              <a:rPr lang="en-US" dirty="0" err="1"/>
              <a:t>Rocroi</a:t>
            </a:r>
            <a:r>
              <a:rPr lang="en-US" dirty="0"/>
              <a:t> 1643</a:t>
            </a:r>
          </a:p>
          <a:p>
            <a:r>
              <a:rPr lang="en-US" dirty="0"/>
              <a:t>Copied and improved by others</a:t>
            </a:r>
          </a:p>
        </p:txBody>
      </p:sp>
    </p:spTree>
    <p:extLst>
      <p:ext uri="{BB962C8B-B14F-4D97-AF65-F5344CB8AC3E}">
        <p14:creationId xmlns:p14="http://schemas.microsoft.com/office/powerpoint/2010/main" val="36948393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Invasion of Canada June75 to July 76</a:t>
            </a:r>
          </a:p>
        </p:txBody>
      </p:sp>
      <p:sp>
        <p:nvSpPr>
          <p:cNvPr id="3" name="Content Placeholder 2"/>
          <p:cNvSpPr>
            <a:spLocks noGrp="1"/>
          </p:cNvSpPr>
          <p:nvPr>
            <p:ph idx="1"/>
          </p:nvPr>
        </p:nvSpPr>
        <p:spPr/>
        <p:txBody>
          <a:bodyPr>
            <a:normAutofit lnSpcReduction="10000"/>
          </a:bodyPr>
          <a:lstStyle/>
          <a:p>
            <a:r>
              <a:rPr lang="en-US" dirty="0"/>
              <a:t>America hopes to bring Canada in as 14</a:t>
            </a:r>
            <a:r>
              <a:rPr lang="en-US" baseline="30000" dirty="0"/>
              <a:t>th</a:t>
            </a:r>
            <a:r>
              <a:rPr lang="en-US" dirty="0"/>
              <a:t> Colony</a:t>
            </a:r>
          </a:p>
          <a:p>
            <a:r>
              <a:rPr lang="en-US" dirty="0"/>
              <a:t>Quebec Act-English King wishes to establish Popery</a:t>
            </a:r>
          </a:p>
          <a:p>
            <a:r>
              <a:rPr lang="en-US" dirty="0"/>
              <a:t>Longstanding animosity between Americans and Quebecois</a:t>
            </a:r>
          </a:p>
          <a:p>
            <a:r>
              <a:rPr lang="en-US" dirty="0"/>
              <a:t>Strong anti-Catholicism in the Americas</a:t>
            </a:r>
          </a:p>
          <a:p>
            <a:r>
              <a:rPr lang="en-US" dirty="0"/>
              <a:t>Upper class and most Quebec clergy support the Quebec Act</a:t>
            </a:r>
          </a:p>
          <a:p>
            <a:r>
              <a:rPr lang="en-US" dirty="0"/>
              <a:t>Expected British reinforcements</a:t>
            </a:r>
          </a:p>
          <a:p>
            <a:r>
              <a:rPr lang="en-US" dirty="0"/>
              <a:t>American troops from 2 Departments</a:t>
            </a:r>
          </a:p>
          <a:p>
            <a:endParaRPr lang="en-US" dirty="0"/>
          </a:p>
          <a:p>
            <a:endParaRPr lang="en-US" dirty="0"/>
          </a:p>
        </p:txBody>
      </p:sp>
    </p:spTree>
    <p:extLst>
      <p:ext uri="{BB962C8B-B14F-4D97-AF65-F5344CB8AC3E}">
        <p14:creationId xmlns:p14="http://schemas.microsoft.com/office/powerpoint/2010/main" val="11784910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Commanders</a:t>
            </a:r>
          </a:p>
        </p:txBody>
      </p:sp>
      <p:pic>
        <p:nvPicPr>
          <p:cNvPr id="4" name="Content Placeholder 3" descr="220px-Schuyler.jpg"/>
          <p:cNvPicPr>
            <a:picLocks noGrp="1" noChangeAspect="1"/>
          </p:cNvPicPr>
          <p:nvPr>
            <p:ph idx="1"/>
          </p:nvPr>
        </p:nvPicPr>
        <p:blipFill>
          <a:blip r:embed="rId2" cstate="print"/>
          <a:stretch>
            <a:fillRect/>
          </a:stretch>
        </p:blipFill>
        <p:spPr>
          <a:xfrm>
            <a:off x="304800" y="1981200"/>
            <a:ext cx="1184793" cy="1260189"/>
          </a:xfrm>
        </p:spPr>
      </p:pic>
      <p:pic>
        <p:nvPicPr>
          <p:cNvPr id="5" name="Picture 4" descr="240px-Chappel_Montgomery_full_length.jpg"/>
          <p:cNvPicPr>
            <a:picLocks noChangeAspect="1"/>
          </p:cNvPicPr>
          <p:nvPr/>
        </p:nvPicPr>
        <p:blipFill>
          <a:blip r:embed="rId3" cstate="print"/>
          <a:stretch>
            <a:fillRect/>
          </a:stretch>
        </p:blipFill>
        <p:spPr>
          <a:xfrm>
            <a:off x="228600" y="3505200"/>
            <a:ext cx="1752600" cy="2628900"/>
          </a:xfrm>
          <a:prstGeom prst="rect">
            <a:avLst/>
          </a:prstGeom>
        </p:spPr>
      </p:pic>
      <p:pic>
        <p:nvPicPr>
          <p:cNvPr id="6" name="Picture 5" descr="220px-General-Sir-Guy-Carleton_2.jpg"/>
          <p:cNvPicPr>
            <a:picLocks noChangeAspect="1"/>
          </p:cNvPicPr>
          <p:nvPr/>
        </p:nvPicPr>
        <p:blipFill>
          <a:blip r:embed="rId4" cstate="print"/>
          <a:stretch>
            <a:fillRect/>
          </a:stretch>
        </p:blipFill>
        <p:spPr>
          <a:xfrm>
            <a:off x="6019800" y="2057400"/>
            <a:ext cx="2006600" cy="2407920"/>
          </a:xfrm>
          <a:prstGeom prst="rect">
            <a:avLst/>
          </a:prstGeom>
        </p:spPr>
      </p:pic>
      <p:pic>
        <p:nvPicPr>
          <p:cNvPr id="7" name="Picture 6" descr="lossy-page1-200px-Benedict_Arnold._Copy_of_engraving_by_H._B._Hall_after_John_Trumbull,_published_1879.,_1931_-_1932_-_NARA_-_532921.tif.jpg"/>
          <p:cNvPicPr>
            <a:picLocks noChangeAspect="1"/>
          </p:cNvPicPr>
          <p:nvPr/>
        </p:nvPicPr>
        <p:blipFill>
          <a:blip r:embed="rId5" cstate="print"/>
          <a:stretch>
            <a:fillRect/>
          </a:stretch>
        </p:blipFill>
        <p:spPr>
          <a:xfrm>
            <a:off x="1905000" y="1828800"/>
            <a:ext cx="1486678" cy="1821180"/>
          </a:xfrm>
          <a:prstGeom prst="rect">
            <a:avLst/>
          </a:prstGeom>
        </p:spPr>
      </p:pic>
      <p:pic>
        <p:nvPicPr>
          <p:cNvPr id="8" name="Picture 7" descr="200px-David_Wooster,_Esqr._Commander-in-Chief_of_the_Provincial_Army_against_Quebec.jpg"/>
          <p:cNvPicPr>
            <a:picLocks noChangeAspect="1"/>
          </p:cNvPicPr>
          <p:nvPr/>
        </p:nvPicPr>
        <p:blipFill>
          <a:blip r:embed="rId6" cstate="print"/>
          <a:stretch>
            <a:fillRect/>
          </a:stretch>
        </p:blipFill>
        <p:spPr>
          <a:xfrm>
            <a:off x="2209800" y="3810000"/>
            <a:ext cx="1295400" cy="1800606"/>
          </a:xfrm>
          <a:prstGeom prst="rect">
            <a:avLst/>
          </a:prstGeom>
        </p:spPr>
      </p:pic>
      <p:pic>
        <p:nvPicPr>
          <p:cNvPr id="9" name="Picture 8" descr="GeneralJohnSullivanByTenney.jpg"/>
          <p:cNvPicPr>
            <a:picLocks noChangeAspect="1"/>
          </p:cNvPicPr>
          <p:nvPr/>
        </p:nvPicPr>
        <p:blipFill>
          <a:blip r:embed="rId7" cstate="print"/>
          <a:stretch>
            <a:fillRect/>
          </a:stretch>
        </p:blipFill>
        <p:spPr>
          <a:xfrm>
            <a:off x="3581400" y="4267200"/>
            <a:ext cx="1898650" cy="2365357"/>
          </a:xfrm>
          <a:prstGeom prst="rect">
            <a:avLst/>
          </a:prstGeom>
        </p:spPr>
      </p:pic>
    </p:spTree>
    <p:extLst>
      <p:ext uri="{BB962C8B-B14F-4D97-AF65-F5344CB8AC3E}">
        <p14:creationId xmlns:p14="http://schemas.microsoft.com/office/powerpoint/2010/main" val="1519352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for the failure</a:t>
            </a:r>
          </a:p>
        </p:txBody>
      </p:sp>
      <p:sp>
        <p:nvSpPr>
          <p:cNvPr id="3" name="Content Placeholder 2"/>
          <p:cNvSpPr>
            <a:spLocks noGrp="1"/>
          </p:cNvSpPr>
          <p:nvPr>
            <p:ph idx="1"/>
          </p:nvPr>
        </p:nvSpPr>
        <p:spPr/>
        <p:txBody>
          <a:bodyPr>
            <a:normAutofit lnSpcReduction="10000"/>
          </a:bodyPr>
          <a:lstStyle/>
          <a:p>
            <a:r>
              <a:rPr lang="en-US" dirty="0"/>
              <a:t>Tolerant policies for Catholics under British leadership</a:t>
            </a:r>
          </a:p>
          <a:p>
            <a:r>
              <a:rPr lang="en-US" dirty="0"/>
              <a:t>Beyond the logistical capabilities of the Americans</a:t>
            </a:r>
          </a:p>
          <a:p>
            <a:r>
              <a:rPr lang="en-US" dirty="0"/>
              <a:t>Expiring enlistments and Congress’ inability to sustain army</a:t>
            </a:r>
          </a:p>
          <a:p>
            <a:r>
              <a:rPr lang="en-US" dirty="0"/>
              <a:t>Lack of a proper siege train</a:t>
            </a:r>
          </a:p>
          <a:p>
            <a:r>
              <a:rPr lang="en-US" dirty="0"/>
              <a:t>Lack of specie by Continental Congress</a:t>
            </a:r>
          </a:p>
          <a:p>
            <a:r>
              <a:rPr lang="en-US" dirty="0"/>
              <a:t>David Wooster’s policies regarding Catholics and arrest of other Canadians</a:t>
            </a:r>
          </a:p>
          <a:p>
            <a:r>
              <a:rPr lang="en-US" dirty="0"/>
              <a:t>Burgoyne's Army</a:t>
            </a:r>
          </a:p>
          <a:p>
            <a:endParaRPr lang="en-US" dirty="0"/>
          </a:p>
          <a:p>
            <a:endParaRPr lang="en-US" dirty="0"/>
          </a:p>
        </p:txBody>
      </p:sp>
    </p:spTree>
    <p:extLst>
      <p:ext uri="{BB962C8B-B14F-4D97-AF65-F5344CB8AC3E}">
        <p14:creationId xmlns:p14="http://schemas.microsoft.com/office/powerpoint/2010/main" val="6576051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British Loyalist Policy to 1778</a:t>
            </a:r>
          </a:p>
        </p:txBody>
      </p:sp>
      <p:sp>
        <p:nvSpPr>
          <p:cNvPr id="3" name="Content Placeholder 2"/>
          <p:cNvSpPr>
            <a:spLocks noGrp="1"/>
          </p:cNvSpPr>
          <p:nvPr>
            <p:ph idx="1"/>
          </p:nvPr>
        </p:nvSpPr>
        <p:spPr/>
        <p:txBody>
          <a:bodyPr/>
          <a:lstStyle/>
          <a:p>
            <a:r>
              <a:rPr lang="en-US" dirty="0"/>
              <a:t>View them as something to be protected</a:t>
            </a:r>
          </a:p>
          <a:p>
            <a:r>
              <a:rPr lang="en-US" dirty="0"/>
              <a:t>Little effort to mobilize as military manpower</a:t>
            </a:r>
          </a:p>
          <a:p>
            <a:r>
              <a:rPr lang="en-US" dirty="0"/>
              <a:t>They still believe that they can awe the Rebels</a:t>
            </a:r>
          </a:p>
          <a:p>
            <a:r>
              <a:rPr lang="en-US" dirty="0"/>
              <a:t>Overestimate number of Loyalists particularly in the South</a:t>
            </a:r>
          </a:p>
          <a:p>
            <a:endParaRPr lang="en-US" dirty="0"/>
          </a:p>
        </p:txBody>
      </p:sp>
    </p:spTree>
    <p:extLst>
      <p:ext uri="{BB962C8B-B14F-4D97-AF65-F5344CB8AC3E}">
        <p14:creationId xmlns:p14="http://schemas.microsoft.com/office/powerpoint/2010/main" val="12723879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chances for peace</a:t>
            </a:r>
          </a:p>
        </p:txBody>
      </p:sp>
      <p:sp>
        <p:nvSpPr>
          <p:cNvPr id="3" name="Content Placeholder 2"/>
          <p:cNvSpPr>
            <a:spLocks noGrp="1"/>
          </p:cNvSpPr>
          <p:nvPr>
            <p:ph idx="1"/>
          </p:nvPr>
        </p:nvSpPr>
        <p:spPr/>
        <p:txBody>
          <a:bodyPr>
            <a:normAutofit/>
          </a:bodyPr>
          <a:lstStyle/>
          <a:p>
            <a:r>
              <a:rPr lang="en-US" dirty="0"/>
              <a:t>2</a:t>
            </a:r>
            <a:r>
              <a:rPr lang="en-US" baseline="30000" dirty="0"/>
              <a:t>nd</a:t>
            </a:r>
            <a:r>
              <a:rPr lang="en-US" dirty="0"/>
              <a:t> Continental Congress- rejects North’s last plan</a:t>
            </a:r>
          </a:p>
          <a:p>
            <a:r>
              <a:rPr lang="en-US" dirty="0"/>
              <a:t>Olive Branch Petition May 10, 1775-King George refuses to accept</a:t>
            </a:r>
          </a:p>
          <a:p>
            <a:r>
              <a:rPr lang="en-US" dirty="0"/>
              <a:t>King George issues Proclamation of Rebellion Aug 23, 1775-effectively answering the Petition</a:t>
            </a:r>
          </a:p>
          <a:p>
            <a:endParaRPr lang="en-US" dirty="0"/>
          </a:p>
        </p:txBody>
      </p:sp>
    </p:spTree>
    <p:extLst>
      <p:ext uri="{BB962C8B-B14F-4D97-AF65-F5344CB8AC3E}">
        <p14:creationId xmlns:p14="http://schemas.microsoft.com/office/powerpoint/2010/main" val="10268023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Prohibitory Act of 1775</a:t>
            </a:r>
          </a:p>
        </p:txBody>
      </p:sp>
      <p:sp>
        <p:nvSpPr>
          <p:cNvPr id="3" name="Content Placeholder 2"/>
          <p:cNvSpPr>
            <a:spLocks noGrp="1"/>
          </p:cNvSpPr>
          <p:nvPr>
            <p:ph idx="1"/>
          </p:nvPr>
        </p:nvSpPr>
        <p:spPr/>
        <p:txBody>
          <a:bodyPr>
            <a:normAutofit fontScale="77500" lnSpcReduction="20000"/>
          </a:bodyPr>
          <a:lstStyle/>
          <a:p>
            <a:r>
              <a:rPr lang="en-US" dirty="0"/>
              <a:t>Received by Colonies Feb 1776</a:t>
            </a:r>
          </a:p>
          <a:p>
            <a:r>
              <a:rPr lang="en-US" dirty="0"/>
              <a:t>the colonies were staging a rebellion against the authority of king and Parliament</a:t>
            </a:r>
          </a:p>
          <a:p>
            <a:r>
              <a:rPr lang="en-US" dirty="0"/>
              <a:t>they had raised an army and engaged his majesty's soldiers</a:t>
            </a:r>
          </a:p>
          <a:p>
            <a:r>
              <a:rPr lang="en-US" dirty="0"/>
              <a:t>they had illegally taken over the powers of government</a:t>
            </a:r>
          </a:p>
          <a:p>
            <a:r>
              <a:rPr lang="en-US" dirty="0"/>
              <a:t>they had stopped trade with the mother country.</a:t>
            </a:r>
          </a:p>
          <a:p>
            <a:r>
              <a:rPr lang="en-US" dirty="0"/>
              <a:t>Given those circumstances, Parliament felt compelled to prohibit all British trade with the American colonies. Further, all American ships and cargoes were to be treated as if they belonged to an enemy power and were subject to seizure; if adjudged a lawful prize by an admiralty court , the ships and cargoes were to be sold and the proceeds distributed among the capturing ship’s officers and crew.</a:t>
            </a:r>
          </a:p>
        </p:txBody>
      </p:sp>
    </p:spTree>
    <p:extLst>
      <p:ext uri="{BB962C8B-B14F-4D97-AF65-F5344CB8AC3E}">
        <p14:creationId xmlns:p14="http://schemas.microsoft.com/office/powerpoint/2010/main" val="37012011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28600"/>
            <a:ext cx="9144000" cy="1143000"/>
          </a:xfrm>
        </p:spPr>
        <p:txBody>
          <a:bodyPr/>
          <a:lstStyle/>
          <a:p>
            <a:pPr eaLnBrk="1" hangingPunct="1"/>
            <a:r>
              <a:rPr lang="en-US" sz="3600" u="sng">
                <a:latin typeface="Arial Black" pitchFamily="34" charset="0"/>
              </a:rPr>
              <a:t>The Declaration of Independence</a:t>
            </a:r>
          </a:p>
        </p:txBody>
      </p:sp>
      <p:pic>
        <p:nvPicPr>
          <p:cNvPr id="2053" name="Picture 4" descr="ps_01"/>
          <p:cNvPicPr>
            <a:picLocks noChangeAspect="1" noChangeArrowheads="1"/>
          </p:cNvPicPr>
          <p:nvPr/>
        </p:nvPicPr>
        <p:blipFill>
          <a:blip r:embed="rId2" cstate="print"/>
          <a:srcRect/>
          <a:stretch>
            <a:fillRect/>
          </a:stretch>
        </p:blipFill>
        <p:spPr bwMode="auto">
          <a:xfrm>
            <a:off x="0" y="808038"/>
            <a:ext cx="9144000" cy="6049962"/>
          </a:xfrm>
          <a:prstGeom prst="rect">
            <a:avLst/>
          </a:prstGeom>
          <a:noFill/>
          <a:ln w="9525">
            <a:noFill/>
            <a:miter lim="800000"/>
            <a:headEnd/>
            <a:tailEnd/>
          </a:ln>
        </p:spPr>
      </p:pic>
    </p:spTree>
    <p:extLst>
      <p:ext uri="{BB962C8B-B14F-4D97-AF65-F5344CB8AC3E}">
        <p14:creationId xmlns:p14="http://schemas.microsoft.com/office/powerpoint/2010/main" val="50536303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85800" y="-295275"/>
            <a:ext cx="7772400" cy="1143000"/>
          </a:xfrm>
        </p:spPr>
        <p:txBody>
          <a:bodyPr/>
          <a:lstStyle/>
          <a:p>
            <a:pPr eaLnBrk="1" hangingPunct="1"/>
            <a:r>
              <a:rPr lang="en-US" u="sng"/>
              <a:t>Historical Context</a:t>
            </a:r>
          </a:p>
        </p:txBody>
      </p:sp>
      <p:sp>
        <p:nvSpPr>
          <p:cNvPr id="3075" name="Rectangle 3"/>
          <p:cNvSpPr>
            <a:spLocks noGrp="1" noChangeArrowheads="1"/>
          </p:cNvSpPr>
          <p:nvPr>
            <p:ph type="body" idx="4294967295"/>
          </p:nvPr>
        </p:nvSpPr>
        <p:spPr>
          <a:xfrm>
            <a:off x="4343400" y="762000"/>
            <a:ext cx="4724400" cy="6019800"/>
          </a:xfrm>
        </p:spPr>
        <p:txBody>
          <a:bodyPr/>
          <a:lstStyle/>
          <a:p>
            <a:pPr algn="ctr" eaLnBrk="1" hangingPunct="1">
              <a:lnSpc>
                <a:spcPct val="80000"/>
              </a:lnSpc>
              <a:buFontTx/>
              <a:buNone/>
              <a:defRPr/>
            </a:pPr>
            <a:r>
              <a:rPr lang="en-US" sz="2400" b="1" u="sng">
                <a:latin typeface="Arial Black" pitchFamily="34" charset="0"/>
              </a:rPr>
              <a:t> About The Author</a:t>
            </a:r>
          </a:p>
          <a:p>
            <a:pPr eaLnBrk="1" hangingPunct="1">
              <a:lnSpc>
                <a:spcPct val="80000"/>
              </a:lnSpc>
              <a:defRPr/>
            </a:pPr>
            <a:r>
              <a:rPr lang="en-US" sz="2000">
                <a:latin typeface="Arial Black" pitchFamily="34" charset="0"/>
              </a:rPr>
              <a:t>Born on April 13, 1743 in Virginia to a wealthy family.</a:t>
            </a:r>
          </a:p>
          <a:p>
            <a:pPr eaLnBrk="1" hangingPunct="1">
              <a:lnSpc>
                <a:spcPct val="80000"/>
              </a:lnSpc>
              <a:defRPr/>
            </a:pPr>
            <a:endParaRPr lang="en-US" sz="2000">
              <a:latin typeface="Arial Black" pitchFamily="34" charset="0"/>
            </a:endParaRPr>
          </a:p>
          <a:p>
            <a:pPr eaLnBrk="1" hangingPunct="1">
              <a:lnSpc>
                <a:spcPct val="80000"/>
              </a:lnSpc>
              <a:defRPr/>
            </a:pPr>
            <a:r>
              <a:rPr lang="en-US" sz="2000">
                <a:latin typeface="Arial Black" pitchFamily="34" charset="0"/>
              </a:rPr>
              <a:t>He was very well educated. Attended The College of William &amp; Mary.</a:t>
            </a:r>
          </a:p>
          <a:p>
            <a:pPr eaLnBrk="1" hangingPunct="1">
              <a:lnSpc>
                <a:spcPct val="80000"/>
              </a:lnSpc>
              <a:defRPr/>
            </a:pPr>
            <a:endParaRPr lang="en-US" sz="2000">
              <a:latin typeface="Arial Black" pitchFamily="34" charset="0"/>
            </a:endParaRPr>
          </a:p>
          <a:p>
            <a:pPr eaLnBrk="1" hangingPunct="1">
              <a:lnSpc>
                <a:spcPct val="80000"/>
              </a:lnSpc>
              <a:defRPr/>
            </a:pPr>
            <a:r>
              <a:rPr lang="en-US" sz="2000">
                <a:latin typeface="Arial Black" pitchFamily="34" charset="0"/>
              </a:rPr>
              <a:t>Served in the Virginia House of Burgesses.</a:t>
            </a:r>
          </a:p>
          <a:p>
            <a:pPr eaLnBrk="1" hangingPunct="1">
              <a:lnSpc>
                <a:spcPct val="80000"/>
              </a:lnSpc>
              <a:defRPr/>
            </a:pPr>
            <a:endParaRPr lang="en-US" sz="2000">
              <a:latin typeface="Arial Black" pitchFamily="34" charset="0"/>
            </a:endParaRPr>
          </a:p>
          <a:p>
            <a:pPr eaLnBrk="1" hangingPunct="1">
              <a:lnSpc>
                <a:spcPct val="80000"/>
              </a:lnSpc>
              <a:defRPr/>
            </a:pPr>
            <a:r>
              <a:rPr lang="en-US" sz="2000">
                <a:solidFill>
                  <a:srgbClr val="000000"/>
                </a:solidFill>
                <a:effectLst>
                  <a:outerShdw blurRad="38100" dist="38100" dir="2700000" algn="tl">
                    <a:srgbClr val="C0C0C0"/>
                  </a:outerShdw>
                </a:effectLst>
                <a:latin typeface="Arial Black" pitchFamily="34" charset="0"/>
              </a:rPr>
              <a:t>Eloquent correspondent, but not good public speaker</a:t>
            </a:r>
          </a:p>
          <a:p>
            <a:pPr eaLnBrk="1" hangingPunct="1">
              <a:lnSpc>
                <a:spcPct val="80000"/>
              </a:lnSpc>
              <a:defRPr/>
            </a:pPr>
            <a:endParaRPr lang="en-US" sz="2000">
              <a:solidFill>
                <a:srgbClr val="000000"/>
              </a:solidFill>
              <a:effectLst>
                <a:outerShdw blurRad="38100" dist="38100" dir="2700000" algn="tl">
                  <a:srgbClr val="C0C0C0"/>
                </a:outerShdw>
              </a:effectLst>
              <a:latin typeface="Arial Black" pitchFamily="34" charset="0"/>
            </a:endParaRPr>
          </a:p>
          <a:p>
            <a:pPr eaLnBrk="1" hangingPunct="1">
              <a:lnSpc>
                <a:spcPct val="80000"/>
              </a:lnSpc>
              <a:defRPr/>
            </a:pPr>
            <a:r>
              <a:rPr lang="en-US" sz="2000">
                <a:solidFill>
                  <a:srgbClr val="000000"/>
                </a:solidFill>
                <a:effectLst>
                  <a:outerShdw blurRad="38100" dist="38100" dir="2700000" algn="tl">
                    <a:srgbClr val="C0C0C0"/>
                  </a:outerShdw>
                </a:effectLst>
                <a:latin typeface="Arial Black" pitchFamily="34" charset="0"/>
              </a:rPr>
              <a:t>Known as the "silent member" of the Congress</a:t>
            </a:r>
          </a:p>
          <a:p>
            <a:pPr eaLnBrk="1" hangingPunct="1">
              <a:lnSpc>
                <a:spcPct val="80000"/>
              </a:lnSpc>
              <a:defRPr/>
            </a:pPr>
            <a:endParaRPr lang="en-US" sz="2000">
              <a:latin typeface="Arial Black" pitchFamily="34" charset="0"/>
            </a:endParaRPr>
          </a:p>
          <a:p>
            <a:pPr eaLnBrk="1" hangingPunct="1">
              <a:lnSpc>
                <a:spcPct val="80000"/>
              </a:lnSpc>
              <a:defRPr/>
            </a:pPr>
            <a:r>
              <a:rPr lang="en-US" sz="2000">
                <a:latin typeface="Arial Black" pitchFamily="34" charset="0"/>
              </a:rPr>
              <a:t>Was unanimously chosen by the Committee of Five to prepare a draft of the Declaration alone.</a:t>
            </a:r>
          </a:p>
          <a:p>
            <a:pPr algn="ctr" eaLnBrk="1" hangingPunct="1">
              <a:lnSpc>
                <a:spcPct val="80000"/>
              </a:lnSpc>
              <a:buFontTx/>
              <a:buNone/>
              <a:defRPr/>
            </a:pPr>
            <a:endParaRPr lang="en-US" sz="2000">
              <a:latin typeface="Arial Black" pitchFamily="34" charset="0"/>
            </a:endParaRPr>
          </a:p>
        </p:txBody>
      </p:sp>
      <p:pic>
        <p:nvPicPr>
          <p:cNvPr id="21508" name="Picture 4" descr="jefferson"/>
          <p:cNvPicPr>
            <a:picLocks noChangeAspect="1" noChangeArrowheads="1"/>
          </p:cNvPicPr>
          <p:nvPr/>
        </p:nvPicPr>
        <p:blipFill>
          <a:blip r:embed="rId2" cstate="print"/>
          <a:srcRect/>
          <a:stretch>
            <a:fillRect/>
          </a:stretch>
        </p:blipFill>
        <p:spPr bwMode="auto">
          <a:xfrm>
            <a:off x="0" y="1524000"/>
            <a:ext cx="4333875" cy="5334000"/>
          </a:xfrm>
          <a:prstGeom prst="rect">
            <a:avLst/>
          </a:prstGeom>
          <a:noFill/>
          <a:ln w="9525">
            <a:noFill/>
            <a:miter lim="800000"/>
            <a:headEnd/>
            <a:tailEnd/>
          </a:ln>
        </p:spPr>
      </p:pic>
      <p:sp>
        <p:nvSpPr>
          <p:cNvPr id="21509" name="Rectangle 5"/>
          <p:cNvSpPr>
            <a:spLocks noChangeArrowheads="1"/>
          </p:cNvSpPr>
          <p:nvPr/>
        </p:nvSpPr>
        <p:spPr bwMode="auto">
          <a:xfrm>
            <a:off x="457200" y="762000"/>
            <a:ext cx="3573463" cy="579438"/>
          </a:xfrm>
          <a:prstGeom prst="rect">
            <a:avLst/>
          </a:prstGeom>
          <a:noFill/>
          <a:ln w="9525">
            <a:noFill/>
            <a:miter lim="800000"/>
            <a:headEnd/>
            <a:tailEnd/>
          </a:ln>
        </p:spPr>
        <p:txBody>
          <a:bodyPr wrap="none">
            <a:spAutoFit/>
          </a:bodyPr>
          <a:lstStyle/>
          <a:p>
            <a:pPr>
              <a:spcBef>
                <a:spcPct val="20000"/>
              </a:spcBef>
            </a:pPr>
            <a:r>
              <a:rPr lang="en-US" sz="3200">
                <a:latin typeface="Franklin Gothic Heavy" pitchFamily="34" charset="0"/>
              </a:rPr>
              <a:t>Thomas Jefferson</a:t>
            </a:r>
          </a:p>
        </p:txBody>
      </p:sp>
    </p:spTree>
    <p:extLst>
      <p:ext uri="{BB962C8B-B14F-4D97-AF65-F5344CB8AC3E}">
        <p14:creationId xmlns:p14="http://schemas.microsoft.com/office/powerpoint/2010/main" val="41029940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76200"/>
            <a:ext cx="7772400" cy="1143000"/>
          </a:xfrm>
        </p:spPr>
        <p:txBody>
          <a:bodyPr/>
          <a:lstStyle/>
          <a:p>
            <a:pPr eaLnBrk="1" hangingPunct="1"/>
            <a:r>
              <a:rPr lang="en-US" b="1" u="sng"/>
              <a:t>Major Events of The Time</a:t>
            </a:r>
          </a:p>
        </p:txBody>
      </p:sp>
      <p:sp>
        <p:nvSpPr>
          <p:cNvPr id="4099" name="Rectangle 3"/>
          <p:cNvSpPr>
            <a:spLocks noGrp="1" noChangeArrowheads="1"/>
          </p:cNvSpPr>
          <p:nvPr>
            <p:ph type="body" idx="1"/>
          </p:nvPr>
        </p:nvSpPr>
        <p:spPr>
          <a:xfrm>
            <a:off x="457200" y="1066800"/>
            <a:ext cx="8001000" cy="5715000"/>
          </a:xfrm>
        </p:spPr>
        <p:txBody>
          <a:bodyPr>
            <a:normAutofit lnSpcReduction="10000"/>
          </a:bodyPr>
          <a:lstStyle/>
          <a:p>
            <a:pPr eaLnBrk="1" hangingPunct="1"/>
            <a:r>
              <a:rPr lang="en-US" sz="2800"/>
              <a:t>Common Sense is published</a:t>
            </a:r>
          </a:p>
          <a:p>
            <a:pPr eaLnBrk="1" hangingPunct="1"/>
            <a:r>
              <a:rPr lang="en-US" sz="2800"/>
              <a:t>North Carolina produces the Halifax Resolves making it the first British colony to officially authorize its delegates to vote for independence.</a:t>
            </a:r>
          </a:p>
          <a:p>
            <a:pPr eaLnBrk="1" hangingPunct="1"/>
            <a:r>
              <a:rPr lang="en-US" sz="2800"/>
              <a:t>Richard Henry Lee of Virginia proposes a resolution calling for a Declaration of Independence.</a:t>
            </a:r>
          </a:p>
          <a:p>
            <a:pPr eaLnBrk="1" hangingPunct="1"/>
            <a:r>
              <a:rPr lang="en-US" sz="2800"/>
              <a:t>Virginia Declaration of Rights by George Mason is adopted by the Virginia Convention of Delegates. </a:t>
            </a:r>
          </a:p>
          <a:p>
            <a:pPr eaLnBrk="1" hangingPunct="1"/>
            <a:r>
              <a:rPr lang="en-US" sz="2800"/>
              <a:t>The Delaware General Assembly votes to suspend government under the British Crown </a:t>
            </a:r>
          </a:p>
        </p:txBody>
      </p:sp>
    </p:spTree>
    <p:extLst>
      <p:ext uri="{BB962C8B-B14F-4D97-AF65-F5344CB8AC3E}">
        <p14:creationId xmlns:p14="http://schemas.microsoft.com/office/powerpoint/2010/main" val="154871064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normAutofit fontScale="90000"/>
          </a:bodyPr>
          <a:lstStyle/>
          <a:p>
            <a:pPr eaLnBrk="1" hangingPunct="1">
              <a:defRPr/>
            </a:pPr>
            <a:r>
              <a:rPr lang="en-US" sz="4000"/>
              <a:t>Second Continental Congress 1775-1776</a:t>
            </a:r>
          </a:p>
        </p:txBody>
      </p:sp>
      <p:sp>
        <p:nvSpPr>
          <p:cNvPr id="11275" name="Rectangle 11"/>
          <p:cNvSpPr>
            <a:spLocks noGrp="1" noChangeArrowheads="1"/>
          </p:cNvSpPr>
          <p:nvPr>
            <p:ph type="body" sz="half" idx="1"/>
          </p:nvPr>
        </p:nvSpPr>
        <p:spPr>
          <a:xfrm>
            <a:off x="0" y="1447800"/>
            <a:ext cx="4572000" cy="5257800"/>
          </a:xfrm>
        </p:spPr>
        <p:txBody>
          <a:bodyPr>
            <a:normAutofit lnSpcReduction="10000"/>
          </a:bodyPr>
          <a:lstStyle/>
          <a:p>
            <a:pPr eaLnBrk="1" hangingPunct="1">
              <a:lnSpc>
                <a:spcPct val="80000"/>
              </a:lnSpc>
              <a:defRPr/>
            </a:pPr>
            <a:r>
              <a:rPr lang="en-US" sz="2400" dirty="0"/>
              <a:t>Convened </a:t>
            </a:r>
            <a:r>
              <a:rPr lang="en-US" sz="2400" dirty="0">
                <a:solidFill>
                  <a:srgbClr val="6666FF"/>
                </a:solidFill>
              </a:rPr>
              <a:t>May 19, 1775</a:t>
            </a:r>
            <a:endParaRPr lang="en-US" sz="2400" dirty="0"/>
          </a:p>
          <a:p>
            <a:pPr eaLnBrk="1" hangingPunct="1">
              <a:lnSpc>
                <a:spcPct val="80000"/>
              </a:lnSpc>
              <a:defRPr/>
            </a:pPr>
            <a:r>
              <a:rPr lang="en-US" sz="2400" b="1" dirty="0">
                <a:solidFill>
                  <a:srgbClr val="6666FF"/>
                </a:solidFill>
              </a:rPr>
              <a:t>George Washington</a:t>
            </a:r>
            <a:r>
              <a:rPr lang="en-US" sz="2400" dirty="0"/>
              <a:t>  appointed Commander in Chief of the Continental Forces</a:t>
            </a:r>
          </a:p>
          <a:p>
            <a:pPr eaLnBrk="1" hangingPunct="1">
              <a:lnSpc>
                <a:spcPct val="80000"/>
              </a:lnSpc>
              <a:defRPr/>
            </a:pPr>
            <a:r>
              <a:rPr lang="en-US" sz="2400" dirty="0"/>
              <a:t>Appointed</a:t>
            </a:r>
            <a:r>
              <a:rPr lang="en-US" sz="2400" dirty="0">
                <a:solidFill>
                  <a:srgbClr val="6666FF"/>
                </a:solidFill>
              </a:rPr>
              <a:t> 5</a:t>
            </a:r>
            <a:r>
              <a:rPr lang="en-US" sz="2400" dirty="0"/>
              <a:t>  men to write a declaration stating the colonies intent and reasons for independence</a:t>
            </a:r>
          </a:p>
          <a:p>
            <a:pPr eaLnBrk="1" hangingPunct="1">
              <a:lnSpc>
                <a:spcPct val="80000"/>
              </a:lnSpc>
              <a:defRPr/>
            </a:pPr>
            <a:r>
              <a:rPr lang="en-US" sz="2400" dirty="0"/>
              <a:t>June 1775 </a:t>
            </a:r>
            <a:r>
              <a:rPr lang="en-US" sz="2400" dirty="0">
                <a:solidFill>
                  <a:srgbClr val="6666FF"/>
                </a:solidFill>
              </a:rPr>
              <a:t>56 </a:t>
            </a:r>
            <a:r>
              <a:rPr lang="en-US" sz="2400" dirty="0"/>
              <a:t>delegates met and debated, each colony had one vote</a:t>
            </a:r>
          </a:p>
          <a:p>
            <a:pPr eaLnBrk="1" hangingPunct="1">
              <a:lnSpc>
                <a:spcPct val="80000"/>
              </a:lnSpc>
              <a:defRPr/>
            </a:pPr>
            <a:r>
              <a:rPr lang="en-US" sz="2400" dirty="0"/>
              <a:t>Deliberated for </a:t>
            </a:r>
            <a:r>
              <a:rPr lang="en-US" sz="2400" dirty="0">
                <a:solidFill>
                  <a:srgbClr val="6666FF"/>
                </a:solidFill>
              </a:rPr>
              <a:t>one year</a:t>
            </a:r>
            <a:endParaRPr lang="en-US" sz="2400" dirty="0"/>
          </a:p>
          <a:p>
            <a:pPr eaLnBrk="1" hangingPunct="1">
              <a:lnSpc>
                <a:spcPct val="80000"/>
              </a:lnSpc>
              <a:defRPr/>
            </a:pPr>
            <a:r>
              <a:rPr lang="en-US" sz="2400" dirty="0"/>
              <a:t>January 1776 </a:t>
            </a:r>
            <a:r>
              <a:rPr lang="en-US" sz="2400" i="1" dirty="0">
                <a:solidFill>
                  <a:srgbClr val="6666FF"/>
                </a:solidFill>
              </a:rPr>
              <a:t>Common Sense</a:t>
            </a:r>
            <a:r>
              <a:rPr lang="en-US" sz="2400" dirty="0"/>
              <a:t> by Thomas Paine explained why there should be independence to the public</a:t>
            </a:r>
          </a:p>
          <a:p>
            <a:pPr eaLnBrk="1" hangingPunct="1">
              <a:lnSpc>
                <a:spcPct val="80000"/>
              </a:lnSpc>
              <a:buFont typeface="Wingdings" pitchFamily="2" charset="2"/>
              <a:buNone/>
              <a:defRPr/>
            </a:pPr>
            <a:endParaRPr lang="en-US" sz="2400" dirty="0"/>
          </a:p>
        </p:txBody>
      </p:sp>
      <p:pic>
        <p:nvPicPr>
          <p:cNvPr id="10244" name="Picture 14" descr="File:Portrait of George Washington.jpeg"/>
          <p:cNvPicPr>
            <a:picLocks noChangeAspect="1" noChangeArrowheads="1"/>
          </p:cNvPicPr>
          <p:nvPr/>
        </p:nvPicPr>
        <p:blipFill>
          <a:blip r:embed="rId3" cstate="print"/>
          <a:srcRect/>
          <a:stretch>
            <a:fillRect/>
          </a:stretch>
        </p:blipFill>
        <p:spPr bwMode="auto">
          <a:xfrm>
            <a:off x="6827838" y="4038600"/>
            <a:ext cx="2316162" cy="2819400"/>
          </a:xfrm>
          <a:prstGeom prst="rect">
            <a:avLst/>
          </a:prstGeom>
          <a:noFill/>
          <a:ln w="9525">
            <a:noFill/>
            <a:miter lim="800000"/>
            <a:headEnd/>
            <a:tailEnd/>
          </a:ln>
        </p:spPr>
      </p:pic>
      <p:pic>
        <p:nvPicPr>
          <p:cNvPr id="10245" name="Picture 21" descr="Thomas Paine"/>
          <p:cNvPicPr>
            <a:picLocks noChangeAspect="1" noChangeArrowheads="1"/>
          </p:cNvPicPr>
          <p:nvPr/>
        </p:nvPicPr>
        <p:blipFill>
          <a:blip r:embed="rId4" cstate="print"/>
          <a:srcRect/>
          <a:stretch>
            <a:fillRect/>
          </a:stretch>
        </p:blipFill>
        <p:spPr bwMode="auto">
          <a:xfrm>
            <a:off x="4724400" y="3124200"/>
            <a:ext cx="2057400" cy="1828800"/>
          </a:xfrm>
          <a:prstGeom prst="rect">
            <a:avLst/>
          </a:prstGeom>
          <a:noFill/>
          <a:ln w="9525">
            <a:noFill/>
            <a:miter lim="800000"/>
            <a:headEnd/>
            <a:tailEnd/>
          </a:ln>
        </p:spPr>
      </p:pic>
      <p:pic>
        <p:nvPicPr>
          <p:cNvPr id="10246" name="Picture 22" descr="File:John Hancock 1770.jpg"/>
          <p:cNvPicPr>
            <a:picLocks noGrp="1" noChangeAspect="1" noChangeArrowheads="1"/>
          </p:cNvPicPr>
          <p:nvPr>
            <p:ph sz="half" idx="2"/>
          </p:nvPr>
        </p:nvPicPr>
        <p:blipFill>
          <a:blip r:embed="rId5" cstate="print"/>
          <a:srcRect/>
          <a:stretch>
            <a:fillRect/>
          </a:stretch>
        </p:blipFill>
        <p:spPr>
          <a:xfrm>
            <a:off x="6867525" y="990600"/>
            <a:ext cx="2276475" cy="2895600"/>
          </a:xfrm>
        </p:spPr>
      </p:pic>
    </p:spTree>
    <p:extLst>
      <p:ext uri="{BB962C8B-B14F-4D97-AF65-F5344CB8AC3E}">
        <p14:creationId xmlns:p14="http://schemas.microsoft.com/office/powerpoint/2010/main" val="354237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Dutch Response 50/50 split</a:t>
            </a:r>
          </a:p>
        </p:txBody>
      </p:sp>
      <p:pic>
        <p:nvPicPr>
          <p:cNvPr id="4" name="Content Placeholder 3" descr="250px-Michiel_Jansz_van_Mierevelt_-_Maurits_prins_van_Oranje-edit_1.jpg"/>
          <p:cNvPicPr>
            <a:picLocks noGrp="1" noChangeAspect="1"/>
          </p:cNvPicPr>
          <p:nvPr>
            <p:ph idx="1"/>
          </p:nvPr>
        </p:nvPicPr>
        <p:blipFill>
          <a:blip r:embed="rId2" cstate="print"/>
          <a:stretch>
            <a:fillRect/>
          </a:stretch>
        </p:blipFill>
        <p:spPr>
          <a:xfrm>
            <a:off x="457200" y="1981200"/>
            <a:ext cx="2381250" cy="3714750"/>
          </a:xfrm>
        </p:spPr>
      </p:pic>
      <p:pic>
        <p:nvPicPr>
          <p:cNvPr id="5" name="Picture 4" descr="Hollande1610.jpg"/>
          <p:cNvPicPr>
            <a:picLocks noChangeAspect="1"/>
          </p:cNvPicPr>
          <p:nvPr/>
        </p:nvPicPr>
        <p:blipFill>
          <a:blip r:embed="rId3" cstate="print"/>
          <a:stretch>
            <a:fillRect/>
          </a:stretch>
        </p:blipFill>
        <p:spPr>
          <a:xfrm>
            <a:off x="3581400" y="2133600"/>
            <a:ext cx="5257800" cy="3581400"/>
          </a:xfrm>
          <a:prstGeom prst="rect">
            <a:avLst/>
          </a:prstGeom>
        </p:spPr>
      </p:pic>
    </p:spTree>
    <p:extLst>
      <p:ext uri="{BB962C8B-B14F-4D97-AF65-F5344CB8AC3E}">
        <p14:creationId xmlns:p14="http://schemas.microsoft.com/office/powerpoint/2010/main" val="8609724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n-US"/>
              <a:t>Resolution of Differences</a:t>
            </a:r>
          </a:p>
        </p:txBody>
      </p:sp>
      <p:sp>
        <p:nvSpPr>
          <p:cNvPr id="98307" name="Rectangle 3"/>
          <p:cNvSpPr>
            <a:spLocks noGrp="1" noChangeArrowheads="1"/>
          </p:cNvSpPr>
          <p:nvPr>
            <p:ph type="body" sz="half" idx="1"/>
          </p:nvPr>
        </p:nvSpPr>
        <p:spPr>
          <a:xfrm>
            <a:off x="0" y="1600200"/>
            <a:ext cx="5486400" cy="5257800"/>
          </a:xfrm>
        </p:spPr>
        <p:txBody>
          <a:bodyPr/>
          <a:lstStyle/>
          <a:p>
            <a:pPr eaLnBrk="1" hangingPunct="1">
              <a:lnSpc>
                <a:spcPct val="80000"/>
              </a:lnSpc>
              <a:defRPr/>
            </a:pPr>
            <a:r>
              <a:rPr lang="en-US" sz="2800" dirty="0">
                <a:solidFill>
                  <a:srgbClr val="6666FF"/>
                </a:solidFill>
              </a:rPr>
              <a:t>Second Continental Congress  </a:t>
            </a:r>
            <a:r>
              <a:rPr lang="en-US" sz="2800" dirty="0"/>
              <a:t>drafted the Declaration of Independence.  Approved for signature July 2</a:t>
            </a:r>
          </a:p>
          <a:p>
            <a:pPr eaLnBrk="1" hangingPunct="1">
              <a:lnSpc>
                <a:spcPct val="80000"/>
              </a:lnSpc>
              <a:buFont typeface="Wingdings" pitchFamily="2" charset="2"/>
              <a:buNone/>
              <a:defRPr/>
            </a:pPr>
            <a:endParaRPr lang="en-US" sz="2800" dirty="0"/>
          </a:p>
          <a:p>
            <a:pPr eaLnBrk="1" hangingPunct="1">
              <a:lnSpc>
                <a:spcPct val="80000"/>
              </a:lnSpc>
              <a:defRPr/>
            </a:pPr>
            <a:r>
              <a:rPr lang="en-US" sz="2800" dirty="0"/>
              <a:t>July 4 1776 Declaration written by Thomas Jefferson was signed, </a:t>
            </a:r>
            <a:r>
              <a:rPr lang="en-US" sz="2800" dirty="0">
                <a:solidFill>
                  <a:srgbClr val="6666FF"/>
                </a:solidFill>
              </a:rPr>
              <a:t>John Hancock </a:t>
            </a:r>
            <a:r>
              <a:rPr lang="en-US" sz="2800" dirty="0"/>
              <a:t> signed first with the largest signature</a:t>
            </a:r>
          </a:p>
          <a:p>
            <a:pPr eaLnBrk="1" hangingPunct="1">
              <a:lnSpc>
                <a:spcPct val="80000"/>
              </a:lnSpc>
              <a:buFont typeface="Wingdings" pitchFamily="2" charset="2"/>
              <a:buNone/>
              <a:defRPr/>
            </a:pPr>
            <a:endParaRPr lang="en-US" sz="2800" dirty="0"/>
          </a:p>
          <a:p>
            <a:pPr eaLnBrk="1" hangingPunct="1">
              <a:lnSpc>
                <a:spcPct val="80000"/>
              </a:lnSpc>
              <a:defRPr/>
            </a:pPr>
            <a:r>
              <a:rPr lang="en-US" sz="2800" dirty="0"/>
              <a:t>Severed ties with Great Britain</a:t>
            </a:r>
          </a:p>
          <a:p>
            <a:pPr eaLnBrk="1" hangingPunct="1">
              <a:lnSpc>
                <a:spcPct val="80000"/>
              </a:lnSpc>
              <a:buFont typeface="Wingdings" pitchFamily="2" charset="2"/>
              <a:buNone/>
              <a:defRPr/>
            </a:pPr>
            <a:endParaRPr lang="en-US" sz="2000" dirty="0"/>
          </a:p>
        </p:txBody>
      </p:sp>
      <p:pic>
        <p:nvPicPr>
          <p:cNvPr id="11268" name="Picture 7" descr="Declaration Committee"/>
          <p:cNvPicPr>
            <a:picLocks noChangeAspect="1" noChangeArrowheads="1"/>
          </p:cNvPicPr>
          <p:nvPr/>
        </p:nvPicPr>
        <p:blipFill>
          <a:blip r:embed="rId3" cstate="print"/>
          <a:srcRect/>
          <a:stretch>
            <a:fillRect/>
          </a:stretch>
        </p:blipFill>
        <p:spPr bwMode="auto">
          <a:xfrm>
            <a:off x="5429250" y="2057400"/>
            <a:ext cx="3714750" cy="3505200"/>
          </a:xfrm>
          <a:prstGeom prst="rect">
            <a:avLst/>
          </a:prstGeom>
          <a:noFill/>
          <a:ln w="9525">
            <a:noFill/>
            <a:miter lim="800000"/>
            <a:headEnd/>
            <a:tailEnd/>
          </a:ln>
        </p:spPr>
      </p:pic>
    </p:spTree>
    <p:extLst>
      <p:ext uri="{BB962C8B-B14F-4D97-AF65-F5344CB8AC3E}">
        <p14:creationId xmlns:p14="http://schemas.microsoft.com/office/powerpoint/2010/main" val="219039430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normAutofit fontScale="90000"/>
          </a:bodyPr>
          <a:lstStyle/>
          <a:p>
            <a:pPr eaLnBrk="1" hangingPunct="1">
              <a:defRPr/>
            </a:pPr>
            <a:r>
              <a:rPr lang="en-US" sz="4000"/>
              <a:t>Three Basic Principles of the Declaration of Independence</a:t>
            </a:r>
          </a:p>
        </p:txBody>
      </p:sp>
      <p:sp>
        <p:nvSpPr>
          <p:cNvPr id="115715" name="Rectangle 3"/>
          <p:cNvSpPr>
            <a:spLocks noGrp="1" noChangeArrowheads="1"/>
          </p:cNvSpPr>
          <p:nvPr>
            <p:ph type="body" idx="4294967295"/>
          </p:nvPr>
        </p:nvSpPr>
        <p:spPr>
          <a:xfrm>
            <a:off x="457200" y="1981200"/>
            <a:ext cx="8229600" cy="4530725"/>
          </a:xfrm>
        </p:spPr>
        <p:txBody>
          <a:bodyPr/>
          <a:lstStyle/>
          <a:p>
            <a:pPr eaLnBrk="1" hangingPunct="1">
              <a:defRPr/>
            </a:pPr>
            <a:r>
              <a:rPr lang="en-US" dirty="0">
                <a:solidFill>
                  <a:srgbClr val="6666FF"/>
                </a:solidFill>
              </a:rPr>
              <a:t>Natural Rights</a:t>
            </a:r>
            <a:r>
              <a:rPr lang="en-US" dirty="0"/>
              <a:t>:  life, liberty, and the pursuit of happiness</a:t>
            </a:r>
          </a:p>
          <a:p>
            <a:pPr eaLnBrk="1" hangingPunct="1">
              <a:defRPr/>
            </a:pPr>
            <a:r>
              <a:rPr lang="en-US" dirty="0">
                <a:solidFill>
                  <a:srgbClr val="6666FF"/>
                </a:solidFill>
              </a:rPr>
              <a:t>Popular Sovereignty</a:t>
            </a:r>
            <a:r>
              <a:rPr lang="en-US" dirty="0"/>
              <a:t>:  People are the source of political authority</a:t>
            </a:r>
          </a:p>
          <a:p>
            <a:pPr eaLnBrk="1" hangingPunct="1">
              <a:defRPr/>
            </a:pPr>
            <a:r>
              <a:rPr lang="en-US" dirty="0">
                <a:solidFill>
                  <a:srgbClr val="6666FF"/>
                </a:solidFill>
              </a:rPr>
              <a:t>Order</a:t>
            </a:r>
            <a:r>
              <a:rPr lang="en-US" dirty="0"/>
              <a:t>:  Importance of stability, overthrowing a government is only the last resort</a:t>
            </a:r>
          </a:p>
        </p:txBody>
      </p:sp>
    </p:spTree>
    <p:extLst>
      <p:ext uri="{BB962C8B-B14F-4D97-AF65-F5344CB8AC3E}">
        <p14:creationId xmlns:p14="http://schemas.microsoft.com/office/powerpoint/2010/main" val="305202094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fontScale="90000"/>
          </a:bodyPr>
          <a:lstStyle/>
          <a:p>
            <a:pPr eaLnBrk="1" hangingPunct="1">
              <a:defRPr/>
            </a:pPr>
            <a:r>
              <a:rPr lang="en-US" sz="4000"/>
              <a:t>List of Grievances that were Improper Actions by the King</a:t>
            </a:r>
          </a:p>
        </p:txBody>
      </p:sp>
      <p:sp>
        <p:nvSpPr>
          <p:cNvPr id="111619" name="Rectangle 3"/>
          <p:cNvSpPr>
            <a:spLocks noGrp="1" noChangeArrowheads="1"/>
          </p:cNvSpPr>
          <p:nvPr>
            <p:ph type="body" idx="1"/>
          </p:nvPr>
        </p:nvSpPr>
        <p:spPr>
          <a:xfrm>
            <a:off x="533400" y="1981200"/>
            <a:ext cx="8229600" cy="4530725"/>
          </a:xfrm>
        </p:spPr>
        <p:txBody>
          <a:bodyPr/>
          <a:lstStyle/>
          <a:p>
            <a:pPr eaLnBrk="1" hangingPunct="1">
              <a:defRPr/>
            </a:pPr>
            <a:r>
              <a:rPr lang="en-US" sz="2800" dirty="0"/>
              <a:t>Dismissing colonial legislatures and denying the colonists their right for </a:t>
            </a:r>
            <a:r>
              <a:rPr lang="en-US" sz="2800" dirty="0">
                <a:solidFill>
                  <a:srgbClr val="6666FF"/>
                </a:solidFill>
              </a:rPr>
              <a:t>self-government</a:t>
            </a:r>
            <a:endParaRPr lang="en-US" sz="2800" dirty="0"/>
          </a:p>
          <a:p>
            <a:pPr eaLnBrk="1" hangingPunct="1">
              <a:defRPr/>
            </a:pPr>
            <a:r>
              <a:rPr lang="en-US" sz="2800" dirty="0">
                <a:solidFill>
                  <a:srgbClr val="6666FF"/>
                </a:solidFill>
              </a:rPr>
              <a:t>Tax </a:t>
            </a:r>
            <a:r>
              <a:rPr lang="en-US" sz="2800" dirty="0"/>
              <a:t>the colonists without their consent</a:t>
            </a:r>
          </a:p>
          <a:p>
            <a:pPr eaLnBrk="1" hangingPunct="1">
              <a:defRPr/>
            </a:pPr>
            <a:r>
              <a:rPr lang="en-US" sz="2800" dirty="0"/>
              <a:t>Maintaining an </a:t>
            </a:r>
            <a:r>
              <a:rPr lang="en-US" sz="2800" dirty="0">
                <a:solidFill>
                  <a:srgbClr val="6666FF"/>
                </a:solidFill>
              </a:rPr>
              <a:t> army </a:t>
            </a:r>
            <a:r>
              <a:rPr lang="en-US" sz="2800" dirty="0"/>
              <a:t>in the colonies without the consent of the legislature and elevating the military above civilian authority</a:t>
            </a:r>
          </a:p>
          <a:p>
            <a:pPr eaLnBrk="1" hangingPunct="1">
              <a:defRPr/>
            </a:pPr>
            <a:r>
              <a:rPr lang="en-US" sz="2800" dirty="0"/>
              <a:t>Forcing colonists to </a:t>
            </a:r>
            <a:r>
              <a:rPr lang="en-US" sz="2800" dirty="0">
                <a:solidFill>
                  <a:srgbClr val="6666FF"/>
                </a:solidFill>
              </a:rPr>
              <a:t>house</a:t>
            </a:r>
            <a:r>
              <a:rPr lang="en-US" sz="2800" dirty="0"/>
              <a:t> British soldiers in their house</a:t>
            </a:r>
          </a:p>
          <a:p>
            <a:pPr eaLnBrk="1" hangingPunct="1">
              <a:defRPr/>
            </a:pPr>
            <a:endParaRPr lang="en-US" sz="2800" dirty="0"/>
          </a:p>
        </p:txBody>
      </p:sp>
    </p:spTree>
    <p:extLst>
      <p:ext uri="{BB962C8B-B14F-4D97-AF65-F5344CB8AC3E}">
        <p14:creationId xmlns:p14="http://schemas.microsoft.com/office/powerpoint/2010/main" val="11399958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pPr eaLnBrk="1" hangingPunct="1">
              <a:defRPr/>
            </a:pPr>
            <a:r>
              <a:rPr lang="en-US" sz="4000"/>
              <a:t>List of Grievances that were Improper Actions by the King</a:t>
            </a:r>
          </a:p>
        </p:txBody>
      </p:sp>
      <p:sp>
        <p:nvSpPr>
          <p:cNvPr id="114691" name="Rectangle 3"/>
          <p:cNvSpPr>
            <a:spLocks noGrp="1" noChangeArrowheads="1"/>
          </p:cNvSpPr>
          <p:nvPr>
            <p:ph type="body" idx="1"/>
          </p:nvPr>
        </p:nvSpPr>
        <p:spPr>
          <a:xfrm>
            <a:off x="457200" y="1905000"/>
            <a:ext cx="8229600" cy="4530725"/>
          </a:xfrm>
        </p:spPr>
        <p:txBody>
          <a:bodyPr/>
          <a:lstStyle/>
          <a:p>
            <a:pPr eaLnBrk="1" hangingPunct="1">
              <a:lnSpc>
                <a:spcPct val="90000"/>
              </a:lnSpc>
              <a:defRPr/>
            </a:pPr>
            <a:r>
              <a:rPr lang="en-US" sz="2400" dirty="0"/>
              <a:t>Making judges dependent on the </a:t>
            </a:r>
            <a:r>
              <a:rPr lang="en-US" sz="2400" dirty="0">
                <a:solidFill>
                  <a:srgbClr val="6666FF"/>
                </a:solidFill>
              </a:rPr>
              <a:t>King</a:t>
            </a:r>
            <a:r>
              <a:rPr lang="en-US" sz="2400" dirty="0"/>
              <a:t> for their salaries and their tenure in office</a:t>
            </a:r>
          </a:p>
          <a:p>
            <a:pPr eaLnBrk="1" hangingPunct="1">
              <a:lnSpc>
                <a:spcPct val="90000"/>
              </a:lnSpc>
              <a:defRPr/>
            </a:pPr>
            <a:r>
              <a:rPr lang="en-US" sz="2400" dirty="0"/>
              <a:t>Refusing colonists the </a:t>
            </a:r>
            <a:r>
              <a:rPr lang="en-US" sz="2400" dirty="0">
                <a:solidFill>
                  <a:srgbClr val="6666FF"/>
                </a:solidFill>
              </a:rPr>
              <a:t>right to a fair trial </a:t>
            </a:r>
            <a:r>
              <a:rPr lang="en-US" sz="2400" dirty="0"/>
              <a:t>in front of a jury of their peers</a:t>
            </a:r>
          </a:p>
          <a:p>
            <a:pPr eaLnBrk="1" hangingPunct="1">
              <a:lnSpc>
                <a:spcPct val="90000"/>
              </a:lnSpc>
              <a:defRPr/>
            </a:pPr>
            <a:r>
              <a:rPr lang="en-US" sz="2400" dirty="0"/>
              <a:t>Cutting off the </a:t>
            </a:r>
            <a:r>
              <a:rPr lang="en-US" sz="2400" dirty="0">
                <a:solidFill>
                  <a:srgbClr val="6666FF"/>
                </a:solidFill>
              </a:rPr>
              <a:t>trade</a:t>
            </a:r>
            <a:r>
              <a:rPr lang="en-US" sz="2400" dirty="0"/>
              <a:t> of the colonies</a:t>
            </a:r>
          </a:p>
          <a:p>
            <a:pPr eaLnBrk="1" hangingPunct="1">
              <a:lnSpc>
                <a:spcPct val="90000"/>
              </a:lnSpc>
              <a:defRPr/>
            </a:pPr>
            <a:r>
              <a:rPr lang="en-US" sz="2400" dirty="0"/>
              <a:t>Abolishing the </a:t>
            </a:r>
            <a:r>
              <a:rPr lang="en-US" sz="2400" dirty="0">
                <a:solidFill>
                  <a:srgbClr val="6666FF"/>
                </a:solidFill>
              </a:rPr>
              <a:t>Charters</a:t>
            </a:r>
            <a:r>
              <a:rPr lang="en-US" sz="2400" dirty="0"/>
              <a:t>, forms of government, and important laws of the colonies</a:t>
            </a:r>
          </a:p>
          <a:p>
            <a:pPr eaLnBrk="1" hangingPunct="1">
              <a:lnSpc>
                <a:spcPct val="90000"/>
              </a:lnSpc>
              <a:defRPr/>
            </a:pPr>
            <a:r>
              <a:rPr lang="en-US" sz="2400" dirty="0"/>
              <a:t>Refusing to address  </a:t>
            </a:r>
            <a:r>
              <a:rPr lang="en-US" sz="2400" dirty="0">
                <a:solidFill>
                  <a:srgbClr val="6666FF"/>
                </a:solidFill>
              </a:rPr>
              <a:t>colonial grievances</a:t>
            </a:r>
            <a:endParaRPr lang="en-US" sz="2400" dirty="0"/>
          </a:p>
          <a:p>
            <a:pPr eaLnBrk="1" hangingPunct="1">
              <a:lnSpc>
                <a:spcPct val="90000"/>
              </a:lnSpc>
              <a:defRPr/>
            </a:pPr>
            <a:r>
              <a:rPr lang="en-US" sz="2400" dirty="0"/>
              <a:t>Renouncing the King’s authority to </a:t>
            </a:r>
            <a:r>
              <a:rPr lang="en-US" sz="2400" dirty="0">
                <a:solidFill>
                  <a:srgbClr val="6666FF"/>
                </a:solidFill>
              </a:rPr>
              <a:t>govern</a:t>
            </a:r>
            <a:r>
              <a:rPr lang="en-US" sz="2400" dirty="0"/>
              <a:t> the colonies by waging war on them</a:t>
            </a:r>
          </a:p>
          <a:p>
            <a:pPr eaLnBrk="1" hangingPunct="1">
              <a:lnSpc>
                <a:spcPct val="90000"/>
              </a:lnSpc>
              <a:defRPr/>
            </a:pPr>
            <a:r>
              <a:rPr lang="en-US" sz="2400" dirty="0"/>
              <a:t>Encouraging </a:t>
            </a:r>
            <a:r>
              <a:rPr lang="en-US" sz="2400" dirty="0">
                <a:solidFill>
                  <a:srgbClr val="6666FF"/>
                </a:solidFill>
              </a:rPr>
              <a:t>domestic violence </a:t>
            </a:r>
            <a:r>
              <a:rPr lang="en-US" sz="2400" dirty="0"/>
              <a:t>and Indian attacks on the colonies</a:t>
            </a:r>
          </a:p>
        </p:txBody>
      </p:sp>
    </p:spTree>
    <p:extLst>
      <p:ext uri="{BB962C8B-B14F-4D97-AF65-F5344CB8AC3E}">
        <p14:creationId xmlns:p14="http://schemas.microsoft.com/office/powerpoint/2010/main" val="254466413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pPr eaLnBrk="1" hangingPunct="1">
              <a:defRPr/>
            </a:pPr>
            <a:r>
              <a:rPr lang="en-US"/>
              <a:t>New Hampshire Delegation</a:t>
            </a:r>
          </a:p>
        </p:txBody>
      </p:sp>
      <p:sp>
        <p:nvSpPr>
          <p:cNvPr id="13317" name="Rectangle 5"/>
          <p:cNvSpPr>
            <a:spLocks noGrp="1" noChangeArrowheads="1"/>
          </p:cNvSpPr>
          <p:nvPr>
            <p:ph type="body" sz="half" idx="1"/>
          </p:nvPr>
        </p:nvSpPr>
        <p:spPr/>
        <p:txBody>
          <a:bodyPr/>
          <a:lstStyle/>
          <a:p>
            <a:pPr eaLnBrk="1" hangingPunct="1">
              <a:defRPr/>
            </a:pPr>
            <a:r>
              <a:rPr lang="en-US" sz="2800"/>
              <a:t>Josiah Bartlett</a:t>
            </a:r>
          </a:p>
          <a:p>
            <a:pPr eaLnBrk="1" hangingPunct="1">
              <a:defRPr/>
            </a:pPr>
            <a:r>
              <a:rPr lang="en-US" sz="2800"/>
              <a:t>Matthew Thornton</a:t>
            </a:r>
          </a:p>
          <a:p>
            <a:pPr eaLnBrk="1" hangingPunct="1">
              <a:defRPr/>
            </a:pPr>
            <a:r>
              <a:rPr lang="en-US" sz="2800"/>
              <a:t>William Whipple</a:t>
            </a:r>
          </a:p>
        </p:txBody>
      </p:sp>
      <p:pic>
        <p:nvPicPr>
          <p:cNvPr id="19460" name="Picture 10" descr="Matthew Thornton"/>
          <p:cNvPicPr>
            <a:picLocks noGrp="1" noChangeAspect="1" noChangeArrowheads="1"/>
          </p:cNvPicPr>
          <p:nvPr>
            <p:ph sz="quarter" idx="2"/>
          </p:nvPr>
        </p:nvPicPr>
        <p:blipFill>
          <a:blip r:embed="rId3" cstate="print"/>
          <a:srcRect/>
          <a:stretch>
            <a:fillRect/>
          </a:stretch>
        </p:blipFill>
        <p:spPr>
          <a:xfrm>
            <a:off x="7415213" y="1600200"/>
            <a:ext cx="1728787" cy="2286000"/>
          </a:xfrm>
        </p:spPr>
      </p:pic>
      <p:pic>
        <p:nvPicPr>
          <p:cNvPr id="19461" name="Picture 8" descr="Josiah Bartlett"/>
          <p:cNvPicPr>
            <a:picLocks noChangeAspect="1" noChangeArrowheads="1"/>
          </p:cNvPicPr>
          <p:nvPr/>
        </p:nvPicPr>
        <p:blipFill>
          <a:blip r:embed="rId4" cstate="print"/>
          <a:srcRect/>
          <a:stretch>
            <a:fillRect/>
          </a:stretch>
        </p:blipFill>
        <p:spPr bwMode="auto">
          <a:xfrm>
            <a:off x="4648200" y="1600200"/>
            <a:ext cx="2667000" cy="2257425"/>
          </a:xfrm>
          <a:prstGeom prst="rect">
            <a:avLst/>
          </a:prstGeom>
          <a:noFill/>
          <a:ln w="9525">
            <a:noFill/>
            <a:miter lim="800000"/>
            <a:headEnd/>
            <a:tailEnd/>
          </a:ln>
        </p:spPr>
      </p:pic>
      <p:pic>
        <p:nvPicPr>
          <p:cNvPr id="19462" name="Picture 13" descr="William Whipple, Jr."/>
          <p:cNvPicPr>
            <a:picLocks noGrp="1" noChangeAspect="1" noChangeArrowheads="1"/>
          </p:cNvPicPr>
          <p:nvPr>
            <p:ph sz="quarter" idx="3"/>
          </p:nvPr>
        </p:nvPicPr>
        <p:blipFill>
          <a:blip r:embed="rId5" cstate="print"/>
          <a:srcRect/>
          <a:stretch>
            <a:fillRect/>
          </a:stretch>
        </p:blipFill>
        <p:spPr>
          <a:xfrm>
            <a:off x="6096000" y="4038600"/>
            <a:ext cx="2011363" cy="2493963"/>
          </a:xfrm>
        </p:spPr>
      </p:pic>
    </p:spTree>
    <p:extLst>
      <p:ext uri="{BB962C8B-B14F-4D97-AF65-F5344CB8AC3E}">
        <p14:creationId xmlns:p14="http://schemas.microsoft.com/office/powerpoint/2010/main" val="26962739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457200" y="0"/>
            <a:ext cx="8229600" cy="1066800"/>
          </a:xfrm>
        </p:spPr>
        <p:txBody>
          <a:bodyPr/>
          <a:lstStyle/>
          <a:p>
            <a:pPr eaLnBrk="1" hangingPunct="1">
              <a:defRPr/>
            </a:pPr>
            <a:r>
              <a:rPr lang="en-US"/>
              <a:t>Massachusetts Delegation</a:t>
            </a:r>
          </a:p>
        </p:txBody>
      </p:sp>
      <p:sp>
        <p:nvSpPr>
          <p:cNvPr id="14341" name="Rectangle 5"/>
          <p:cNvSpPr>
            <a:spLocks noGrp="1" noChangeArrowheads="1"/>
          </p:cNvSpPr>
          <p:nvPr>
            <p:ph type="body" sz="half" idx="1"/>
          </p:nvPr>
        </p:nvSpPr>
        <p:spPr>
          <a:xfrm>
            <a:off x="0" y="762000"/>
            <a:ext cx="3276600" cy="4800600"/>
          </a:xfrm>
        </p:spPr>
        <p:txBody>
          <a:bodyPr/>
          <a:lstStyle/>
          <a:p>
            <a:pPr eaLnBrk="1" hangingPunct="1">
              <a:lnSpc>
                <a:spcPct val="90000"/>
              </a:lnSpc>
              <a:defRPr/>
            </a:pPr>
            <a:r>
              <a:rPr lang="en-US" sz="2000"/>
              <a:t>John Adams</a:t>
            </a:r>
          </a:p>
          <a:p>
            <a:pPr eaLnBrk="1" hangingPunct="1">
              <a:lnSpc>
                <a:spcPct val="90000"/>
              </a:lnSpc>
              <a:defRPr/>
            </a:pPr>
            <a:r>
              <a:rPr lang="en-US" sz="2000"/>
              <a:t>Samuel Adams:  Had a $35,000 price on his head during the American Revolution</a:t>
            </a:r>
          </a:p>
          <a:p>
            <a:pPr eaLnBrk="1" hangingPunct="1">
              <a:lnSpc>
                <a:spcPct val="90000"/>
              </a:lnSpc>
              <a:defRPr/>
            </a:pPr>
            <a:r>
              <a:rPr lang="en-US" sz="2000"/>
              <a:t>Elbridge Gerry</a:t>
            </a:r>
          </a:p>
          <a:p>
            <a:pPr eaLnBrk="1" hangingPunct="1">
              <a:lnSpc>
                <a:spcPct val="90000"/>
              </a:lnSpc>
              <a:defRPr/>
            </a:pPr>
            <a:r>
              <a:rPr lang="en-US" sz="2000"/>
              <a:t>John Hancock:  Elected Governor of Massachusetts 10 times and had a $50,000 price on his head during the American Revolution</a:t>
            </a:r>
          </a:p>
          <a:p>
            <a:pPr eaLnBrk="1" hangingPunct="1">
              <a:lnSpc>
                <a:spcPct val="90000"/>
              </a:lnSpc>
              <a:defRPr/>
            </a:pPr>
            <a:r>
              <a:rPr lang="en-US" sz="2000"/>
              <a:t>Robert Treat Paine</a:t>
            </a:r>
          </a:p>
        </p:txBody>
      </p:sp>
      <p:pic>
        <p:nvPicPr>
          <p:cNvPr id="20484" name="Picture 8" descr="John Adams"/>
          <p:cNvPicPr>
            <a:picLocks noGrp="1" noChangeAspect="1" noChangeArrowheads="1"/>
          </p:cNvPicPr>
          <p:nvPr>
            <p:ph sz="quarter" idx="2"/>
          </p:nvPr>
        </p:nvPicPr>
        <p:blipFill>
          <a:blip r:embed="rId3" cstate="print"/>
          <a:srcRect/>
          <a:stretch>
            <a:fillRect/>
          </a:stretch>
        </p:blipFill>
        <p:spPr>
          <a:xfrm>
            <a:off x="2667000" y="4516438"/>
            <a:ext cx="2003425" cy="2341562"/>
          </a:xfrm>
        </p:spPr>
      </p:pic>
      <p:pic>
        <p:nvPicPr>
          <p:cNvPr id="20485" name="Picture 11" descr="Samuel Adams"/>
          <p:cNvPicPr>
            <a:picLocks noGrp="1" noChangeAspect="1" noChangeArrowheads="1"/>
          </p:cNvPicPr>
          <p:nvPr>
            <p:ph sz="quarter" idx="3"/>
          </p:nvPr>
        </p:nvPicPr>
        <p:blipFill>
          <a:blip r:embed="rId4" cstate="print"/>
          <a:srcRect/>
          <a:stretch>
            <a:fillRect/>
          </a:stretch>
        </p:blipFill>
        <p:spPr>
          <a:xfrm>
            <a:off x="4419600" y="990600"/>
            <a:ext cx="2212975" cy="2743200"/>
          </a:xfrm>
        </p:spPr>
      </p:pic>
      <p:pic>
        <p:nvPicPr>
          <p:cNvPr id="20486" name="Picture 14" descr="Elbridge Gerry"/>
          <p:cNvPicPr>
            <a:picLocks noChangeAspect="1" noChangeArrowheads="1"/>
          </p:cNvPicPr>
          <p:nvPr/>
        </p:nvPicPr>
        <p:blipFill>
          <a:blip r:embed="rId5" cstate="print"/>
          <a:srcRect/>
          <a:stretch>
            <a:fillRect/>
          </a:stretch>
        </p:blipFill>
        <p:spPr bwMode="auto">
          <a:xfrm>
            <a:off x="7000875" y="1219200"/>
            <a:ext cx="2143125" cy="2533650"/>
          </a:xfrm>
          <a:prstGeom prst="rect">
            <a:avLst/>
          </a:prstGeom>
          <a:noFill/>
          <a:ln w="9525">
            <a:noFill/>
            <a:miter lim="800000"/>
            <a:headEnd/>
            <a:tailEnd/>
          </a:ln>
        </p:spPr>
      </p:pic>
      <p:pic>
        <p:nvPicPr>
          <p:cNvPr id="20487" name="Picture 16" descr="John Hancock"/>
          <p:cNvPicPr>
            <a:picLocks noChangeAspect="1" noChangeArrowheads="1"/>
          </p:cNvPicPr>
          <p:nvPr/>
        </p:nvPicPr>
        <p:blipFill>
          <a:blip r:embed="rId6" cstate="print"/>
          <a:srcRect/>
          <a:stretch>
            <a:fillRect/>
          </a:stretch>
        </p:blipFill>
        <p:spPr bwMode="auto">
          <a:xfrm>
            <a:off x="4572000" y="4143375"/>
            <a:ext cx="2143125" cy="2714625"/>
          </a:xfrm>
          <a:prstGeom prst="rect">
            <a:avLst/>
          </a:prstGeom>
          <a:noFill/>
          <a:ln w="9525">
            <a:noFill/>
            <a:miter lim="800000"/>
            <a:headEnd/>
            <a:tailEnd/>
          </a:ln>
        </p:spPr>
      </p:pic>
      <p:pic>
        <p:nvPicPr>
          <p:cNvPr id="20488" name="Picture 18" descr="Robert Treat Paine; Signer of the Declaration of Independence"/>
          <p:cNvPicPr>
            <a:picLocks noChangeAspect="1" noChangeArrowheads="1"/>
          </p:cNvPicPr>
          <p:nvPr/>
        </p:nvPicPr>
        <p:blipFill>
          <a:blip r:embed="rId7" cstate="print"/>
          <a:srcRect/>
          <a:stretch>
            <a:fillRect/>
          </a:stretch>
        </p:blipFill>
        <p:spPr bwMode="auto">
          <a:xfrm>
            <a:off x="6762750" y="4210050"/>
            <a:ext cx="2381250" cy="2647950"/>
          </a:xfrm>
          <a:prstGeom prst="rect">
            <a:avLst/>
          </a:prstGeom>
          <a:noFill/>
          <a:ln w="9525">
            <a:noFill/>
            <a:miter lim="800000"/>
            <a:headEnd/>
            <a:tailEnd/>
          </a:ln>
        </p:spPr>
      </p:pic>
    </p:spTree>
    <p:extLst>
      <p:ext uri="{BB962C8B-B14F-4D97-AF65-F5344CB8AC3E}">
        <p14:creationId xmlns:p14="http://schemas.microsoft.com/office/powerpoint/2010/main" val="20700633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pPr eaLnBrk="1" hangingPunct="1">
              <a:defRPr/>
            </a:pPr>
            <a:r>
              <a:rPr lang="en-US"/>
              <a:t>Rhode Island Delegation</a:t>
            </a:r>
          </a:p>
        </p:txBody>
      </p:sp>
      <p:sp>
        <p:nvSpPr>
          <p:cNvPr id="15365" name="Rectangle 5"/>
          <p:cNvSpPr>
            <a:spLocks noGrp="1" noChangeArrowheads="1"/>
          </p:cNvSpPr>
          <p:nvPr>
            <p:ph type="body" sz="half" idx="1"/>
          </p:nvPr>
        </p:nvSpPr>
        <p:spPr/>
        <p:txBody>
          <a:bodyPr/>
          <a:lstStyle/>
          <a:p>
            <a:pPr eaLnBrk="1" hangingPunct="1">
              <a:defRPr/>
            </a:pPr>
            <a:r>
              <a:rPr lang="en-US" sz="2800"/>
              <a:t>William Ellery</a:t>
            </a:r>
          </a:p>
          <a:p>
            <a:pPr eaLnBrk="1" hangingPunct="1">
              <a:defRPr/>
            </a:pPr>
            <a:r>
              <a:rPr lang="en-US" sz="2800"/>
              <a:t>Stephen Hopkins</a:t>
            </a:r>
          </a:p>
        </p:txBody>
      </p:sp>
      <p:pic>
        <p:nvPicPr>
          <p:cNvPr id="21508" name="Picture 8" descr="William Ellery Channing."/>
          <p:cNvPicPr>
            <a:picLocks noGrp="1" noChangeAspect="1" noChangeArrowheads="1"/>
          </p:cNvPicPr>
          <p:nvPr>
            <p:ph sz="quarter" idx="2"/>
          </p:nvPr>
        </p:nvPicPr>
        <p:blipFill>
          <a:blip r:embed="rId3" cstate="print"/>
          <a:srcRect/>
          <a:stretch>
            <a:fillRect/>
          </a:stretch>
        </p:blipFill>
        <p:spPr>
          <a:xfrm>
            <a:off x="4325938" y="1905000"/>
            <a:ext cx="2211387" cy="2971800"/>
          </a:xfrm>
        </p:spPr>
      </p:pic>
      <p:pic>
        <p:nvPicPr>
          <p:cNvPr id="21509" name="Picture 11" descr="Stephen Hopkins"/>
          <p:cNvPicPr>
            <a:picLocks noGrp="1" noChangeAspect="1" noChangeArrowheads="1"/>
          </p:cNvPicPr>
          <p:nvPr>
            <p:ph sz="quarter" idx="3"/>
          </p:nvPr>
        </p:nvPicPr>
        <p:blipFill>
          <a:blip r:embed="rId4" cstate="print"/>
          <a:srcRect/>
          <a:stretch>
            <a:fillRect/>
          </a:stretch>
        </p:blipFill>
        <p:spPr>
          <a:xfrm>
            <a:off x="6765925" y="3886200"/>
            <a:ext cx="2378075" cy="2971800"/>
          </a:xfrm>
        </p:spPr>
      </p:pic>
    </p:spTree>
    <p:extLst>
      <p:ext uri="{BB962C8B-B14F-4D97-AF65-F5344CB8AC3E}">
        <p14:creationId xmlns:p14="http://schemas.microsoft.com/office/powerpoint/2010/main" val="11568273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457200" y="0"/>
            <a:ext cx="8229600" cy="1143000"/>
          </a:xfrm>
        </p:spPr>
        <p:txBody>
          <a:bodyPr/>
          <a:lstStyle/>
          <a:p>
            <a:pPr eaLnBrk="1" hangingPunct="1">
              <a:defRPr/>
            </a:pPr>
            <a:r>
              <a:rPr lang="en-US"/>
              <a:t>Connecticut Delegation</a:t>
            </a:r>
          </a:p>
        </p:txBody>
      </p:sp>
      <p:sp>
        <p:nvSpPr>
          <p:cNvPr id="16389" name="Rectangle 5"/>
          <p:cNvSpPr>
            <a:spLocks noGrp="1" noChangeArrowheads="1"/>
          </p:cNvSpPr>
          <p:nvPr>
            <p:ph type="body" sz="half" idx="1"/>
          </p:nvPr>
        </p:nvSpPr>
        <p:spPr>
          <a:xfrm>
            <a:off x="152400" y="1295400"/>
            <a:ext cx="3962400" cy="4191000"/>
          </a:xfrm>
        </p:spPr>
        <p:txBody>
          <a:bodyPr/>
          <a:lstStyle/>
          <a:p>
            <a:pPr eaLnBrk="1" hangingPunct="1">
              <a:defRPr/>
            </a:pPr>
            <a:r>
              <a:rPr lang="en-US" sz="2800"/>
              <a:t>Samuel Huntington: Elected Governor of Connecticut 10 times</a:t>
            </a:r>
          </a:p>
          <a:p>
            <a:pPr eaLnBrk="1" hangingPunct="1">
              <a:defRPr/>
            </a:pPr>
            <a:r>
              <a:rPr lang="en-US" sz="2800"/>
              <a:t>Roger Sherman</a:t>
            </a:r>
          </a:p>
          <a:p>
            <a:pPr eaLnBrk="1" hangingPunct="1">
              <a:defRPr/>
            </a:pPr>
            <a:r>
              <a:rPr lang="en-US" sz="2800"/>
              <a:t>William Williams</a:t>
            </a:r>
          </a:p>
          <a:p>
            <a:pPr eaLnBrk="1" hangingPunct="1">
              <a:defRPr/>
            </a:pPr>
            <a:r>
              <a:rPr lang="en-US" sz="2800"/>
              <a:t>Oliver Wolcott</a:t>
            </a:r>
          </a:p>
        </p:txBody>
      </p:sp>
      <p:pic>
        <p:nvPicPr>
          <p:cNvPr id="22532" name="Picture 8" descr="Samuel Huntington (statesman)"/>
          <p:cNvPicPr>
            <a:picLocks noGrp="1" noChangeAspect="1" noChangeArrowheads="1"/>
          </p:cNvPicPr>
          <p:nvPr>
            <p:ph sz="quarter" idx="2"/>
          </p:nvPr>
        </p:nvPicPr>
        <p:blipFill>
          <a:blip r:embed="rId3" cstate="print"/>
          <a:srcRect/>
          <a:stretch>
            <a:fillRect/>
          </a:stretch>
        </p:blipFill>
        <p:spPr>
          <a:xfrm>
            <a:off x="4267200" y="1219200"/>
            <a:ext cx="2424113" cy="3276600"/>
          </a:xfrm>
        </p:spPr>
      </p:pic>
      <p:pic>
        <p:nvPicPr>
          <p:cNvPr id="22533" name="Picture 15" descr="Roger Sherman">
            <a:hlinkClick r:id="rId4" tooltip="Roger Sherman"/>
          </p:cNvPr>
          <p:cNvPicPr>
            <a:picLocks noGrp="1" noChangeAspect="1" noChangeArrowheads="1"/>
          </p:cNvPicPr>
          <p:nvPr>
            <p:ph sz="quarter" idx="3"/>
          </p:nvPr>
        </p:nvPicPr>
        <p:blipFill>
          <a:blip r:embed="rId5" cstate="print"/>
          <a:srcRect/>
          <a:stretch>
            <a:fillRect/>
          </a:stretch>
        </p:blipFill>
        <p:spPr>
          <a:xfrm>
            <a:off x="6629400" y="4979988"/>
            <a:ext cx="76200" cy="111125"/>
          </a:xfrm>
        </p:spPr>
      </p:pic>
      <p:pic>
        <p:nvPicPr>
          <p:cNvPr id="22534" name="Picture 17" descr="Roger Sherman"/>
          <p:cNvPicPr>
            <a:picLocks noChangeAspect="1" noChangeArrowheads="1"/>
          </p:cNvPicPr>
          <p:nvPr/>
        </p:nvPicPr>
        <p:blipFill>
          <a:blip r:embed="rId6" cstate="print"/>
          <a:srcRect/>
          <a:stretch>
            <a:fillRect/>
          </a:stretch>
        </p:blipFill>
        <p:spPr bwMode="auto">
          <a:xfrm>
            <a:off x="6896100" y="1219200"/>
            <a:ext cx="2247900" cy="3276600"/>
          </a:xfrm>
          <a:prstGeom prst="rect">
            <a:avLst/>
          </a:prstGeom>
          <a:noFill/>
          <a:ln w="9525">
            <a:noFill/>
            <a:miter lim="800000"/>
            <a:headEnd/>
            <a:tailEnd/>
          </a:ln>
        </p:spPr>
      </p:pic>
      <p:pic>
        <p:nvPicPr>
          <p:cNvPr id="22535" name="Picture 19" descr="William Williams"/>
          <p:cNvPicPr>
            <a:picLocks noChangeAspect="1" noChangeArrowheads="1"/>
          </p:cNvPicPr>
          <p:nvPr/>
        </p:nvPicPr>
        <p:blipFill>
          <a:blip r:embed="rId7" cstate="print"/>
          <a:srcRect/>
          <a:stretch>
            <a:fillRect/>
          </a:stretch>
        </p:blipFill>
        <p:spPr bwMode="auto">
          <a:xfrm>
            <a:off x="2438400" y="4419600"/>
            <a:ext cx="1857375" cy="2438400"/>
          </a:xfrm>
          <a:prstGeom prst="rect">
            <a:avLst/>
          </a:prstGeom>
          <a:noFill/>
          <a:ln w="9525">
            <a:noFill/>
            <a:miter lim="800000"/>
            <a:headEnd/>
            <a:tailEnd/>
          </a:ln>
        </p:spPr>
      </p:pic>
      <p:pic>
        <p:nvPicPr>
          <p:cNvPr id="22536" name="Picture 21" descr="Oliver Wolcott"/>
          <p:cNvPicPr>
            <a:picLocks noChangeAspect="1" noChangeArrowheads="1"/>
          </p:cNvPicPr>
          <p:nvPr/>
        </p:nvPicPr>
        <p:blipFill>
          <a:blip r:embed="rId8" cstate="print"/>
          <a:srcRect/>
          <a:stretch>
            <a:fillRect/>
          </a:stretch>
        </p:blipFill>
        <p:spPr bwMode="auto">
          <a:xfrm>
            <a:off x="6096000" y="4267200"/>
            <a:ext cx="2143125" cy="2590800"/>
          </a:xfrm>
          <a:prstGeom prst="rect">
            <a:avLst/>
          </a:prstGeom>
          <a:noFill/>
          <a:ln w="9525">
            <a:noFill/>
            <a:miter lim="800000"/>
            <a:headEnd/>
            <a:tailEnd/>
          </a:ln>
        </p:spPr>
      </p:pic>
    </p:spTree>
    <p:extLst>
      <p:ext uri="{BB962C8B-B14F-4D97-AF65-F5344CB8AC3E}">
        <p14:creationId xmlns:p14="http://schemas.microsoft.com/office/powerpoint/2010/main" val="17782790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pPr eaLnBrk="1" hangingPunct="1">
              <a:defRPr/>
            </a:pPr>
            <a:r>
              <a:rPr lang="en-US"/>
              <a:t>New York Delegation</a:t>
            </a:r>
          </a:p>
        </p:txBody>
      </p:sp>
      <p:sp>
        <p:nvSpPr>
          <p:cNvPr id="17413" name="Rectangle 5"/>
          <p:cNvSpPr>
            <a:spLocks noGrp="1" noChangeArrowheads="1"/>
          </p:cNvSpPr>
          <p:nvPr>
            <p:ph type="body" sz="half" idx="1"/>
          </p:nvPr>
        </p:nvSpPr>
        <p:spPr/>
        <p:txBody>
          <a:bodyPr/>
          <a:lstStyle/>
          <a:p>
            <a:pPr eaLnBrk="1" hangingPunct="1">
              <a:defRPr/>
            </a:pPr>
            <a:r>
              <a:rPr lang="en-US" sz="2800"/>
              <a:t>William Floyd</a:t>
            </a:r>
          </a:p>
          <a:p>
            <a:pPr eaLnBrk="1" hangingPunct="1">
              <a:defRPr/>
            </a:pPr>
            <a:r>
              <a:rPr lang="en-US" sz="2800"/>
              <a:t>Francis Lewis</a:t>
            </a:r>
          </a:p>
          <a:p>
            <a:pPr eaLnBrk="1" hangingPunct="1">
              <a:defRPr/>
            </a:pPr>
            <a:r>
              <a:rPr lang="en-US" sz="2800"/>
              <a:t>Philip Livingston</a:t>
            </a:r>
          </a:p>
          <a:p>
            <a:pPr eaLnBrk="1" hangingPunct="1">
              <a:defRPr/>
            </a:pPr>
            <a:r>
              <a:rPr lang="en-US" sz="2800"/>
              <a:t>Henry Misner (left before signing)</a:t>
            </a:r>
          </a:p>
          <a:p>
            <a:pPr eaLnBrk="1" hangingPunct="1">
              <a:defRPr/>
            </a:pPr>
            <a:r>
              <a:rPr lang="en-US" sz="2800"/>
              <a:t>Lewis Morris</a:t>
            </a:r>
          </a:p>
        </p:txBody>
      </p:sp>
      <p:pic>
        <p:nvPicPr>
          <p:cNvPr id="23556" name="Picture 8" descr="William Floyd in a 1792 portrait"/>
          <p:cNvPicPr>
            <a:picLocks noGrp="1" noChangeAspect="1" noChangeArrowheads="1"/>
          </p:cNvPicPr>
          <p:nvPr>
            <p:ph sz="quarter" idx="2"/>
          </p:nvPr>
        </p:nvPicPr>
        <p:blipFill>
          <a:blip r:embed="rId3" cstate="print"/>
          <a:srcRect/>
          <a:stretch>
            <a:fillRect/>
          </a:stretch>
        </p:blipFill>
        <p:spPr>
          <a:xfrm>
            <a:off x="4191000" y="1219200"/>
            <a:ext cx="1982788" cy="3046413"/>
          </a:xfrm>
        </p:spPr>
      </p:pic>
      <p:pic>
        <p:nvPicPr>
          <p:cNvPr id="23557" name="Picture 11" descr="Francis Lewis"/>
          <p:cNvPicPr>
            <a:picLocks noGrp="1" noChangeAspect="1" noChangeArrowheads="1"/>
          </p:cNvPicPr>
          <p:nvPr>
            <p:ph sz="quarter" idx="3"/>
          </p:nvPr>
        </p:nvPicPr>
        <p:blipFill>
          <a:blip r:embed="rId4" cstate="print"/>
          <a:srcRect/>
          <a:stretch>
            <a:fillRect/>
          </a:stretch>
        </p:blipFill>
        <p:spPr>
          <a:xfrm>
            <a:off x="6450013" y="1219200"/>
            <a:ext cx="2214562" cy="2819400"/>
          </a:xfrm>
        </p:spPr>
      </p:pic>
      <p:pic>
        <p:nvPicPr>
          <p:cNvPr id="23558" name="Picture 14" descr="Philip Livingston"/>
          <p:cNvPicPr>
            <a:picLocks noChangeAspect="1" noChangeArrowheads="1"/>
          </p:cNvPicPr>
          <p:nvPr/>
        </p:nvPicPr>
        <p:blipFill>
          <a:blip r:embed="rId5" cstate="print"/>
          <a:srcRect/>
          <a:stretch>
            <a:fillRect/>
          </a:stretch>
        </p:blipFill>
        <p:spPr bwMode="auto">
          <a:xfrm>
            <a:off x="3200400" y="4267200"/>
            <a:ext cx="2179638" cy="2590800"/>
          </a:xfrm>
          <a:prstGeom prst="rect">
            <a:avLst/>
          </a:prstGeom>
          <a:noFill/>
          <a:ln w="9525">
            <a:noFill/>
            <a:miter lim="800000"/>
            <a:headEnd/>
            <a:tailEnd/>
          </a:ln>
        </p:spPr>
      </p:pic>
      <p:pic>
        <p:nvPicPr>
          <p:cNvPr id="23559" name="Picture 16" descr="Lewis Morris"/>
          <p:cNvPicPr>
            <a:picLocks noChangeAspect="1" noChangeArrowheads="1"/>
          </p:cNvPicPr>
          <p:nvPr/>
        </p:nvPicPr>
        <p:blipFill>
          <a:blip r:embed="rId6" cstate="print"/>
          <a:srcRect/>
          <a:stretch>
            <a:fillRect/>
          </a:stretch>
        </p:blipFill>
        <p:spPr bwMode="auto">
          <a:xfrm>
            <a:off x="6629400" y="4191000"/>
            <a:ext cx="2000250" cy="2667000"/>
          </a:xfrm>
          <a:prstGeom prst="rect">
            <a:avLst/>
          </a:prstGeom>
          <a:noFill/>
          <a:ln w="9525">
            <a:noFill/>
            <a:miter lim="800000"/>
            <a:headEnd/>
            <a:tailEnd/>
          </a:ln>
        </p:spPr>
      </p:pic>
    </p:spTree>
    <p:extLst>
      <p:ext uri="{BB962C8B-B14F-4D97-AF65-F5344CB8AC3E}">
        <p14:creationId xmlns:p14="http://schemas.microsoft.com/office/powerpoint/2010/main" val="31683814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lstStyle/>
          <a:p>
            <a:pPr eaLnBrk="1" hangingPunct="1">
              <a:defRPr/>
            </a:pPr>
            <a:r>
              <a:rPr lang="en-US"/>
              <a:t>New Jersey Delegation</a:t>
            </a:r>
          </a:p>
        </p:txBody>
      </p:sp>
      <p:sp>
        <p:nvSpPr>
          <p:cNvPr id="18437" name="Rectangle 5"/>
          <p:cNvSpPr>
            <a:spLocks noGrp="1" noChangeArrowheads="1"/>
          </p:cNvSpPr>
          <p:nvPr>
            <p:ph type="body" sz="half" idx="1"/>
          </p:nvPr>
        </p:nvSpPr>
        <p:spPr/>
        <p:txBody>
          <a:bodyPr/>
          <a:lstStyle/>
          <a:p>
            <a:pPr eaLnBrk="1" hangingPunct="1">
              <a:defRPr/>
            </a:pPr>
            <a:r>
              <a:rPr lang="en-US" sz="2800"/>
              <a:t>Abraham Clark</a:t>
            </a:r>
          </a:p>
          <a:p>
            <a:pPr eaLnBrk="1" hangingPunct="1">
              <a:defRPr/>
            </a:pPr>
            <a:r>
              <a:rPr lang="en-US" sz="2800"/>
              <a:t>John Hart</a:t>
            </a:r>
          </a:p>
          <a:p>
            <a:pPr eaLnBrk="1" hangingPunct="1">
              <a:defRPr/>
            </a:pPr>
            <a:r>
              <a:rPr lang="en-US" sz="2800"/>
              <a:t>Francis Hopkinson</a:t>
            </a:r>
          </a:p>
          <a:p>
            <a:pPr eaLnBrk="1" hangingPunct="1">
              <a:defRPr/>
            </a:pPr>
            <a:r>
              <a:rPr lang="en-US" sz="2800"/>
              <a:t>Richard Stockton</a:t>
            </a:r>
          </a:p>
          <a:p>
            <a:pPr eaLnBrk="1" hangingPunct="1">
              <a:defRPr/>
            </a:pPr>
            <a:r>
              <a:rPr lang="en-US" sz="2800"/>
              <a:t>John Witherspoon</a:t>
            </a:r>
          </a:p>
        </p:txBody>
      </p:sp>
      <p:pic>
        <p:nvPicPr>
          <p:cNvPr id="24580" name="Picture 8" descr="Abraham Clark"/>
          <p:cNvPicPr>
            <a:picLocks noGrp="1" noChangeAspect="1" noChangeArrowheads="1"/>
          </p:cNvPicPr>
          <p:nvPr>
            <p:ph sz="quarter" idx="2"/>
          </p:nvPr>
        </p:nvPicPr>
        <p:blipFill>
          <a:blip r:embed="rId3" cstate="print"/>
          <a:srcRect/>
          <a:stretch>
            <a:fillRect/>
          </a:stretch>
        </p:blipFill>
        <p:spPr>
          <a:xfrm>
            <a:off x="4346575" y="1752600"/>
            <a:ext cx="2236788" cy="2286000"/>
          </a:xfrm>
        </p:spPr>
      </p:pic>
      <p:pic>
        <p:nvPicPr>
          <p:cNvPr id="24581" name="Picture 11" descr="John Hart"/>
          <p:cNvPicPr>
            <a:picLocks noGrp="1" noChangeAspect="1" noChangeArrowheads="1"/>
          </p:cNvPicPr>
          <p:nvPr>
            <p:ph sz="quarter" idx="3"/>
          </p:nvPr>
        </p:nvPicPr>
        <p:blipFill>
          <a:blip r:embed="rId4" cstate="print"/>
          <a:srcRect/>
          <a:stretch>
            <a:fillRect/>
          </a:stretch>
        </p:blipFill>
        <p:spPr>
          <a:xfrm>
            <a:off x="7300913" y="1524000"/>
            <a:ext cx="1843087" cy="2590800"/>
          </a:xfrm>
        </p:spPr>
      </p:pic>
      <p:pic>
        <p:nvPicPr>
          <p:cNvPr id="24582" name="Picture 14" descr="Francis Hopkinson.  Image from The Cyclopaedia of American Literature (1880).">
            <a:hlinkClick r:id="rId5" tooltip="Francis Hopkinson.  Image from The Cyclopaedia of American Literature (1880)."/>
          </p:cNvPr>
          <p:cNvPicPr>
            <a:picLocks noChangeAspect="1" noChangeArrowheads="1"/>
          </p:cNvPicPr>
          <p:nvPr/>
        </p:nvPicPr>
        <p:blipFill>
          <a:blip r:embed="rId6" cstate="print"/>
          <a:srcRect/>
          <a:stretch>
            <a:fillRect/>
          </a:stretch>
        </p:blipFill>
        <p:spPr bwMode="auto">
          <a:xfrm>
            <a:off x="1600200" y="4343400"/>
            <a:ext cx="2473325" cy="2514600"/>
          </a:xfrm>
          <a:prstGeom prst="rect">
            <a:avLst/>
          </a:prstGeom>
          <a:noFill/>
          <a:ln w="9525">
            <a:noFill/>
            <a:miter lim="800000"/>
            <a:headEnd/>
            <a:tailEnd/>
          </a:ln>
        </p:spPr>
      </p:pic>
      <p:pic>
        <p:nvPicPr>
          <p:cNvPr id="24583" name="Picture 16" descr="Richard Stockton">
            <a:hlinkClick r:id="rId7" tooltip="Richard Stockton"/>
          </p:cNvPr>
          <p:cNvPicPr>
            <a:picLocks noChangeAspect="1" noChangeArrowheads="1"/>
          </p:cNvPicPr>
          <p:nvPr/>
        </p:nvPicPr>
        <p:blipFill>
          <a:blip r:embed="rId8" cstate="print"/>
          <a:srcRect/>
          <a:stretch>
            <a:fillRect/>
          </a:stretch>
        </p:blipFill>
        <p:spPr bwMode="auto">
          <a:xfrm>
            <a:off x="4545013" y="4343400"/>
            <a:ext cx="1965325" cy="2514600"/>
          </a:xfrm>
          <a:prstGeom prst="rect">
            <a:avLst/>
          </a:prstGeom>
          <a:noFill/>
          <a:ln w="9525">
            <a:noFill/>
            <a:miter lim="800000"/>
            <a:headEnd/>
            <a:tailEnd/>
          </a:ln>
        </p:spPr>
      </p:pic>
      <p:pic>
        <p:nvPicPr>
          <p:cNvPr id="24584" name="Picture 18" descr="John_Witherspoon3"/>
          <p:cNvPicPr>
            <a:picLocks noChangeAspect="1" noChangeArrowheads="1"/>
          </p:cNvPicPr>
          <p:nvPr/>
        </p:nvPicPr>
        <p:blipFill>
          <a:blip r:embed="rId9" cstate="print"/>
          <a:srcRect/>
          <a:stretch>
            <a:fillRect/>
          </a:stretch>
        </p:blipFill>
        <p:spPr bwMode="auto">
          <a:xfrm>
            <a:off x="6934200" y="4267200"/>
            <a:ext cx="2205038" cy="2590800"/>
          </a:xfrm>
          <a:prstGeom prst="rect">
            <a:avLst/>
          </a:prstGeom>
          <a:noFill/>
          <a:ln w="9525">
            <a:noFill/>
            <a:miter lim="800000"/>
            <a:headEnd/>
            <a:tailEnd/>
          </a:ln>
        </p:spPr>
      </p:pic>
    </p:spTree>
    <p:extLst>
      <p:ext uri="{BB962C8B-B14F-4D97-AF65-F5344CB8AC3E}">
        <p14:creationId xmlns:p14="http://schemas.microsoft.com/office/powerpoint/2010/main" val="428665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Articulation Dutch Model</a:t>
            </a:r>
            <a:br>
              <a:rPr lang="en-US" dirty="0"/>
            </a:br>
            <a:r>
              <a:rPr lang="en-US" dirty="0"/>
              <a:t>Fire by File</a:t>
            </a:r>
          </a:p>
        </p:txBody>
      </p:sp>
      <p:pic>
        <p:nvPicPr>
          <p:cNvPr id="4" name="Content Placeholder 3" descr="rang1.jpg"/>
          <p:cNvPicPr>
            <a:picLocks noGrp="1" noChangeAspect="1"/>
          </p:cNvPicPr>
          <p:nvPr>
            <p:ph idx="1"/>
          </p:nvPr>
        </p:nvPicPr>
        <p:blipFill>
          <a:blip r:embed="rId2" cstate="print"/>
          <a:stretch>
            <a:fillRect/>
          </a:stretch>
        </p:blipFill>
        <p:spPr>
          <a:xfrm>
            <a:off x="1143000" y="2034381"/>
            <a:ext cx="6858000" cy="4191000"/>
          </a:xfrm>
        </p:spPr>
      </p:pic>
    </p:spTree>
    <p:extLst>
      <p:ext uri="{BB962C8B-B14F-4D97-AF65-F5344CB8AC3E}">
        <p14:creationId xmlns:p14="http://schemas.microsoft.com/office/powerpoint/2010/main" val="245145638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pPr eaLnBrk="1" hangingPunct="1">
              <a:defRPr/>
            </a:pPr>
            <a:r>
              <a:rPr lang="en-US"/>
              <a:t>Pennsylvania Delegation</a:t>
            </a:r>
          </a:p>
        </p:txBody>
      </p:sp>
      <p:sp>
        <p:nvSpPr>
          <p:cNvPr id="19461" name="Rectangle 5"/>
          <p:cNvSpPr>
            <a:spLocks noGrp="1" noChangeArrowheads="1"/>
          </p:cNvSpPr>
          <p:nvPr>
            <p:ph type="body" sz="half" idx="1"/>
          </p:nvPr>
        </p:nvSpPr>
        <p:spPr/>
        <p:txBody>
          <a:bodyPr/>
          <a:lstStyle/>
          <a:p>
            <a:pPr eaLnBrk="1" hangingPunct="1">
              <a:lnSpc>
                <a:spcPct val="90000"/>
              </a:lnSpc>
              <a:defRPr/>
            </a:pPr>
            <a:r>
              <a:rPr lang="en-US" sz="2400"/>
              <a:t>George Clymer</a:t>
            </a:r>
          </a:p>
          <a:p>
            <a:pPr eaLnBrk="1" hangingPunct="1">
              <a:lnSpc>
                <a:spcPct val="90000"/>
              </a:lnSpc>
              <a:defRPr/>
            </a:pPr>
            <a:r>
              <a:rPr lang="en-US" sz="2400"/>
              <a:t>John Dickinson (did not sign)</a:t>
            </a:r>
          </a:p>
          <a:p>
            <a:pPr eaLnBrk="1" hangingPunct="1">
              <a:lnSpc>
                <a:spcPct val="90000"/>
              </a:lnSpc>
              <a:defRPr/>
            </a:pPr>
            <a:r>
              <a:rPr lang="en-US" sz="2400"/>
              <a:t>Benjamin Franklin</a:t>
            </a:r>
          </a:p>
          <a:p>
            <a:pPr eaLnBrk="1" hangingPunct="1">
              <a:lnSpc>
                <a:spcPct val="90000"/>
              </a:lnSpc>
              <a:defRPr/>
            </a:pPr>
            <a:r>
              <a:rPr lang="en-US" sz="2400"/>
              <a:t>Robert Morris</a:t>
            </a:r>
          </a:p>
          <a:p>
            <a:pPr eaLnBrk="1" hangingPunct="1">
              <a:lnSpc>
                <a:spcPct val="90000"/>
              </a:lnSpc>
              <a:defRPr/>
            </a:pPr>
            <a:r>
              <a:rPr lang="en-US" sz="2400"/>
              <a:t>John Morton</a:t>
            </a:r>
          </a:p>
        </p:txBody>
      </p:sp>
      <p:pic>
        <p:nvPicPr>
          <p:cNvPr id="25604" name="Picture 8" descr="George Clymer"/>
          <p:cNvPicPr>
            <a:picLocks noGrp="1" noChangeAspect="1" noChangeArrowheads="1"/>
          </p:cNvPicPr>
          <p:nvPr>
            <p:ph sz="quarter" idx="2"/>
          </p:nvPr>
        </p:nvPicPr>
        <p:blipFill>
          <a:blip r:embed="rId3" cstate="print"/>
          <a:srcRect/>
          <a:stretch>
            <a:fillRect/>
          </a:stretch>
        </p:blipFill>
        <p:spPr>
          <a:xfrm>
            <a:off x="4267200" y="1295400"/>
            <a:ext cx="1951038" cy="2341563"/>
          </a:xfrm>
        </p:spPr>
      </p:pic>
      <p:pic>
        <p:nvPicPr>
          <p:cNvPr id="25605" name="Picture 11" descr="Benjamin Franklin"/>
          <p:cNvPicPr>
            <a:picLocks noGrp="1" noChangeAspect="1" noChangeArrowheads="1"/>
          </p:cNvPicPr>
          <p:nvPr>
            <p:ph sz="quarter" idx="3"/>
          </p:nvPr>
        </p:nvPicPr>
        <p:blipFill>
          <a:blip r:embed="rId4" cstate="print"/>
          <a:srcRect/>
          <a:stretch>
            <a:fillRect/>
          </a:stretch>
        </p:blipFill>
        <p:spPr>
          <a:xfrm>
            <a:off x="6705600" y="1447800"/>
            <a:ext cx="1898650" cy="2341563"/>
          </a:xfrm>
        </p:spPr>
      </p:pic>
      <p:pic>
        <p:nvPicPr>
          <p:cNvPr id="25606" name="Picture 14" descr="Robert Morris"/>
          <p:cNvPicPr>
            <a:picLocks noChangeAspect="1" noChangeArrowheads="1"/>
          </p:cNvPicPr>
          <p:nvPr/>
        </p:nvPicPr>
        <p:blipFill>
          <a:blip r:embed="rId5" cstate="print"/>
          <a:srcRect/>
          <a:stretch>
            <a:fillRect/>
          </a:stretch>
        </p:blipFill>
        <p:spPr bwMode="auto">
          <a:xfrm>
            <a:off x="4343400" y="3962400"/>
            <a:ext cx="1866900" cy="1835150"/>
          </a:xfrm>
          <a:prstGeom prst="rect">
            <a:avLst/>
          </a:prstGeom>
          <a:noFill/>
          <a:ln w="9525">
            <a:noFill/>
            <a:miter lim="800000"/>
            <a:headEnd/>
            <a:tailEnd/>
          </a:ln>
        </p:spPr>
      </p:pic>
      <p:pic>
        <p:nvPicPr>
          <p:cNvPr id="25607" name="Picture 16" descr="John Morton"/>
          <p:cNvPicPr>
            <a:picLocks noChangeAspect="1" noChangeArrowheads="1"/>
          </p:cNvPicPr>
          <p:nvPr/>
        </p:nvPicPr>
        <p:blipFill>
          <a:blip r:embed="rId6" cstate="print"/>
          <a:srcRect/>
          <a:stretch>
            <a:fillRect/>
          </a:stretch>
        </p:blipFill>
        <p:spPr bwMode="auto">
          <a:xfrm>
            <a:off x="6705600" y="3962400"/>
            <a:ext cx="1614488" cy="1981200"/>
          </a:xfrm>
          <a:prstGeom prst="rect">
            <a:avLst/>
          </a:prstGeom>
          <a:noFill/>
          <a:ln w="9525">
            <a:noFill/>
            <a:miter lim="800000"/>
            <a:headEnd/>
            <a:tailEnd/>
          </a:ln>
        </p:spPr>
      </p:pic>
      <p:pic>
        <p:nvPicPr>
          <p:cNvPr id="8" name="Picture 6" descr="Image:JohnDickinson.jpg"/>
          <p:cNvPicPr>
            <a:picLocks noChangeAspect="1" noChangeArrowheads="1"/>
          </p:cNvPicPr>
          <p:nvPr/>
        </p:nvPicPr>
        <p:blipFill>
          <a:blip r:embed="rId7" cstate="print"/>
          <a:srcRect/>
          <a:stretch>
            <a:fillRect/>
          </a:stretch>
        </p:blipFill>
        <p:spPr bwMode="auto">
          <a:xfrm>
            <a:off x="2438400" y="4170363"/>
            <a:ext cx="1746250" cy="2376487"/>
          </a:xfrm>
          <a:prstGeom prst="rect">
            <a:avLst/>
          </a:prstGeom>
          <a:noFill/>
          <a:ln w="9525">
            <a:noFill/>
            <a:miter lim="800000"/>
            <a:headEnd/>
            <a:tailEnd/>
          </a:ln>
        </p:spPr>
      </p:pic>
    </p:spTree>
    <p:extLst>
      <p:ext uri="{BB962C8B-B14F-4D97-AF65-F5344CB8AC3E}">
        <p14:creationId xmlns:p14="http://schemas.microsoft.com/office/powerpoint/2010/main" val="29905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pPr eaLnBrk="1" hangingPunct="1">
              <a:defRPr/>
            </a:pPr>
            <a:r>
              <a:rPr lang="en-US"/>
              <a:t>Pennsylvania Delegation (cont.)</a:t>
            </a:r>
          </a:p>
        </p:txBody>
      </p:sp>
      <p:sp>
        <p:nvSpPr>
          <p:cNvPr id="20485" name="Rectangle 5"/>
          <p:cNvSpPr>
            <a:spLocks noGrp="1" noChangeArrowheads="1"/>
          </p:cNvSpPr>
          <p:nvPr>
            <p:ph type="body" sz="half" idx="1"/>
          </p:nvPr>
        </p:nvSpPr>
        <p:spPr/>
        <p:txBody>
          <a:bodyPr/>
          <a:lstStyle/>
          <a:p>
            <a:pPr eaLnBrk="1" hangingPunct="1">
              <a:defRPr/>
            </a:pPr>
            <a:r>
              <a:rPr lang="en-US" sz="2800"/>
              <a:t>George Ross</a:t>
            </a:r>
          </a:p>
          <a:p>
            <a:pPr eaLnBrk="1" hangingPunct="1">
              <a:defRPr/>
            </a:pPr>
            <a:r>
              <a:rPr lang="en-US" sz="2800"/>
              <a:t>Benjamin Rush</a:t>
            </a:r>
          </a:p>
          <a:p>
            <a:pPr eaLnBrk="1" hangingPunct="1">
              <a:defRPr/>
            </a:pPr>
            <a:r>
              <a:rPr lang="en-US" sz="2800"/>
              <a:t>James Smith</a:t>
            </a:r>
          </a:p>
          <a:p>
            <a:pPr eaLnBrk="1" hangingPunct="1">
              <a:defRPr/>
            </a:pPr>
            <a:r>
              <a:rPr lang="en-US" sz="2800"/>
              <a:t>George Taylor</a:t>
            </a:r>
          </a:p>
          <a:p>
            <a:pPr eaLnBrk="1" hangingPunct="1">
              <a:defRPr/>
            </a:pPr>
            <a:r>
              <a:rPr lang="en-US" sz="2800"/>
              <a:t>James Wilson</a:t>
            </a:r>
          </a:p>
        </p:txBody>
      </p:sp>
      <p:pic>
        <p:nvPicPr>
          <p:cNvPr id="26628" name="Picture 8" descr="George Ross. 1873 oil painting by Philip Fishbourne Wharton after Benjamin West."/>
          <p:cNvPicPr>
            <a:picLocks noGrp="1" noChangeAspect="1" noChangeArrowheads="1"/>
          </p:cNvPicPr>
          <p:nvPr>
            <p:ph sz="quarter" idx="2"/>
          </p:nvPr>
        </p:nvPicPr>
        <p:blipFill>
          <a:blip r:embed="rId3" cstate="print"/>
          <a:srcRect/>
          <a:stretch>
            <a:fillRect/>
          </a:stretch>
        </p:blipFill>
        <p:spPr>
          <a:xfrm>
            <a:off x="4572000" y="1371600"/>
            <a:ext cx="2047875" cy="2514600"/>
          </a:xfrm>
        </p:spPr>
      </p:pic>
      <p:pic>
        <p:nvPicPr>
          <p:cNvPr id="26629" name="Picture 11" descr="Dr. Benjamin Rush, painted by Charles Willson Peale, c. 1818"/>
          <p:cNvPicPr>
            <a:picLocks noGrp="1" noChangeAspect="1" noChangeArrowheads="1"/>
          </p:cNvPicPr>
          <p:nvPr>
            <p:ph sz="quarter" idx="3"/>
          </p:nvPr>
        </p:nvPicPr>
        <p:blipFill>
          <a:blip r:embed="rId4" cstate="print"/>
          <a:srcRect/>
          <a:stretch>
            <a:fillRect/>
          </a:stretch>
        </p:blipFill>
        <p:spPr>
          <a:xfrm>
            <a:off x="6977063" y="1371600"/>
            <a:ext cx="2166937" cy="2514600"/>
          </a:xfrm>
        </p:spPr>
      </p:pic>
      <p:pic>
        <p:nvPicPr>
          <p:cNvPr id="26630" name="Picture 14" descr="James Smith">
            <a:hlinkClick r:id="rId5" tooltip="James Smith"/>
          </p:cNvPr>
          <p:cNvPicPr>
            <a:picLocks noChangeAspect="1" noChangeArrowheads="1"/>
          </p:cNvPicPr>
          <p:nvPr/>
        </p:nvPicPr>
        <p:blipFill>
          <a:blip r:embed="rId6" cstate="print"/>
          <a:srcRect/>
          <a:stretch>
            <a:fillRect/>
          </a:stretch>
        </p:blipFill>
        <p:spPr bwMode="auto">
          <a:xfrm>
            <a:off x="2286000" y="4267200"/>
            <a:ext cx="1943100" cy="2590800"/>
          </a:xfrm>
          <a:prstGeom prst="rect">
            <a:avLst/>
          </a:prstGeom>
          <a:noFill/>
          <a:ln w="9525">
            <a:noFill/>
            <a:miter lim="800000"/>
            <a:headEnd/>
            <a:tailEnd/>
          </a:ln>
        </p:spPr>
      </p:pic>
      <p:pic>
        <p:nvPicPr>
          <p:cNvPr id="26631" name="Picture 16" descr="George Taylor">
            <a:hlinkClick r:id="rId7" tooltip="George Taylor"/>
          </p:cNvPr>
          <p:cNvPicPr>
            <a:picLocks noChangeAspect="1" noChangeArrowheads="1"/>
          </p:cNvPicPr>
          <p:nvPr/>
        </p:nvPicPr>
        <p:blipFill>
          <a:blip r:embed="rId8" cstate="print"/>
          <a:srcRect/>
          <a:stretch>
            <a:fillRect/>
          </a:stretch>
        </p:blipFill>
        <p:spPr bwMode="auto">
          <a:xfrm>
            <a:off x="4589463" y="4114800"/>
            <a:ext cx="1978025" cy="2590800"/>
          </a:xfrm>
          <a:prstGeom prst="rect">
            <a:avLst/>
          </a:prstGeom>
          <a:noFill/>
          <a:ln w="9525">
            <a:noFill/>
            <a:miter lim="800000"/>
            <a:headEnd/>
            <a:tailEnd/>
          </a:ln>
        </p:spPr>
      </p:pic>
      <p:pic>
        <p:nvPicPr>
          <p:cNvPr id="26632" name="Picture 18" descr="James Wilson">
            <a:hlinkClick r:id="rId9" tooltip="James Wilson"/>
          </p:cNvPr>
          <p:cNvPicPr>
            <a:picLocks noChangeAspect="1" noChangeArrowheads="1"/>
          </p:cNvPicPr>
          <p:nvPr/>
        </p:nvPicPr>
        <p:blipFill>
          <a:blip r:embed="rId10" cstate="print"/>
          <a:srcRect/>
          <a:stretch>
            <a:fillRect/>
          </a:stretch>
        </p:blipFill>
        <p:spPr bwMode="auto">
          <a:xfrm>
            <a:off x="7000875" y="4038600"/>
            <a:ext cx="2143125" cy="2819400"/>
          </a:xfrm>
          <a:prstGeom prst="rect">
            <a:avLst/>
          </a:prstGeom>
          <a:noFill/>
          <a:ln w="9525">
            <a:noFill/>
            <a:miter lim="800000"/>
            <a:headEnd/>
            <a:tailEnd/>
          </a:ln>
        </p:spPr>
      </p:pic>
    </p:spTree>
    <p:extLst>
      <p:ext uri="{BB962C8B-B14F-4D97-AF65-F5344CB8AC3E}">
        <p14:creationId xmlns:p14="http://schemas.microsoft.com/office/powerpoint/2010/main" val="27056127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lstStyle/>
          <a:p>
            <a:pPr eaLnBrk="1" hangingPunct="1">
              <a:defRPr/>
            </a:pPr>
            <a:r>
              <a:rPr lang="en-US"/>
              <a:t>Delaware Delegation</a:t>
            </a:r>
          </a:p>
        </p:txBody>
      </p:sp>
      <p:sp>
        <p:nvSpPr>
          <p:cNvPr id="21509" name="Rectangle 5"/>
          <p:cNvSpPr>
            <a:spLocks noGrp="1" noChangeArrowheads="1"/>
          </p:cNvSpPr>
          <p:nvPr>
            <p:ph type="body" sz="half" idx="1"/>
          </p:nvPr>
        </p:nvSpPr>
        <p:spPr/>
        <p:txBody>
          <a:bodyPr/>
          <a:lstStyle/>
          <a:p>
            <a:pPr eaLnBrk="1" hangingPunct="1">
              <a:defRPr/>
            </a:pPr>
            <a:r>
              <a:rPr lang="en-US" sz="2800"/>
              <a:t>Thomas McKean</a:t>
            </a:r>
          </a:p>
          <a:p>
            <a:pPr eaLnBrk="1" hangingPunct="1">
              <a:defRPr/>
            </a:pPr>
            <a:r>
              <a:rPr lang="en-US" sz="2800"/>
              <a:t>George Read</a:t>
            </a:r>
          </a:p>
          <a:p>
            <a:pPr eaLnBrk="1" hangingPunct="1">
              <a:defRPr/>
            </a:pPr>
            <a:r>
              <a:rPr lang="en-US" sz="2800"/>
              <a:t>Cesar Rodney</a:t>
            </a:r>
          </a:p>
        </p:txBody>
      </p:sp>
      <p:pic>
        <p:nvPicPr>
          <p:cNvPr id="27652" name="Picture 8" descr="Thomas McKean">
            <a:hlinkClick r:id="rId3" tooltip="Thomas McKean"/>
          </p:cNvPr>
          <p:cNvPicPr>
            <a:picLocks noGrp="1" noChangeAspect="1" noChangeArrowheads="1"/>
          </p:cNvPicPr>
          <p:nvPr>
            <p:ph sz="quarter" idx="2"/>
          </p:nvPr>
        </p:nvPicPr>
        <p:blipFill>
          <a:blip r:embed="rId4" cstate="print"/>
          <a:srcRect/>
          <a:stretch>
            <a:fillRect/>
          </a:stretch>
        </p:blipFill>
        <p:spPr>
          <a:xfrm>
            <a:off x="6610350" y="2619375"/>
            <a:ext cx="114300" cy="150813"/>
          </a:xfrm>
        </p:spPr>
      </p:pic>
      <p:pic>
        <p:nvPicPr>
          <p:cNvPr id="27653" name="Picture 11" descr="George Read (signer)"/>
          <p:cNvPicPr>
            <a:picLocks noGrp="1" noChangeAspect="1" noChangeArrowheads="1"/>
          </p:cNvPicPr>
          <p:nvPr>
            <p:ph sz="quarter" idx="3"/>
          </p:nvPr>
        </p:nvPicPr>
        <p:blipFill>
          <a:blip r:embed="rId5" cstate="print"/>
          <a:srcRect/>
          <a:stretch>
            <a:fillRect/>
          </a:stretch>
        </p:blipFill>
        <p:spPr>
          <a:xfrm>
            <a:off x="6759575" y="1524000"/>
            <a:ext cx="2117725" cy="2819400"/>
          </a:xfrm>
        </p:spPr>
      </p:pic>
      <p:pic>
        <p:nvPicPr>
          <p:cNvPr id="27654" name="Picture 14" descr="Thomas McKean"/>
          <p:cNvPicPr>
            <a:picLocks noChangeAspect="1" noChangeArrowheads="1"/>
          </p:cNvPicPr>
          <p:nvPr/>
        </p:nvPicPr>
        <p:blipFill>
          <a:blip r:embed="rId6" cstate="print"/>
          <a:srcRect/>
          <a:stretch>
            <a:fillRect/>
          </a:stretch>
        </p:blipFill>
        <p:spPr bwMode="auto">
          <a:xfrm>
            <a:off x="4114800" y="1447800"/>
            <a:ext cx="2259013" cy="2971800"/>
          </a:xfrm>
          <a:prstGeom prst="rect">
            <a:avLst/>
          </a:prstGeom>
          <a:noFill/>
          <a:ln w="9525">
            <a:noFill/>
            <a:miter lim="800000"/>
            <a:headEnd/>
            <a:tailEnd/>
          </a:ln>
        </p:spPr>
      </p:pic>
      <p:pic>
        <p:nvPicPr>
          <p:cNvPr id="27655" name="Picture 16" descr="Caesar Rodney"/>
          <p:cNvPicPr>
            <a:picLocks noChangeAspect="1" noChangeArrowheads="1"/>
          </p:cNvPicPr>
          <p:nvPr/>
        </p:nvPicPr>
        <p:blipFill>
          <a:blip r:embed="rId7" cstate="print"/>
          <a:srcRect/>
          <a:stretch>
            <a:fillRect/>
          </a:stretch>
        </p:blipFill>
        <p:spPr bwMode="auto">
          <a:xfrm>
            <a:off x="914400" y="3505200"/>
            <a:ext cx="2300288" cy="3352800"/>
          </a:xfrm>
          <a:prstGeom prst="rect">
            <a:avLst/>
          </a:prstGeom>
          <a:noFill/>
          <a:ln w="9525">
            <a:noFill/>
            <a:miter lim="800000"/>
            <a:headEnd/>
            <a:tailEnd/>
          </a:ln>
        </p:spPr>
      </p:pic>
    </p:spTree>
    <p:extLst>
      <p:ext uri="{BB962C8B-B14F-4D97-AF65-F5344CB8AC3E}">
        <p14:creationId xmlns:p14="http://schemas.microsoft.com/office/powerpoint/2010/main" val="246886962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381000" y="0"/>
            <a:ext cx="8229600" cy="1093788"/>
          </a:xfrm>
        </p:spPr>
        <p:txBody>
          <a:bodyPr/>
          <a:lstStyle/>
          <a:p>
            <a:pPr eaLnBrk="1" hangingPunct="1">
              <a:defRPr/>
            </a:pPr>
            <a:r>
              <a:rPr lang="en-US"/>
              <a:t>Maryland Delegation</a:t>
            </a:r>
          </a:p>
        </p:txBody>
      </p:sp>
      <p:sp>
        <p:nvSpPr>
          <p:cNvPr id="22533" name="Rectangle 5"/>
          <p:cNvSpPr>
            <a:spLocks noGrp="1" noChangeArrowheads="1"/>
          </p:cNvSpPr>
          <p:nvPr>
            <p:ph type="body" sz="half" idx="1"/>
          </p:nvPr>
        </p:nvSpPr>
        <p:spPr>
          <a:xfrm>
            <a:off x="381000" y="1219200"/>
            <a:ext cx="4038600" cy="4530725"/>
          </a:xfrm>
        </p:spPr>
        <p:txBody>
          <a:bodyPr/>
          <a:lstStyle/>
          <a:p>
            <a:pPr eaLnBrk="1" hangingPunct="1">
              <a:defRPr/>
            </a:pPr>
            <a:r>
              <a:rPr lang="en-US" sz="2800"/>
              <a:t>Charles Carroll:  Last signer to die at 95 in 1832 </a:t>
            </a:r>
          </a:p>
          <a:p>
            <a:pPr eaLnBrk="1" hangingPunct="1">
              <a:defRPr/>
            </a:pPr>
            <a:r>
              <a:rPr lang="en-US" sz="2800"/>
              <a:t>Samuel Chase</a:t>
            </a:r>
          </a:p>
          <a:p>
            <a:pPr eaLnBrk="1" hangingPunct="1">
              <a:defRPr/>
            </a:pPr>
            <a:r>
              <a:rPr lang="en-US" sz="2800"/>
              <a:t>William Paca</a:t>
            </a:r>
          </a:p>
          <a:p>
            <a:pPr eaLnBrk="1" hangingPunct="1">
              <a:defRPr/>
            </a:pPr>
            <a:r>
              <a:rPr lang="en-US" sz="2800"/>
              <a:t>Thomas Stone</a:t>
            </a:r>
          </a:p>
        </p:txBody>
      </p:sp>
      <p:pic>
        <p:nvPicPr>
          <p:cNvPr id="28676" name="Picture 8" descr="Charles Carroll (1737-1832)"/>
          <p:cNvPicPr>
            <a:picLocks noGrp="1" noChangeAspect="1" noChangeArrowheads="1"/>
          </p:cNvPicPr>
          <p:nvPr>
            <p:ph sz="quarter" idx="2"/>
          </p:nvPr>
        </p:nvPicPr>
        <p:blipFill>
          <a:blip r:embed="rId3" cstate="print"/>
          <a:srcRect/>
          <a:stretch>
            <a:fillRect/>
          </a:stretch>
        </p:blipFill>
        <p:spPr>
          <a:xfrm>
            <a:off x="4114800" y="1524000"/>
            <a:ext cx="2165350" cy="2514600"/>
          </a:xfrm>
        </p:spPr>
      </p:pic>
      <p:pic>
        <p:nvPicPr>
          <p:cNvPr id="28677" name="Picture 11" descr="Samuel Chase"/>
          <p:cNvPicPr>
            <a:picLocks noGrp="1" noChangeAspect="1" noChangeArrowheads="1"/>
          </p:cNvPicPr>
          <p:nvPr>
            <p:ph sz="quarter" idx="3"/>
          </p:nvPr>
        </p:nvPicPr>
        <p:blipFill>
          <a:blip r:embed="rId4" cstate="print"/>
          <a:srcRect/>
          <a:stretch>
            <a:fillRect/>
          </a:stretch>
        </p:blipFill>
        <p:spPr>
          <a:xfrm>
            <a:off x="6553200" y="1066800"/>
            <a:ext cx="2378075" cy="3505200"/>
          </a:xfrm>
        </p:spPr>
      </p:pic>
      <p:pic>
        <p:nvPicPr>
          <p:cNvPr id="28678" name="Picture 14" descr="William Paca">
            <a:hlinkClick r:id="rId5" tooltip="William Paca"/>
          </p:cNvPr>
          <p:cNvPicPr>
            <a:picLocks noChangeAspect="1" noChangeArrowheads="1"/>
          </p:cNvPicPr>
          <p:nvPr/>
        </p:nvPicPr>
        <p:blipFill>
          <a:blip r:embed="rId6" cstate="print"/>
          <a:srcRect/>
          <a:stretch>
            <a:fillRect/>
          </a:stretch>
        </p:blipFill>
        <p:spPr bwMode="auto">
          <a:xfrm>
            <a:off x="2286000" y="4391025"/>
            <a:ext cx="1979613" cy="2466975"/>
          </a:xfrm>
          <a:prstGeom prst="rect">
            <a:avLst/>
          </a:prstGeom>
          <a:noFill/>
          <a:ln w="9525">
            <a:noFill/>
            <a:miter lim="800000"/>
            <a:headEnd/>
            <a:tailEnd/>
          </a:ln>
        </p:spPr>
      </p:pic>
      <p:pic>
        <p:nvPicPr>
          <p:cNvPr id="28679" name="Picture 16" descr="Thomas Stone">
            <a:hlinkClick r:id="rId7" tooltip="Thomas Stone"/>
          </p:cNvPr>
          <p:cNvPicPr>
            <a:picLocks noChangeAspect="1" noChangeArrowheads="1"/>
          </p:cNvPicPr>
          <p:nvPr/>
        </p:nvPicPr>
        <p:blipFill>
          <a:blip r:embed="rId8" cstate="print"/>
          <a:srcRect/>
          <a:stretch>
            <a:fillRect/>
          </a:stretch>
        </p:blipFill>
        <p:spPr bwMode="auto">
          <a:xfrm>
            <a:off x="4724400" y="4505325"/>
            <a:ext cx="1714500" cy="2352675"/>
          </a:xfrm>
          <a:prstGeom prst="rect">
            <a:avLst/>
          </a:prstGeom>
          <a:noFill/>
          <a:ln w="9525">
            <a:noFill/>
            <a:miter lim="800000"/>
            <a:headEnd/>
            <a:tailEnd/>
          </a:ln>
        </p:spPr>
      </p:pic>
    </p:spTree>
    <p:extLst>
      <p:ext uri="{BB962C8B-B14F-4D97-AF65-F5344CB8AC3E}">
        <p14:creationId xmlns:p14="http://schemas.microsoft.com/office/powerpoint/2010/main" val="4721080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pPr eaLnBrk="1" hangingPunct="1">
              <a:defRPr/>
            </a:pPr>
            <a:r>
              <a:rPr lang="en-US"/>
              <a:t>Virginia Delegation</a:t>
            </a:r>
          </a:p>
        </p:txBody>
      </p:sp>
      <p:sp>
        <p:nvSpPr>
          <p:cNvPr id="23557" name="Rectangle 5"/>
          <p:cNvSpPr>
            <a:spLocks noGrp="1" noChangeArrowheads="1"/>
          </p:cNvSpPr>
          <p:nvPr>
            <p:ph type="body" sz="half" idx="1"/>
          </p:nvPr>
        </p:nvSpPr>
        <p:spPr/>
        <p:txBody>
          <a:bodyPr/>
          <a:lstStyle/>
          <a:p>
            <a:pPr eaLnBrk="1" hangingPunct="1">
              <a:defRPr/>
            </a:pPr>
            <a:r>
              <a:rPr lang="en-US" sz="2800"/>
              <a:t>Carter Braxton</a:t>
            </a:r>
          </a:p>
          <a:p>
            <a:pPr eaLnBrk="1" hangingPunct="1">
              <a:defRPr/>
            </a:pPr>
            <a:r>
              <a:rPr lang="en-US" sz="2800"/>
              <a:t>Benjamin Harrison</a:t>
            </a:r>
          </a:p>
          <a:p>
            <a:pPr eaLnBrk="1" hangingPunct="1">
              <a:defRPr/>
            </a:pPr>
            <a:r>
              <a:rPr lang="en-US" sz="2800"/>
              <a:t>Thomas Jefferson</a:t>
            </a:r>
          </a:p>
          <a:p>
            <a:pPr eaLnBrk="1" hangingPunct="1">
              <a:defRPr/>
            </a:pPr>
            <a:r>
              <a:rPr lang="en-US" sz="2800"/>
              <a:t>Francis Lightfoot Lee</a:t>
            </a:r>
          </a:p>
        </p:txBody>
      </p:sp>
      <p:pic>
        <p:nvPicPr>
          <p:cNvPr id="29700" name="Picture 8" descr="Painting thought to be of Carter Braxton"/>
          <p:cNvPicPr>
            <a:picLocks noGrp="1" noChangeAspect="1" noChangeArrowheads="1"/>
          </p:cNvPicPr>
          <p:nvPr>
            <p:ph sz="quarter" idx="2"/>
          </p:nvPr>
        </p:nvPicPr>
        <p:blipFill>
          <a:blip r:embed="rId3" cstate="print"/>
          <a:srcRect/>
          <a:stretch>
            <a:fillRect/>
          </a:stretch>
        </p:blipFill>
        <p:spPr>
          <a:xfrm>
            <a:off x="4495800" y="1447800"/>
            <a:ext cx="1895475" cy="2590800"/>
          </a:xfrm>
        </p:spPr>
      </p:pic>
      <p:pic>
        <p:nvPicPr>
          <p:cNvPr id="29701" name="Picture 11" descr="Benjamin Harrison V"/>
          <p:cNvPicPr>
            <a:picLocks noGrp="1" noChangeAspect="1" noChangeArrowheads="1"/>
          </p:cNvPicPr>
          <p:nvPr>
            <p:ph sz="quarter" idx="3"/>
          </p:nvPr>
        </p:nvPicPr>
        <p:blipFill>
          <a:blip r:embed="rId4" cstate="print"/>
          <a:srcRect/>
          <a:stretch>
            <a:fillRect/>
          </a:stretch>
        </p:blipFill>
        <p:spPr>
          <a:xfrm>
            <a:off x="6573838" y="1524000"/>
            <a:ext cx="2233612" cy="2590800"/>
          </a:xfrm>
        </p:spPr>
      </p:pic>
      <p:pic>
        <p:nvPicPr>
          <p:cNvPr id="29702" name="Picture 14" descr="Thomas Jefferson"/>
          <p:cNvPicPr>
            <a:picLocks noChangeAspect="1" noChangeArrowheads="1"/>
          </p:cNvPicPr>
          <p:nvPr/>
        </p:nvPicPr>
        <p:blipFill>
          <a:blip r:embed="rId5" cstate="print"/>
          <a:srcRect/>
          <a:stretch>
            <a:fillRect/>
          </a:stretch>
        </p:blipFill>
        <p:spPr bwMode="auto">
          <a:xfrm>
            <a:off x="2133600" y="3848100"/>
            <a:ext cx="2143125" cy="3009900"/>
          </a:xfrm>
          <a:prstGeom prst="rect">
            <a:avLst/>
          </a:prstGeom>
          <a:noFill/>
          <a:ln w="9525">
            <a:noFill/>
            <a:miter lim="800000"/>
            <a:headEnd/>
            <a:tailEnd/>
          </a:ln>
        </p:spPr>
      </p:pic>
      <p:pic>
        <p:nvPicPr>
          <p:cNvPr id="29703" name="Picture 16" descr="Francis Lightfoot Lee"/>
          <p:cNvPicPr>
            <a:picLocks noChangeAspect="1" noChangeArrowheads="1"/>
          </p:cNvPicPr>
          <p:nvPr/>
        </p:nvPicPr>
        <p:blipFill>
          <a:blip r:embed="rId6" cstate="print"/>
          <a:srcRect/>
          <a:stretch>
            <a:fillRect/>
          </a:stretch>
        </p:blipFill>
        <p:spPr bwMode="auto">
          <a:xfrm>
            <a:off x="5791200" y="4191000"/>
            <a:ext cx="2012950" cy="2667000"/>
          </a:xfrm>
          <a:prstGeom prst="rect">
            <a:avLst/>
          </a:prstGeom>
          <a:noFill/>
          <a:ln w="9525">
            <a:noFill/>
            <a:miter lim="800000"/>
            <a:headEnd/>
            <a:tailEnd/>
          </a:ln>
        </p:spPr>
      </p:pic>
    </p:spTree>
    <p:extLst>
      <p:ext uri="{BB962C8B-B14F-4D97-AF65-F5344CB8AC3E}">
        <p14:creationId xmlns:p14="http://schemas.microsoft.com/office/powerpoint/2010/main" val="305234586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lstStyle/>
          <a:p>
            <a:pPr eaLnBrk="1" hangingPunct="1">
              <a:defRPr/>
            </a:pPr>
            <a:r>
              <a:rPr lang="en-US"/>
              <a:t>Virginia Delegation (cont.)</a:t>
            </a:r>
          </a:p>
        </p:txBody>
      </p:sp>
      <p:sp>
        <p:nvSpPr>
          <p:cNvPr id="62469" name="Rectangle 5"/>
          <p:cNvSpPr>
            <a:spLocks noGrp="1" noChangeArrowheads="1"/>
          </p:cNvSpPr>
          <p:nvPr>
            <p:ph type="body" sz="half" idx="1"/>
          </p:nvPr>
        </p:nvSpPr>
        <p:spPr/>
        <p:txBody>
          <a:bodyPr/>
          <a:lstStyle/>
          <a:p>
            <a:pPr eaLnBrk="1" hangingPunct="1">
              <a:defRPr/>
            </a:pPr>
            <a:r>
              <a:rPr lang="en-US" sz="2800"/>
              <a:t>Richard Henry Lee</a:t>
            </a:r>
          </a:p>
          <a:p>
            <a:pPr eaLnBrk="1" hangingPunct="1">
              <a:defRPr/>
            </a:pPr>
            <a:r>
              <a:rPr lang="en-US" sz="2800"/>
              <a:t>Thomas Nelson, Jr.</a:t>
            </a:r>
          </a:p>
          <a:p>
            <a:pPr eaLnBrk="1" hangingPunct="1">
              <a:defRPr/>
            </a:pPr>
            <a:r>
              <a:rPr lang="en-US" sz="2800"/>
              <a:t>George Wythe</a:t>
            </a:r>
          </a:p>
        </p:txBody>
      </p:sp>
      <p:pic>
        <p:nvPicPr>
          <p:cNvPr id="30724" name="Picture 8" descr="Richard Henry Lee"/>
          <p:cNvPicPr>
            <a:picLocks noGrp="1" noChangeAspect="1" noChangeArrowheads="1"/>
          </p:cNvPicPr>
          <p:nvPr>
            <p:ph sz="quarter" idx="2"/>
          </p:nvPr>
        </p:nvPicPr>
        <p:blipFill>
          <a:blip r:embed="rId3" cstate="print"/>
          <a:srcRect/>
          <a:stretch>
            <a:fillRect/>
          </a:stretch>
        </p:blipFill>
        <p:spPr>
          <a:xfrm>
            <a:off x="3886200" y="1371600"/>
            <a:ext cx="2732088" cy="3429000"/>
          </a:xfrm>
        </p:spPr>
      </p:pic>
      <p:pic>
        <p:nvPicPr>
          <p:cNvPr id="30725" name="Picture 11" descr="Thomas Nelson, Jr."/>
          <p:cNvPicPr>
            <a:picLocks noGrp="1" noChangeAspect="1" noChangeArrowheads="1"/>
          </p:cNvPicPr>
          <p:nvPr>
            <p:ph sz="quarter" idx="3"/>
          </p:nvPr>
        </p:nvPicPr>
        <p:blipFill>
          <a:blip r:embed="rId4" cstate="print"/>
          <a:srcRect/>
          <a:stretch>
            <a:fillRect/>
          </a:stretch>
        </p:blipFill>
        <p:spPr>
          <a:xfrm>
            <a:off x="6705600" y="1524000"/>
            <a:ext cx="2438400" cy="3124200"/>
          </a:xfrm>
        </p:spPr>
      </p:pic>
      <p:pic>
        <p:nvPicPr>
          <p:cNvPr id="30726" name="Picture 14" descr="George Wythe"/>
          <p:cNvPicPr>
            <a:picLocks noChangeAspect="1" noChangeArrowheads="1"/>
          </p:cNvPicPr>
          <p:nvPr/>
        </p:nvPicPr>
        <p:blipFill>
          <a:blip r:embed="rId5" cstate="print"/>
          <a:srcRect/>
          <a:stretch>
            <a:fillRect/>
          </a:stretch>
        </p:blipFill>
        <p:spPr bwMode="auto">
          <a:xfrm>
            <a:off x="762000" y="4038600"/>
            <a:ext cx="2097088" cy="2819400"/>
          </a:xfrm>
          <a:prstGeom prst="rect">
            <a:avLst/>
          </a:prstGeom>
          <a:noFill/>
          <a:ln w="9525">
            <a:noFill/>
            <a:miter lim="800000"/>
            <a:headEnd/>
            <a:tailEnd/>
          </a:ln>
        </p:spPr>
      </p:pic>
    </p:spTree>
    <p:extLst>
      <p:ext uri="{BB962C8B-B14F-4D97-AF65-F5344CB8AC3E}">
        <p14:creationId xmlns:p14="http://schemas.microsoft.com/office/powerpoint/2010/main" val="31857042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pPr eaLnBrk="1" hangingPunct="1">
              <a:defRPr/>
            </a:pPr>
            <a:r>
              <a:rPr lang="en-US"/>
              <a:t>North Carolina Delegation</a:t>
            </a:r>
          </a:p>
        </p:txBody>
      </p:sp>
      <p:sp>
        <p:nvSpPr>
          <p:cNvPr id="24581" name="Rectangle 5"/>
          <p:cNvSpPr>
            <a:spLocks noGrp="1" noChangeArrowheads="1"/>
          </p:cNvSpPr>
          <p:nvPr>
            <p:ph type="body" sz="half" idx="1"/>
          </p:nvPr>
        </p:nvSpPr>
        <p:spPr/>
        <p:txBody>
          <a:bodyPr/>
          <a:lstStyle/>
          <a:p>
            <a:pPr eaLnBrk="1" hangingPunct="1">
              <a:defRPr/>
            </a:pPr>
            <a:r>
              <a:rPr lang="en-US" sz="2800"/>
              <a:t>Joseph Hewes</a:t>
            </a:r>
          </a:p>
          <a:p>
            <a:pPr eaLnBrk="1" hangingPunct="1">
              <a:defRPr/>
            </a:pPr>
            <a:r>
              <a:rPr lang="en-US" sz="2800"/>
              <a:t>William Hooper</a:t>
            </a:r>
          </a:p>
          <a:p>
            <a:pPr eaLnBrk="1" hangingPunct="1">
              <a:defRPr/>
            </a:pPr>
            <a:r>
              <a:rPr lang="en-US" sz="2800"/>
              <a:t>John Penn</a:t>
            </a:r>
          </a:p>
        </p:txBody>
      </p:sp>
      <p:pic>
        <p:nvPicPr>
          <p:cNvPr id="31748" name="Picture 8" descr="Joseph Hewes"/>
          <p:cNvPicPr>
            <a:picLocks noGrp="1" noChangeAspect="1" noChangeArrowheads="1"/>
          </p:cNvPicPr>
          <p:nvPr>
            <p:ph sz="quarter" idx="2"/>
          </p:nvPr>
        </p:nvPicPr>
        <p:blipFill>
          <a:blip r:embed="rId3" cstate="print"/>
          <a:srcRect/>
          <a:stretch>
            <a:fillRect/>
          </a:stretch>
        </p:blipFill>
        <p:spPr>
          <a:xfrm>
            <a:off x="3886200" y="1524000"/>
            <a:ext cx="2190750" cy="2362200"/>
          </a:xfrm>
        </p:spPr>
      </p:pic>
      <p:pic>
        <p:nvPicPr>
          <p:cNvPr id="31749" name="Picture 11" descr="William Hooper"/>
          <p:cNvPicPr>
            <a:picLocks noGrp="1" noChangeAspect="1" noChangeArrowheads="1"/>
          </p:cNvPicPr>
          <p:nvPr>
            <p:ph sz="quarter" idx="3"/>
          </p:nvPr>
        </p:nvPicPr>
        <p:blipFill>
          <a:blip r:embed="rId4" cstate="print"/>
          <a:srcRect/>
          <a:stretch>
            <a:fillRect/>
          </a:stretch>
        </p:blipFill>
        <p:spPr>
          <a:xfrm>
            <a:off x="6657975" y="1447800"/>
            <a:ext cx="1976438" cy="2438400"/>
          </a:xfrm>
        </p:spPr>
      </p:pic>
      <p:pic>
        <p:nvPicPr>
          <p:cNvPr id="31750" name="Picture 14" descr="What is believed to be a portrait of John Penn"/>
          <p:cNvPicPr>
            <a:picLocks noChangeAspect="1" noChangeArrowheads="1"/>
          </p:cNvPicPr>
          <p:nvPr/>
        </p:nvPicPr>
        <p:blipFill>
          <a:blip r:embed="rId5" cstate="print"/>
          <a:srcRect/>
          <a:stretch>
            <a:fillRect/>
          </a:stretch>
        </p:blipFill>
        <p:spPr bwMode="auto">
          <a:xfrm>
            <a:off x="5105400" y="3962400"/>
            <a:ext cx="2084388" cy="2895600"/>
          </a:xfrm>
          <a:prstGeom prst="rect">
            <a:avLst/>
          </a:prstGeom>
          <a:noFill/>
          <a:ln w="9525">
            <a:noFill/>
            <a:miter lim="800000"/>
            <a:headEnd/>
            <a:tailEnd/>
          </a:ln>
        </p:spPr>
      </p:pic>
    </p:spTree>
    <p:extLst>
      <p:ext uri="{BB962C8B-B14F-4D97-AF65-F5344CB8AC3E}">
        <p14:creationId xmlns:p14="http://schemas.microsoft.com/office/powerpoint/2010/main" val="31351364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pPr eaLnBrk="1" hangingPunct="1">
              <a:defRPr/>
            </a:pPr>
            <a:r>
              <a:rPr lang="en-US"/>
              <a:t>South Carolina Delegation</a:t>
            </a:r>
          </a:p>
        </p:txBody>
      </p:sp>
      <p:sp>
        <p:nvSpPr>
          <p:cNvPr id="25605" name="Rectangle 5"/>
          <p:cNvSpPr>
            <a:spLocks noGrp="1" noChangeArrowheads="1"/>
          </p:cNvSpPr>
          <p:nvPr>
            <p:ph type="body" sz="half" idx="1"/>
          </p:nvPr>
        </p:nvSpPr>
        <p:spPr/>
        <p:txBody>
          <a:bodyPr/>
          <a:lstStyle/>
          <a:p>
            <a:pPr eaLnBrk="1" hangingPunct="1">
              <a:defRPr/>
            </a:pPr>
            <a:r>
              <a:rPr lang="en-US" sz="2800"/>
              <a:t>Thomas Heyward</a:t>
            </a:r>
          </a:p>
          <a:p>
            <a:pPr eaLnBrk="1" hangingPunct="1">
              <a:defRPr/>
            </a:pPr>
            <a:r>
              <a:rPr lang="en-US" sz="2800"/>
              <a:t>Thomas Lynch</a:t>
            </a:r>
          </a:p>
          <a:p>
            <a:pPr eaLnBrk="1" hangingPunct="1">
              <a:defRPr/>
            </a:pPr>
            <a:r>
              <a:rPr lang="en-US" sz="2800"/>
              <a:t>Arthur Middleton</a:t>
            </a:r>
          </a:p>
          <a:p>
            <a:pPr eaLnBrk="1" hangingPunct="1">
              <a:defRPr/>
            </a:pPr>
            <a:r>
              <a:rPr lang="en-US" sz="2800"/>
              <a:t>Edward Rutledge</a:t>
            </a:r>
          </a:p>
        </p:txBody>
      </p:sp>
      <p:pic>
        <p:nvPicPr>
          <p:cNvPr id="32772" name="Picture 8" descr="Thomas Heyward, Jr."/>
          <p:cNvPicPr>
            <a:picLocks noGrp="1" noChangeAspect="1" noChangeArrowheads="1"/>
          </p:cNvPicPr>
          <p:nvPr>
            <p:ph sz="quarter" idx="2"/>
          </p:nvPr>
        </p:nvPicPr>
        <p:blipFill>
          <a:blip r:embed="rId3" cstate="print"/>
          <a:srcRect/>
          <a:stretch>
            <a:fillRect/>
          </a:stretch>
        </p:blipFill>
        <p:spPr>
          <a:xfrm>
            <a:off x="4114800" y="1447800"/>
            <a:ext cx="2106613" cy="2667000"/>
          </a:xfrm>
        </p:spPr>
      </p:pic>
      <p:pic>
        <p:nvPicPr>
          <p:cNvPr id="32773" name="Picture 11" descr="Thomas Lynch, Jr."/>
          <p:cNvPicPr>
            <a:picLocks noGrp="1" noChangeAspect="1" noChangeArrowheads="1"/>
          </p:cNvPicPr>
          <p:nvPr>
            <p:ph sz="quarter" idx="3"/>
          </p:nvPr>
        </p:nvPicPr>
        <p:blipFill>
          <a:blip r:embed="rId4" cstate="print"/>
          <a:srcRect/>
          <a:stretch>
            <a:fillRect/>
          </a:stretch>
        </p:blipFill>
        <p:spPr>
          <a:xfrm>
            <a:off x="6553200" y="1371600"/>
            <a:ext cx="2247900" cy="2362200"/>
          </a:xfrm>
        </p:spPr>
      </p:pic>
      <p:pic>
        <p:nvPicPr>
          <p:cNvPr id="32774" name="Picture 14" descr="Arthur Middleton"/>
          <p:cNvPicPr>
            <a:picLocks noChangeAspect="1" noChangeArrowheads="1"/>
          </p:cNvPicPr>
          <p:nvPr/>
        </p:nvPicPr>
        <p:blipFill>
          <a:blip r:embed="rId5" cstate="print"/>
          <a:srcRect/>
          <a:stretch>
            <a:fillRect/>
          </a:stretch>
        </p:blipFill>
        <p:spPr bwMode="auto">
          <a:xfrm>
            <a:off x="4191000" y="4191000"/>
            <a:ext cx="1868488" cy="2667000"/>
          </a:xfrm>
          <a:prstGeom prst="rect">
            <a:avLst/>
          </a:prstGeom>
          <a:noFill/>
          <a:ln w="9525">
            <a:noFill/>
            <a:miter lim="800000"/>
            <a:headEnd/>
            <a:tailEnd/>
          </a:ln>
        </p:spPr>
      </p:pic>
      <p:pic>
        <p:nvPicPr>
          <p:cNvPr id="32775" name="Picture 16" descr="Edward Rutledge"/>
          <p:cNvPicPr>
            <a:picLocks noChangeAspect="1" noChangeArrowheads="1"/>
          </p:cNvPicPr>
          <p:nvPr/>
        </p:nvPicPr>
        <p:blipFill>
          <a:blip r:embed="rId6" cstate="print"/>
          <a:srcRect/>
          <a:stretch>
            <a:fillRect/>
          </a:stretch>
        </p:blipFill>
        <p:spPr bwMode="auto">
          <a:xfrm>
            <a:off x="6705600" y="3886200"/>
            <a:ext cx="2143125" cy="2971800"/>
          </a:xfrm>
          <a:prstGeom prst="rect">
            <a:avLst/>
          </a:prstGeom>
          <a:noFill/>
          <a:ln w="9525">
            <a:noFill/>
            <a:miter lim="800000"/>
            <a:headEnd/>
            <a:tailEnd/>
          </a:ln>
        </p:spPr>
      </p:pic>
    </p:spTree>
    <p:extLst>
      <p:ext uri="{BB962C8B-B14F-4D97-AF65-F5344CB8AC3E}">
        <p14:creationId xmlns:p14="http://schemas.microsoft.com/office/powerpoint/2010/main" val="39001851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pPr eaLnBrk="1" hangingPunct="1">
              <a:defRPr/>
            </a:pPr>
            <a:r>
              <a:rPr lang="en-US"/>
              <a:t>Georgia Delegation</a:t>
            </a:r>
          </a:p>
        </p:txBody>
      </p:sp>
      <p:sp>
        <p:nvSpPr>
          <p:cNvPr id="26629" name="Rectangle 5"/>
          <p:cNvSpPr>
            <a:spLocks noGrp="1" noChangeArrowheads="1"/>
          </p:cNvSpPr>
          <p:nvPr>
            <p:ph type="body" sz="half" idx="1"/>
          </p:nvPr>
        </p:nvSpPr>
        <p:spPr>
          <a:xfrm>
            <a:off x="304800" y="1600200"/>
            <a:ext cx="3733800" cy="4267200"/>
          </a:xfrm>
        </p:spPr>
        <p:txBody>
          <a:bodyPr/>
          <a:lstStyle/>
          <a:p>
            <a:pPr eaLnBrk="1" hangingPunct="1">
              <a:defRPr/>
            </a:pPr>
            <a:r>
              <a:rPr lang="en-US" sz="2800"/>
              <a:t>Button Gwinnett:  Died in a duel in 1777 at 42 most valued signature due to only 14 examples that exist.</a:t>
            </a:r>
          </a:p>
          <a:p>
            <a:pPr eaLnBrk="1" hangingPunct="1">
              <a:defRPr/>
            </a:pPr>
            <a:r>
              <a:rPr lang="en-US" sz="2800"/>
              <a:t>Lyman Hall</a:t>
            </a:r>
          </a:p>
          <a:p>
            <a:pPr eaLnBrk="1" hangingPunct="1">
              <a:defRPr/>
            </a:pPr>
            <a:r>
              <a:rPr lang="en-US" sz="2800"/>
              <a:t>George Walton</a:t>
            </a:r>
          </a:p>
        </p:txBody>
      </p:sp>
      <p:pic>
        <p:nvPicPr>
          <p:cNvPr id="33796" name="Picture 8" descr="Button Gwinnett"/>
          <p:cNvPicPr>
            <a:picLocks noGrp="1" noChangeAspect="1" noChangeArrowheads="1"/>
          </p:cNvPicPr>
          <p:nvPr>
            <p:ph sz="quarter" idx="2"/>
          </p:nvPr>
        </p:nvPicPr>
        <p:blipFill>
          <a:blip r:embed="rId3" cstate="print"/>
          <a:srcRect/>
          <a:stretch>
            <a:fillRect/>
          </a:stretch>
        </p:blipFill>
        <p:spPr>
          <a:xfrm>
            <a:off x="4114800" y="1219200"/>
            <a:ext cx="2217738" cy="2895600"/>
          </a:xfrm>
        </p:spPr>
      </p:pic>
      <p:pic>
        <p:nvPicPr>
          <p:cNvPr id="33797" name="Picture 11" descr="Lyman Hall">
            <a:hlinkClick r:id="rId4" tooltip="Lyman Hall"/>
          </p:cNvPr>
          <p:cNvPicPr>
            <a:picLocks noGrp="1" noChangeAspect="1" noChangeArrowheads="1"/>
          </p:cNvPicPr>
          <p:nvPr>
            <p:ph sz="quarter" idx="3"/>
          </p:nvPr>
        </p:nvPicPr>
        <p:blipFill>
          <a:blip r:embed="rId5" cstate="print"/>
          <a:srcRect/>
          <a:stretch>
            <a:fillRect/>
          </a:stretch>
        </p:blipFill>
        <p:spPr>
          <a:xfrm>
            <a:off x="6845300" y="1143000"/>
            <a:ext cx="2298700" cy="2971800"/>
          </a:xfrm>
        </p:spPr>
      </p:pic>
      <p:pic>
        <p:nvPicPr>
          <p:cNvPr id="33798" name="Picture 14" descr="George Walton">
            <a:hlinkClick r:id="rId6" tooltip="George Walton"/>
          </p:cNvPr>
          <p:cNvPicPr>
            <a:picLocks noChangeAspect="1" noChangeArrowheads="1"/>
          </p:cNvPicPr>
          <p:nvPr/>
        </p:nvPicPr>
        <p:blipFill>
          <a:blip r:embed="rId7" cstate="print"/>
          <a:srcRect/>
          <a:stretch>
            <a:fillRect/>
          </a:stretch>
        </p:blipFill>
        <p:spPr bwMode="auto">
          <a:xfrm>
            <a:off x="5334000" y="4181475"/>
            <a:ext cx="2143125" cy="2676525"/>
          </a:xfrm>
          <a:prstGeom prst="rect">
            <a:avLst/>
          </a:prstGeom>
          <a:noFill/>
          <a:ln w="9525">
            <a:noFill/>
            <a:miter lim="800000"/>
            <a:headEnd/>
            <a:tailEnd/>
          </a:ln>
        </p:spPr>
      </p:pic>
    </p:spTree>
    <p:extLst>
      <p:ext uri="{BB962C8B-B14F-4D97-AF65-F5344CB8AC3E}">
        <p14:creationId xmlns:p14="http://schemas.microsoft.com/office/powerpoint/2010/main" val="129628688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pPr eaLnBrk="1" hangingPunct="1">
              <a:defRPr/>
            </a:pPr>
            <a:r>
              <a:rPr lang="en-US"/>
              <a:t>Information on the Signers</a:t>
            </a:r>
          </a:p>
        </p:txBody>
      </p:sp>
      <p:sp>
        <p:nvSpPr>
          <p:cNvPr id="27655" name="Rectangle 7"/>
          <p:cNvSpPr>
            <a:spLocks noGrp="1" noChangeArrowheads="1"/>
          </p:cNvSpPr>
          <p:nvPr>
            <p:ph type="body" idx="1"/>
          </p:nvPr>
        </p:nvSpPr>
        <p:spPr>
          <a:xfrm>
            <a:off x="304800" y="1600200"/>
            <a:ext cx="8382000" cy="4876800"/>
          </a:xfrm>
        </p:spPr>
        <p:txBody>
          <a:bodyPr/>
          <a:lstStyle/>
          <a:p>
            <a:pPr eaLnBrk="1" hangingPunct="1">
              <a:lnSpc>
                <a:spcPct val="90000"/>
              </a:lnSpc>
              <a:defRPr/>
            </a:pPr>
            <a:r>
              <a:rPr lang="en-US"/>
              <a:t>The following signers lost their lands, homes and possessions due to signing and being in the American Revolution.</a:t>
            </a:r>
          </a:p>
          <a:p>
            <a:pPr eaLnBrk="1" hangingPunct="1">
              <a:lnSpc>
                <a:spcPct val="90000"/>
              </a:lnSpc>
              <a:defRPr/>
            </a:pPr>
            <a:r>
              <a:rPr lang="en-US" b="1" u="sng"/>
              <a:t>Carter Braxton</a:t>
            </a:r>
          </a:p>
          <a:p>
            <a:pPr eaLnBrk="1" hangingPunct="1">
              <a:lnSpc>
                <a:spcPct val="90000"/>
              </a:lnSpc>
              <a:defRPr/>
            </a:pPr>
            <a:r>
              <a:rPr lang="en-US" b="1" u="sng"/>
              <a:t>Abraham Clark</a:t>
            </a:r>
            <a:r>
              <a:rPr lang="en-US"/>
              <a:t>:  2 of his sons died in the Revolution, both were prisoners aboard British prison ship, “Jersey” in NY Harbor, 11,000 American captives died on this ship. </a:t>
            </a:r>
          </a:p>
          <a:p>
            <a:pPr eaLnBrk="1" hangingPunct="1">
              <a:lnSpc>
                <a:spcPct val="90000"/>
              </a:lnSpc>
              <a:defRPr/>
            </a:pPr>
            <a:r>
              <a:rPr lang="en-US" b="1" u="sng"/>
              <a:t>George Clymer</a:t>
            </a:r>
          </a:p>
          <a:p>
            <a:pPr eaLnBrk="1" hangingPunct="1">
              <a:lnSpc>
                <a:spcPct val="90000"/>
              </a:lnSpc>
              <a:defRPr/>
            </a:pPr>
            <a:r>
              <a:rPr lang="en-US" b="1" u="sng"/>
              <a:t>William Ellery</a:t>
            </a:r>
          </a:p>
          <a:p>
            <a:pPr eaLnBrk="1" hangingPunct="1">
              <a:lnSpc>
                <a:spcPct val="90000"/>
              </a:lnSpc>
              <a:defRPr/>
            </a:pPr>
            <a:endParaRPr lang="en-US"/>
          </a:p>
        </p:txBody>
      </p:sp>
    </p:spTree>
    <p:extLst>
      <p:ext uri="{BB962C8B-B14F-4D97-AF65-F5344CB8AC3E}">
        <p14:creationId xmlns:p14="http://schemas.microsoft.com/office/powerpoint/2010/main" val="122972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Myths</a:t>
            </a:r>
          </a:p>
        </p:txBody>
      </p:sp>
      <p:sp>
        <p:nvSpPr>
          <p:cNvPr id="6" name="Content Placeholder 5"/>
          <p:cNvSpPr>
            <a:spLocks noGrp="1"/>
          </p:cNvSpPr>
          <p:nvPr>
            <p:ph idx="1"/>
          </p:nvPr>
        </p:nvSpPr>
        <p:spPr/>
        <p:txBody>
          <a:bodyPr>
            <a:normAutofit fontScale="25000" lnSpcReduction="20000"/>
          </a:bodyPr>
          <a:lstStyle/>
          <a:p>
            <a:r>
              <a:rPr lang="en-US" sz="8000" dirty="0">
                <a:latin typeface="Times New Roman" pitchFamily="18" charset="0"/>
                <a:cs typeface="Times New Roman" pitchFamily="18" charset="0"/>
              </a:rPr>
              <a:t>I. Great Britain Did Not Know What It Was Getting Into</a:t>
            </a:r>
          </a:p>
          <a:p>
            <a:r>
              <a:rPr lang="en-US" sz="8000" dirty="0">
                <a:latin typeface="Times New Roman" pitchFamily="18" charset="0"/>
                <a:cs typeface="Times New Roman" pitchFamily="18" charset="0"/>
              </a:rPr>
              <a:t>II. Americans Of All Stripes Took Up Arms Out Of Patriotism</a:t>
            </a:r>
          </a:p>
          <a:p>
            <a:r>
              <a:rPr lang="en-US" sz="8000" dirty="0">
                <a:latin typeface="Times New Roman" pitchFamily="18" charset="0"/>
                <a:cs typeface="Times New Roman" pitchFamily="18" charset="0"/>
              </a:rPr>
              <a:t>III. Continental Soldiers Were Always Ragged And Hungry</a:t>
            </a:r>
          </a:p>
          <a:p>
            <a:r>
              <a:rPr lang="en-US" sz="8000" dirty="0">
                <a:latin typeface="Times New Roman" pitchFamily="18" charset="0"/>
                <a:cs typeface="Times New Roman" pitchFamily="18" charset="0"/>
              </a:rPr>
              <a:t>IV. The Militia Was Useless </a:t>
            </a:r>
          </a:p>
          <a:p>
            <a:r>
              <a:rPr lang="en-US" sz="8000" dirty="0">
                <a:latin typeface="Times New Roman" pitchFamily="18" charset="0"/>
                <a:cs typeface="Times New Roman" pitchFamily="18" charset="0"/>
              </a:rPr>
              <a:t>V. Saratoga Was The War’s Turning Point</a:t>
            </a:r>
          </a:p>
          <a:p>
            <a:r>
              <a:rPr lang="en-US" sz="8000" dirty="0">
                <a:latin typeface="Times New Roman" pitchFamily="18" charset="0"/>
                <a:cs typeface="Times New Roman" pitchFamily="18" charset="0"/>
              </a:rPr>
              <a:t>VI. General Washington Was A Brilliant Tactician And Strategist</a:t>
            </a:r>
          </a:p>
          <a:p>
            <a:r>
              <a:rPr lang="en-US" sz="8000" dirty="0">
                <a:latin typeface="Times New Roman" pitchFamily="18" charset="0"/>
                <a:cs typeface="Times New Roman" pitchFamily="18" charset="0"/>
              </a:rPr>
              <a:t>VII. Americans won the war by using guerilla tactics. </a:t>
            </a:r>
          </a:p>
          <a:p>
            <a:r>
              <a:rPr lang="en-US" sz="8000" dirty="0">
                <a:latin typeface="Times New Roman" pitchFamily="18" charset="0"/>
                <a:cs typeface="Times New Roman" pitchFamily="18" charset="0"/>
              </a:rPr>
              <a:t>VIII. The War Was Between the Colonists and the British</a:t>
            </a:r>
          </a:p>
          <a:p>
            <a:r>
              <a:rPr lang="en-US" sz="8000" dirty="0">
                <a:latin typeface="Times New Roman" pitchFamily="18" charset="0"/>
                <a:cs typeface="Times New Roman" pitchFamily="18" charset="0"/>
              </a:rPr>
              <a:t>XI. Except for a Few Loyalists, Most Americans Fought for Liberty</a:t>
            </a:r>
          </a:p>
          <a:p>
            <a:r>
              <a:rPr lang="en-US" sz="8000" dirty="0">
                <a:latin typeface="Times New Roman" pitchFamily="18" charset="0"/>
                <a:cs typeface="Times New Roman" pitchFamily="18" charset="0"/>
              </a:rPr>
              <a:t>X. The Militia was Effective</a:t>
            </a:r>
          </a:p>
          <a:p>
            <a:br>
              <a:rPr lang="en-US" sz="8000" dirty="0">
                <a:latin typeface="Times New Roman" pitchFamily="18" charset="0"/>
                <a:cs typeface="Times New Roman" pitchFamily="18" charset="0"/>
              </a:rPr>
            </a:br>
            <a:br>
              <a:rPr lang="en-US" sz="8000" dirty="0">
                <a:latin typeface="Times New Roman" pitchFamily="18" charset="0"/>
                <a:cs typeface="Times New Roman" pitchFamily="18" charset="0"/>
              </a:rPr>
            </a:br>
            <a:endParaRPr lang="en-US" sz="8000" dirty="0">
              <a:latin typeface="Times New Roman" pitchFamily="18" charset="0"/>
              <a:cs typeface="Times New Roman" pitchFamily="18" charset="0"/>
            </a:endParaRPr>
          </a:p>
          <a:p>
            <a:endParaRPr lang="en-US" sz="7200" dirty="0"/>
          </a:p>
          <a:p>
            <a:br>
              <a:rPr lang="en-US" sz="6200" dirty="0"/>
            </a:br>
            <a:br>
              <a:rPr lang="en-US" sz="6200" dirty="0"/>
            </a:br>
            <a:br>
              <a:rPr lang="en-US" sz="6200" dirty="0"/>
            </a:br>
            <a:endParaRPr lang="en-US" sz="6200" dirty="0"/>
          </a:p>
          <a:p>
            <a:br>
              <a:rPr lang="en-US" dirty="0"/>
            </a:br>
            <a:br>
              <a:rPr lang="en-US" dirty="0"/>
            </a:br>
            <a:br>
              <a:rPr lang="en-US" dirty="0"/>
            </a:br>
            <a:endParaRPr lang="en-US" dirty="0"/>
          </a:p>
          <a:p>
            <a:br>
              <a:rPr lang="en-US" dirty="0"/>
            </a:br>
            <a:br>
              <a:rPr lang="en-US" dirty="0"/>
            </a:br>
            <a:br>
              <a:rPr lang="en-US" dirty="0"/>
            </a:br>
            <a:endParaRPr lang="en-US" dirty="0"/>
          </a:p>
          <a:p>
            <a:br>
              <a:rPr lang="en-US" dirty="0"/>
            </a:br>
            <a:br>
              <a:rPr lang="en-US" dirty="0"/>
            </a:br>
            <a:endParaRPr lang="en-US" dirty="0"/>
          </a:p>
          <a:p>
            <a:br>
              <a:rPr lang="en-US" dirty="0"/>
            </a:b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2772460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Articulation Dutch Model</a:t>
            </a:r>
            <a:br>
              <a:rPr lang="en-US" dirty="0"/>
            </a:br>
            <a:r>
              <a:rPr lang="en-US" dirty="0"/>
              <a:t>Fire by Rank</a:t>
            </a:r>
          </a:p>
        </p:txBody>
      </p:sp>
      <p:pic>
        <p:nvPicPr>
          <p:cNvPr id="4" name="Content Placeholder 3" descr="Division.jpg"/>
          <p:cNvPicPr>
            <a:picLocks noGrp="1" noChangeAspect="1"/>
          </p:cNvPicPr>
          <p:nvPr>
            <p:ph idx="1"/>
          </p:nvPr>
        </p:nvPicPr>
        <p:blipFill>
          <a:blip r:embed="rId2" cstate="print"/>
          <a:stretch>
            <a:fillRect/>
          </a:stretch>
        </p:blipFill>
        <p:spPr>
          <a:xfrm>
            <a:off x="457200" y="2483961"/>
            <a:ext cx="8229600" cy="3291840"/>
          </a:xfrm>
        </p:spPr>
      </p:pic>
    </p:spTree>
    <p:extLst>
      <p:ext uri="{BB962C8B-B14F-4D97-AF65-F5344CB8AC3E}">
        <p14:creationId xmlns:p14="http://schemas.microsoft.com/office/powerpoint/2010/main" val="429016605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normAutofit fontScale="90000"/>
          </a:bodyPr>
          <a:lstStyle/>
          <a:p>
            <a:pPr eaLnBrk="1" hangingPunct="1">
              <a:defRPr/>
            </a:pPr>
            <a:r>
              <a:rPr lang="en-US" sz="4000"/>
              <a:t>Information on the Signers (cont.)</a:t>
            </a:r>
          </a:p>
        </p:txBody>
      </p:sp>
      <p:sp>
        <p:nvSpPr>
          <p:cNvPr id="28679" name="Rectangle 7"/>
          <p:cNvSpPr>
            <a:spLocks noGrp="1" noChangeArrowheads="1"/>
          </p:cNvSpPr>
          <p:nvPr>
            <p:ph type="body" idx="1"/>
          </p:nvPr>
        </p:nvSpPr>
        <p:spPr/>
        <p:txBody>
          <a:bodyPr/>
          <a:lstStyle/>
          <a:p>
            <a:pPr eaLnBrk="1" hangingPunct="1">
              <a:lnSpc>
                <a:spcPct val="90000"/>
              </a:lnSpc>
              <a:defRPr/>
            </a:pPr>
            <a:r>
              <a:rPr lang="en-US"/>
              <a:t>The following signers lost their lands, homes and possessions due to signing and being in the American Revolution.</a:t>
            </a:r>
          </a:p>
          <a:p>
            <a:pPr eaLnBrk="1" hangingPunct="1">
              <a:lnSpc>
                <a:spcPct val="90000"/>
              </a:lnSpc>
              <a:defRPr/>
            </a:pPr>
            <a:r>
              <a:rPr lang="en-US" b="1"/>
              <a:t>William Floyd</a:t>
            </a:r>
            <a:r>
              <a:rPr lang="en-US"/>
              <a:t> </a:t>
            </a:r>
            <a:endParaRPr lang="en-US" b="1"/>
          </a:p>
          <a:p>
            <a:pPr eaLnBrk="1" hangingPunct="1">
              <a:lnSpc>
                <a:spcPct val="90000"/>
              </a:lnSpc>
              <a:defRPr/>
            </a:pPr>
            <a:r>
              <a:rPr lang="en-US" b="1"/>
              <a:t>Lyman Hall</a:t>
            </a:r>
          </a:p>
          <a:p>
            <a:pPr eaLnBrk="1" hangingPunct="1">
              <a:lnSpc>
                <a:spcPct val="90000"/>
              </a:lnSpc>
              <a:defRPr/>
            </a:pPr>
            <a:r>
              <a:rPr lang="en-US" b="1"/>
              <a:t>John Hart</a:t>
            </a:r>
            <a:r>
              <a:rPr lang="en-US"/>
              <a:t>:  Lost his wife, 13 children and home</a:t>
            </a:r>
            <a:endParaRPr lang="en-US" b="1"/>
          </a:p>
          <a:p>
            <a:pPr eaLnBrk="1" hangingPunct="1">
              <a:lnSpc>
                <a:spcPct val="90000"/>
              </a:lnSpc>
              <a:defRPr/>
            </a:pPr>
            <a:r>
              <a:rPr lang="en-US" b="1"/>
              <a:t>Thomas Heyward</a:t>
            </a:r>
          </a:p>
          <a:p>
            <a:pPr eaLnBrk="1" hangingPunct="1">
              <a:lnSpc>
                <a:spcPct val="90000"/>
              </a:lnSpc>
              <a:defRPr/>
            </a:pPr>
            <a:r>
              <a:rPr lang="en-US" b="1"/>
              <a:t>William Hooper</a:t>
            </a:r>
          </a:p>
          <a:p>
            <a:pPr eaLnBrk="1" hangingPunct="1">
              <a:lnSpc>
                <a:spcPct val="90000"/>
              </a:lnSpc>
              <a:defRPr/>
            </a:pPr>
            <a:endParaRPr lang="en-US"/>
          </a:p>
          <a:p>
            <a:pPr eaLnBrk="1" hangingPunct="1">
              <a:lnSpc>
                <a:spcPct val="90000"/>
              </a:lnSpc>
              <a:defRPr/>
            </a:pPr>
            <a:endParaRPr lang="en-US"/>
          </a:p>
        </p:txBody>
      </p:sp>
    </p:spTree>
    <p:extLst>
      <p:ext uri="{BB962C8B-B14F-4D97-AF65-F5344CB8AC3E}">
        <p14:creationId xmlns:p14="http://schemas.microsoft.com/office/powerpoint/2010/main" val="22420401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7"/>
          <p:cNvSpPr>
            <a:spLocks noGrp="1" noChangeArrowheads="1"/>
          </p:cNvSpPr>
          <p:nvPr>
            <p:ph type="title"/>
          </p:nvPr>
        </p:nvSpPr>
        <p:spPr/>
        <p:txBody>
          <a:bodyPr>
            <a:normAutofit fontScale="90000"/>
          </a:bodyPr>
          <a:lstStyle/>
          <a:p>
            <a:pPr eaLnBrk="1" hangingPunct="1">
              <a:defRPr/>
            </a:pPr>
            <a:r>
              <a:rPr lang="en-US" sz="4000"/>
              <a:t>Information on the Signers (cont.)</a:t>
            </a:r>
          </a:p>
        </p:txBody>
      </p:sp>
      <p:sp>
        <p:nvSpPr>
          <p:cNvPr id="29704" name="Rectangle 8"/>
          <p:cNvSpPr>
            <a:spLocks noGrp="1" noChangeArrowheads="1"/>
          </p:cNvSpPr>
          <p:nvPr>
            <p:ph type="body" idx="1"/>
          </p:nvPr>
        </p:nvSpPr>
        <p:spPr/>
        <p:txBody>
          <a:bodyPr/>
          <a:lstStyle/>
          <a:p>
            <a:pPr eaLnBrk="1" hangingPunct="1">
              <a:lnSpc>
                <a:spcPct val="90000"/>
              </a:lnSpc>
              <a:defRPr/>
            </a:pPr>
            <a:r>
              <a:rPr lang="en-US" sz="2800"/>
              <a:t>The following signers lost their lands, homes and possessions due to signing and being in the American Revolution.</a:t>
            </a:r>
          </a:p>
          <a:p>
            <a:pPr eaLnBrk="1" hangingPunct="1">
              <a:lnSpc>
                <a:spcPct val="90000"/>
              </a:lnSpc>
              <a:defRPr/>
            </a:pPr>
            <a:r>
              <a:rPr lang="en-US" sz="2800" b="1" u="sng"/>
              <a:t>Francis Lewis</a:t>
            </a:r>
            <a:r>
              <a:rPr lang="en-US" sz="2800"/>
              <a:t>:  His wife was taken prisoner by the British and died two years after release.  His property near Harlem, NY was completely destroyed</a:t>
            </a:r>
          </a:p>
          <a:p>
            <a:pPr eaLnBrk="1" hangingPunct="1">
              <a:lnSpc>
                <a:spcPct val="90000"/>
              </a:lnSpc>
              <a:defRPr/>
            </a:pPr>
            <a:r>
              <a:rPr lang="en-US" sz="2800" b="1" u="sng"/>
              <a:t>Arthur Middleton</a:t>
            </a:r>
            <a:r>
              <a:rPr lang="en-US" sz="2800"/>
              <a:t>:  Was a British prisoner along with Edward Rutledge and Thomas Heyward and sent to St. Augustine, FL.</a:t>
            </a:r>
          </a:p>
          <a:p>
            <a:pPr eaLnBrk="1" hangingPunct="1">
              <a:lnSpc>
                <a:spcPct val="90000"/>
              </a:lnSpc>
              <a:defRPr/>
            </a:pPr>
            <a:endParaRPr lang="en-US" sz="2800"/>
          </a:p>
          <a:p>
            <a:pPr eaLnBrk="1" hangingPunct="1">
              <a:lnSpc>
                <a:spcPct val="90000"/>
              </a:lnSpc>
              <a:defRPr/>
            </a:pPr>
            <a:endParaRPr lang="en-US" sz="2800"/>
          </a:p>
          <a:p>
            <a:pPr eaLnBrk="1" hangingPunct="1">
              <a:lnSpc>
                <a:spcPct val="90000"/>
              </a:lnSpc>
              <a:defRPr/>
            </a:pPr>
            <a:endParaRPr lang="en-US" sz="2800"/>
          </a:p>
        </p:txBody>
      </p:sp>
    </p:spTree>
    <p:extLst>
      <p:ext uri="{BB962C8B-B14F-4D97-AF65-F5344CB8AC3E}">
        <p14:creationId xmlns:p14="http://schemas.microsoft.com/office/powerpoint/2010/main" val="37397565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pPr eaLnBrk="1" hangingPunct="1">
              <a:defRPr/>
            </a:pPr>
            <a:r>
              <a:rPr lang="en-US" sz="4000"/>
              <a:t>Information on the Signers (cont.)</a:t>
            </a:r>
          </a:p>
        </p:txBody>
      </p:sp>
      <p:sp>
        <p:nvSpPr>
          <p:cNvPr id="72707" name="Rectangle 3"/>
          <p:cNvSpPr>
            <a:spLocks noGrp="1" noChangeArrowheads="1"/>
          </p:cNvSpPr>
          <p:nvPr>
            <p:ph type="body" idx="1"/>
          </p:nvPr>
        </p:nvSpPr>
        <p:spPr/>
        <p:txBody>
          <a:bodyPr/>
          <a:lstStyle/>
          <a:p>
            <a:pPr eaLnBrk="1" hangingPunct="1">
              <a:lnSpc>
                <a:spcPct val="90000"/>
              </a:lnSpc>
              <a:defRPr/>
            </a:pPr>
            <a:r>
              <a:rPr lang="en-US" sz="2800"/>
              <a:t>The following signers lost their lands, homes and possessions due to signing and being in the American Revolution.</a:t>
            </a:r>
          </a:p>
          <a:p>
            <a:pPr eaLnBrk="1" hangingPunct="1">
              <a:lnSpc>
                <a:spcPct val="90000"/>
              </a:lnSpc>
              <a:defRPr/>
            </a:pPr>
            <a:r>
              <a:rPr lang="en-US" sz="2800" b="1" u="sng"/>
              <a:t>Thomas Nelson</a:t>
            </a:r>
            <a:r>
              <a:rPr lang="en-US" sz="2800"/>
              <a:t>:  Fired a cannon at his mansion because it was being used by the British and died destitute and bankrupt.  He raised $2 million for the Revolution and was never repaid.</a:t>
            </a:r>
          </a:p>
          <a:p>
            <a:pPr eaLnBrk="1" hangingPunct="1">
              <a:lnSpc>
                <a:spcPct val="90000"/>
              </a:lnSpc>
              <a:defRPr/>
            </a:pPr>
            <a:r>
              <a:rPr lang="en-US" sz="2800" b="1" u="sng"/>
              <a:t>Richard Stockton</a:t>
            </a:r>
            <a:r>
              <a:rPr lang="en-US" sz="2800">
                <a:effectLst/>
              </a:rPr>
              <a:t>:  Beaten and put in jail and starved, ending up an invalid.  Lost estate and his family had to live off of charity.</a:t>
            </a:r>
            <a:endParaRPr lang="en-US" sz="2800" b="1" u="sng"/>
          </a:p>
          <a:p>
            <a:pPr eaLnBrk="1" hangingPunct="1">
              <a:lnSpc>
                <a:spcPct val="90000"/>
              </a:lnSpc>
              <a:buFont typeface="Wingdings" pitchFamily="2" charset="2"/>
              <a:buNone/>
              <a:defRPr/>
            </a:pPr>
            <a:endParaRPr lang="en-US" sz="2800"/>
          </a:p>
        </p:txBody>
      </p:sp>
    </p:spTree>
    <p:extLst>
      <p:ext uri="{BB962C8B-B14F-4D97-AF65-F5344CB8AC3E}">
        <p14:creationId xmlns:p14="http://schemas.microsoft.com/office/powerpoint/2010/main" val="39230653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pPr eaLnBrk="1" hangingPunct="1">
              <a:defRPr/>
            </a:pPr>
            <a:r>
              <a:rPr lang="en-US" sz="4000"/>
              <a:t>Information on the Signers (cont.)</a:t>
            </a:r>
          </a:p>
        </p:txBody>
      </p:sp>
      <p:sp>
        <p:nvSpPr>
          <p:cNvPr id="75779" name="Rectangle 3"/>
          <p:cNvSpPr>
            <a:spLocks noGrp="1" noChangeArrowheads="1"/>
          </p:cNvSpPr>
          <p:nvPr>
            <p:ph type="body" idx="1"/>
          </p:nvPr>
        </p:nvSpPr>
        <p:spPr/>
        <p:txBody>
          <a:bodyPr/>
          <a:lstStyle/>
          <a:p>
            <a:pPr eaLnBrk="1" hangingPunct="1">
              <a:lnSpc>
                <a:spcPct val="90000"/>
              </a:lnSpc>
              <a:defRPr/>
            </a:pPr>
            <a:r>
              <a:rPr lang="en-US" b="1" u="sng"/>
              <a:t>Philip Livingston</a:t>
            </a:r>
            <a:r>
              <a:rPr lang="en-US"/>
              <a:t>:  All his possessions in NY were confiscated</a:t>
            </a:r>
          </a:p>
          <a:p>
            <a:pPr eaLnBrk="1" hangingPunct="1">
              <a:lnSpc>
                <a:spcPct val="90000"/>
              </a:lnSpc>
              <a:defRPr/>
            </a:pPr>
            <a:r>
              <a:rPr lang="en-US" b="1" u="sng"/>
              <a:t>Louis Morris</a:t>
            </a:r>
            <a:r>
              <a:rPr lang="en-US"/>
              <a:t>:  All his timber, crops and livestock were taken and barred from his home and family for 7 years</a:t>
            </a:r>
          </a:p>
          <a:p>
            <a:pPr eaLnBrk="1" hangingPunct="1">
              <a:lnSpc>
                <a:spcPct val="90000"/>
              </a:lnSpc>
              <a:defRPr/>
            </a:pPr>
            <a:r>
              <a:rPr lang="en-US" b="1" u="sng"/>
              <a:t>Dr. John Witherspoon</a:t>
            </a:r>
            <a:r>
              <a:rPr lang="en-US">
                <a:effectLst/>
              </a:rPr>
              <a:t>:  President of College of New Jersey, later Princeton.  Princeton was occupied and library burned.</a:t>
            </a:r>
            <a:endParaRPr lang="en-US" b="1" u="sng"/>
          </a:p>
          <a:p>
            <a:pPr eaLnBrk="1" hangingPunct="1">
              <a:lnSpc>
                <a:spcPct val="90000"/>
              </a:lnSpc>
              <a:defRPr/>
            </a:pPr>
            <a:endParaRPr lang="en-US" b="1" u="sng"/>
          </a:p>
        </p:txBody>
      </p:sp>
    </p:spTree>
    <p:extLst>
      <p:ext uri="{BB962C8B-B14F-4D97-AF65-F5344CB8AC3E}">
        <p14:creationId xmlns:p14="http://schemas.microsoft.com/office/powerpoint/2010/main" val="79339511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pPr eaLnBrk="1" hangingPunct="1">
              <a:defRPr/>
            </a:pPr>
            <a:r>
              <a:rPr lang="en-US" sz="4000"/>
              <a:t>Information on the Signers (cont.)</a:t>
            </a:r>
          </a:p>
        </p:txBody>
      </p:sp>
      <p:sp>
        <p:nvSpPr>
          <p:cNvPr id="39939" name="Rectangle 3"/>
          <p:cNvSpPr>
            <a:spLocks noGrp="1" noChangeArrowheads="1"/>
          </p:cNvSpPr>
          <p:nvPr>
            <p:ph type="body" idx="1"/>
          </p:nvPr>
        </p:nvSpPr>
        <p:spPr/>
        <p:txBody>
          <a:bodyPr>
            <a:normAutofit lnSpcReduction="10000"/>
          </a:bodyPr>
          <a:lstStyle/>
          <a:p>
            <a:pPr eaLnBrk="1" hangingPunct="1">
              <a:lnSpc>
                <a:spcPct val="90000"/>
              </a:lnSpc>
            </a:pPr>
            <a:r>
              <a:rPr lang="en-US" sz="2800" b="1" u="sng">
                <a:effectLst/>
              </a:rPr>
              <a:t>Robert Morris</a:t>
            </a:r>
            <a:r>
              <a:rPr lang="en-US" sz="2800">
                <a:effectLst/>
              </a:rPr>
              <a:t>:  Merchant in Philadelphia, raised arms and provisions for Washington’s army.  He lost 150 ships at sea.</a:t>
            </a:r>
          </a:p>
          <a:p>
            <a:pPr eaLnBrk="1" hangingPunct="1">
              <a:lnSpc>
                <a:spcPct val="90000"/>
              </a:lnSpc>
            </a:pPr>
            <a:r>
              <a:rPr lang="en-US" sz="2800" b="1" u="sng">
                <a:effectLst/>
              </a:rPr>
              <a:t>Dr. Benjamin Rush</a:t>
            </a:r>
            <a:endParaRPr lang="en-US" sz="2800">
              <a:effectLst/>
            </a:endParaRPr>
          </a:p>
          <a:p>
            <a:pPr eaLnBrk="1" hangingPunct="1">
              <a:lnSpc>
                <a:spcPct val="90000"/>
              </a:lnSpc>
            </a:pPr>
            <a:r>
              <a:rPr lang="en-US" sz="2800" b="1" u="sng">
                <a:effectLst/>
              </a:rPr>
              <a:t>John Morton</a:t>
            </a:r>
            <a:r>
              <a:rPr lang="en-US" sz="2800">
                <a:effectLst/>
              </a:rPr>
              <a:t>:  Had views of a Tory prior to signing.  </a:t>
            </a:r>
          </a:p>
          <a:p>
            <a:pPr eaLnBrk="1" hangingPunct="1">
              <a:lnSpc>
                <a:spcPct val="90000"/>
              </a:lnSpc>
            </a:pPr>
            <a:r>
              <a:rPr lang="en-US" sz="2800" b="1" u="sng">
                <a:effectLst/>
              </a:rPr>
              <a:t>Thomas Lynch, Jr.</a:t>
            </a:r>
            <a:r>
              <a:rPr lang="en-US" sz="2800">
                <a:effectLst/>
              </a:rPr>
              <a:t>:  Developed health problems while a company commander in the army.  He was told to seek a cure in the West Indies and he and his wife were drowned at sea.</a:t>
            </a:r>
          </a:p>
          <a:p>
            <a:pPr eaLnBrk="1" hangingPunct="1">
              <a:lnSpc>
                <a:spcPct val="90000"/>
              </a:lnSpc>
            </a:pPr>
            <a:endParaRPr lang="en-US" sz="2800" b="1" u="sng">
              <a:effectLst/>
            </a:endParaRPr>
          </a:p>
        </p:txBody>
      </p:sp>
    </p:spTree>
    <p:extLst>
      <p:ext uri="{BB962C8B-B14F-4D97-AF65-F5344CB8AC3E}">
        <p14:creationId xmlns:p14="http://schemas.microsoft.com/office/powerpoint/2010/main" val="410556681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fontScale="90000"/>
          </a:bodyPr>
          <a:lstStyle/>
          <a:p>
            <a:pPr eaLnBrk="1" hangingPunct="1">
              <a:defRPr/>
            </a:pPr>
            <a:r>
              <a:rPr lang="en-US" sz="4000"/>
              <a:t>Information on the Signers (cont.)</a:t>
            </a:r>
          </a:p>
        </p:txBody>
      </p:sp>
      <p:sp>
        <p:nvSpPr>
          <p:cNvPr id="77827" name="Rectangle 3"/>
          <p:cNvSpPr>
            <a:spLocks noGrp="1" noChangeArrowheads="1"/>
          </p:cNvSpPr>
          <p:nvPr>
            <p:ph type="body" idx="1"/>
          </p:nvPr>
        </p:nvSpPr>
        <p:spPr/>
        <p:txBody>
          <a:bodyPr/>
          <a:lstStyle/>
          <a:p>
            <a:pPr eaLnBrk="1" hangingPunct="1">
              <a:defRPr/>
            </a:pPr>
            <a:r>
              <a:rPr lang="en-US" dirty="0"/>
              <a:t>Of the 56, </a:t>
            </a:r>
            <a:r>
              <a:rPr lang="en-US" dirty="0">
                <a:solidFill>
                  <a:srgbClr val="6666FF"/>
                </a:solidFill>
              </a:rPr>
              <a:t>nine</a:t>
            </a:r>
            <a:r>
              <a:rPr lang="en-US" dirty="0"/>
              <a:t> died of wounds or hardships during the war</a:t>
            </a:r>
          </a:p>
          <a:p>
            <a:pPr eaLnBrk="1" hangingPunct="1">
              <a:defRPr/>
            </a:pPr>
            <a:r>
              <a:rPr lang="en-US" dirty="0">
                <a:solidFill>
                  <a:srgbClr val="6666FF"/>
                </a:solidFill>
              </a:rPr>
              <a:t>5</a:t>
            </a:r>
            <a:r>
              <a:rPr lang="en-US" dirty="0"/>
              <a:t> were captured and imprisoned, all brutally treated</a:t>
            </a:r>
          </a:p>
          <a:p>
            <a:pPr eaLnBrk="1" hangingPunct="1">
              <a:defRPr/>
            </a:pPr>
            <a:r>
              <a:rPr lang="en-US" dirty="0">
                <a:solidFill>
                  <a:srgbClr val="6666FF"/>
                </a:solidFill>
              </a:rPr>
              <a:t>12</a:t>
            </a:r>
            <a:r>
              <a:rPr lang="en-US" dirty="0"/>
              <a:t> saw their homes burned</a:t>
            </a:r>
          </a:p>
          <a:p>
            <a:pPr eaLnBrk="1" hangingPunct="1">
              <a:defRPr/>
            </a:pPr>
            <a:r>
              <a:rPr lang="en-US" dirty="0">
                <a:solidFill>
                  <a:srgbClr val="6666FF"/>
                </a:solidFill>
              </a:rPr>
              <a:t>17</a:t>
            </a:r>
            <a:r>
              <a:rPr lang="en-US" dirty="0"/>
              <a:t> lost everything they owned</a:t>
            </a:r>
          </a:p>
        </p:txBody>
      </p:sp>
    </p:spTree>
    <p:extLst>
      <p:ext uri="{BB962C8B-B14F-4D97-AF65-F5344CB8AC3E}">
        <p14:creationId xmlns:p14="http://schemas.microsoft.com/office/powerpoint/2010/main" val="26606456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York-New Jersey Campaign</a:t>
            </a:r>
          </a:p>
        </p:txBody>
      </p:sp>
      <p:pic>
        <p:nvPicPr>
          <p:cNvPr id="4" name="Content Placeholder 3" descr="170px-General_George_Washington_at_Trenton_by_John_Trumbull.jpeg"/>
          <p:cNvPicPr>
            <a:picLocks noGrp="1" noChangeAspect="1"/>
          </p:cNvPicPr>
          <p:nvPr>
            <p:ph idx="1"/>
          </p:nvPr>
        </p:nvPicPr>
        <p:blipFill>
          <a:blip r:embed="rId2" cstate="print"/>
          <a:stretch>
            <a:fillRect/>
          </a:stretch>
        </p:blipFill>
        <p:spPr>
          <a:xfrm>
            <a:off x="609600" y="1905000"/>
            <a:ext cx="1631546" cy="2408931"/>
          </a:xfrm>
        </p:spPr>
      </p:pic>
      <p:pic>
        <p:nvPicPr>
          <p:cNvPr id="5" name="Picture 4" descr="220px-Charles_Lee_Esq'r._-_Americanischer_general-major.jpg"/>
          <p:cNvPicPr>
            <a:picLocks noChangeAspect="1"/>
          </p:cNvPicPr>
          <p:nvPr/>
        </p:nvPicPr>
        <p:blipFill>
          <a:blip r:embed="rId3" cstate="print"/>
          <a:stretch>
            <a:fillRect/>
          </a:stretch>
        </p:blipFill>
        <p:spPr>
          <a:xfrm>
            <a:off x="2514600" y="1905000"/>
            <a:ext cx="1836420" cy="2612725"/>
          </a:xfrm>
          <a:prstGeom prst="rect">
            <a:avLst/>
          </a:prstGeom>
        </p:spPr>
      </p:pic>
      <p:pic>
        <p:nvPicPr>
          <p:cNvPr id="6" name="Picture 5" descr="170px-WilliamHowe1777ColorMezzotint.jpeg"/>
          <p:cNvPicPr>
            <a:picLocks noChangeAspect="1"/>
          </p:cNvPicPr>
          <p:nvPr/>
        </p:nvPicPr>
        <p:blipFill>
          <a:blip r:embed="rId4" cstate="print"/>
          <a:stretch>
            <a:fillRect/>
          </a:stretch>
        </p:blipFill>
        <p:spPr>
          <a:xfrm>
            <a:off x="4648200" y="1905000"/>
            <a:ext cx="2159000" cy="2971800"/>
          </a:xfrm>
          <a:prstGeom prst="rect">
            <a:avLst/>
          </a:prstGeom>
        </p:spPr>
      </p:pic>
      <p:pic>
        <p:nvPicPr>
          <p:cNvPr id="7" name="Picture 6" descr="130px-Richard_Howe,_1st_Earl_Howe_-_Project_Gutenberg_eText_18314.jpg"/>
          <p:cNvPicPr>
            <a:picLocks noChangeAspect="1"/>
          </p:cNvPicPr>
          <p:nvPr/>
        </p:nvPicPr>
        <p:blipFill>
          <a:blip r:embed="rId5" cstate="print"/>
          <a:stretch>
            <a:fillRect/>
          </a:stretch>
        </p:blipFill>
        <p:spPr>
          <a:xfrm>
            <a:off x="7010400" y="2057400"/>
            <a:ext cx="1651000" cy="1638300"/>
          </a:xfrm>
          <a:prstGeom prst="rect">
            <a:avLst/>
          </a:prstGeom>
        </p:spPr>
      </p:pic>
    </p:spTree>
    <p:extLst>
      <p:ext uri="{BB962C8B-B14F-4D97-AF65-F5344CB8AC3E}">
        <p14:creationId xmlns:p14="http://schemas.microsoft.com/office/powerpoint/2010/main" val="38492190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opulation_density"/>
          <p:cNvPicPr>
            <a:picLocks noChangeAspect="1" noChangeArrowheads="1"/>
          </p:cNvPicPr>
          <p:nvPr/>
        </p:nvPicPr>
        <p:blipFill>
          <a:blip r:embed="rId3" cstate="print"/>
          <a:srcRect/>
          <a:stretch>
            <a:fillRect/>
          </a:stretch>
        </p:blipFill>
        <p:spPr bwMode="auto">
          <a:xfrm>
            <a:off x="1376363" y="114300"/>
            <a:ext cx="6175375" cy="6629400"/>
          </a:xfrm>
          <a:prstGeom prst="rect">
            <a:avLst/>
          </a:prstGeom>
          <a:noFill/>
        </p:spPr>
      </p:pic>
      <p:sp>
        <p:nvSpPr>
          <p:cNvPr id="11267" name="Freeform 3"/>
          <p:cNvSpPr>
            <a:spLocks/>
          </p:cNvSpPr>
          <p:nvPr/>
        </p:nvSpPr>
        <p:spPr bwMode="auto">
          <a:xfrm rot="2071849">
            <a:off x="4443413" y="4867275"/>
            <a:ext cx="1047750" cy="419100"/>
          </a:xfrm>
          <a:custGeom>
            <a:avLst/>
            <a:gdLst/>
            <a:ahLst/>
            <a:cxnLst>
              <a:cxn ang="0">
                <a:pos x="660" y="0"/>
              </a:cxn>
              <a:cxn ang="0">
                <a:pos x="426" y="192"/>
              </a:cxn>
              <a:cxn ang="0">
                <a:pos x="0" y="264"/>
              </a:cxn>
            </a:cxnLst>
            <a:rect l="0" t="0" r="r" b="b"/>
            <a:pathLst>
              <a:path w="660" h="264">
                <a:moveTo>
                  <a:pt x="660" y="0"/>
                </a:moveTo>
                <a:cubicBezTo>
                  <a:pt x="621" y="32"/>
                  <a:pt x="536" y="148"/>
                  <a:pt x="426" y="192"/>
                </a:cubicBezTo>
                <a:cubicBezTo>
                  <a:pt x="316" y="236"/>
                  <a:pt x="89" y="249"/>
                  <a:pt x="0" y="264"/>
                </a:cubicBezTo>
              </a:path>
            </a:pathLst>
          </a:custGeom>
          <a:noFill/>
          <a:ln w="76200" cap="flat" cmpd="tri">
            <a:solidFill>
              <a:srgbClr val="FF0000"/>
            </a:solidFill>
            <a:prstDash val="solid"/>
            <a:round/>
            <a:headEnd type="none" w="med" len="med"/>
            <a:tailEnd type="triangle" w="med" len="med"/>
          </a:ln>
          <a:effectLst/>
        </p:spPr>
        <p:txBody>
          <a:bodyPr/>
          <a:lstStyle/>
          <a:p>
            <a:endParaRPr lang="en-US"/>
          </a:p>
        </p:txBody>
      </p:sp>
      <p:sp>
        <p:nvSpPr>
          <p:cNvPr id="11268" name="Freeform 4"/>
          <p:cNvSpPr>
            <a:spLocks/>
          </p:cNvSpPr>
          <p:nvPr/>
        </p:nvSpPr>
        <p:spPr bwMode="auto">
          <a:xfrm>
            <a:off x="5448300" y="2574925"/>
            <a:ext cx="1054100" cy="728663"/>
          </a:xfrm>
          <a:custGeom>
            <a:avLst/>
            <a:gdLst/>
            <a:ahLst/>
            <a:cxnLst>
              <a:cxn ang="0">
                <a:pos x="664" y="368"/>
              </a:cxn>
              <a:cxn ang="0">
                <a:pos x="168" y="398"/>
              </a:cxn>
              <a:cxn ang="0">
                <a:pos x="0" y="0"/>
              </a:cxn>
            </a:cxnLst>
            <a:rect l="0" t="0" r="r" b="b"/>
            <a:pathLst>
              <a:path w="664" h="459">
                <a:moveTo>
                  <a:pt x="664" y="368"/>
                </a:moveTo>
                <a:cubicBezTo>
                  <a:pt x="581" y="373"/>
                  <a:pt x="279" y="459"/>
                  <a:pt x="168" y="398"/>
                </a:cubicBezTo>
                <a:cubicBezTo>
                  <a:pt x="57" y="337"/>
                  <a:pt x="35" y="83"/>
                  <a:pt x="0" y="0"/>
                </a:cubicBezTo>
              </a:path>
            </a:pathLst>
          </a:custGeom>
          <a:noFill/>
          <a:ln w="76200" cap="flat" cmpd="tri">
            <a:solidFill>
              <a:srgbClr val="FF0000"/>
            </a:solidFill>
            <a:prstDash val="solid"/>
            <a:round/>
            <a:headEnd type="none" w="med" len="med"/>
            <a:tailEnd type="triangle" w="med" len="med"/>
          </a:ln>
          <a:effectLst/>
        </p:spPr>
        <p:txBody>
          <a:bodyPr/>
          <a:lstStyle/>
          <a:p>
            <a:endParaRPr lang="en-US"/>
          </a:p>
        </p:txBody>
      </p:sp>
      <p:sp>
        <p:nvSpPr>
          <p:cNvPr id="11269" name="Freeform 5"/>
          <p:cNvSpPr>
            <a:spLocks/>
          </p:cNvSpPr>
          <p:nvPr/>
        </p:nvSpPr>
        <p:spPr bwMode="auto">
          <a:xfrm>
            <a:off x="5676900" y="2019300"/>
            <a:ext cx="1308100" cy="503238"/>
          </a:xfrm>
          <a:custGeom>
            <a:avLst/>
            <a:gdLst/>
            <a:ahLst/>
            <a:cxnLst>
              <a:cxn ang="0">
                <a:pos x="824" y="0"/>
              </a:cxn>
              <a:cxn ang="0">
                <a:pos x="352" y="304"/>
              </a:cxn>
              <a:cxn ang="0">
                <a:pos x="0" y="78"/>
              </a:cxn>
            </a:cxnLst>
            <a:rect l="0" t="0" r="r" b="b"/>
            <a:pathLst>
              <a:path w="824" h="317">
                <a:moveTo>
                  <a:pt x="824" y="0"/>
                </a:moveTo>
                <a:cubicBezTo>
                  <a:pt x="747" y="51"/>
                  <a:pt x="489" y="291"/>
                  <a:pt x="352" y="304"/>
                </a:cubicBezTo>
                <a:cubicBezTo>
                  <a:pt x="215" y="317"/>
                  <a:pt x="73" y="125"/>
                  <a:pt x="0" y="78"/>
                </a:cubicBezTo>
              </a:path>
            </a:pathLst>
          </a:custGeom>
          <a:noFill/>
          <a:ln w="76200" cap="flat" cmpd="tri">
            <a:solidFill>
              <a:srgbClr val="FF0000"/>
            </a:solidFill>
            <a:prstDash val="solid"/>
            <a:round/>
            <a:headEnd type="none" w="med" len="med"/>
            <a:tailEnd type="triangle" w="med" len="med"/>
          </a:ln>
          <a:effectLst/>
        </p:spPr>
        <p:txBody>
          <a:bodyPr/>
          <a:lstStyle/>
          <a:p>
            <a:endParaRPr lang="en-US"/>
          </a:p>
        </p:txBody>
      </p:sp>
      <p:sp>
        <p:nvSpPr>
          <p:cNvPr id="11270" name="Text Box 6"/>
          <p:cNvSpPr txBox="1">
            <a:spLocks noChangeArrowheads="1"/>
          </p:cNvSpPr>
          <p:nvPr/>
        </p:nvSpPr>
        <p:spPr bwMode="auto">
          <a:xfrm>
            <a:off x="404813" y="869950"/>
            <a:ext cx="3497262" cy="1320800"/>
          </a:xfrm>
          <a:prstGeom prst="rect">
            <a:avLst/>
          </a:prstGeom>
          <a:solidFill>
            <a:schemeClr val="bg1"/>
          </a:solidFill>
          <a:ln w="9525">
            <a:solidFill>
              <a:schemeClr val="tx1"/>
            </a:solidFill>
            <a:miter lim="800000"/>
            <a:headEnd/>
            <a:tailEnd/>
          </a:ln>
          <a:effectLst/>
        </p:spPr>
        <p:txBody>
          <a:bodyPr wrap="none">
            <a:spAutoFit/>
          </a:bodyPr>
          <a:lstStyle/>
          <a:p>
            <a:pPr algn="ctr"/>
            <a:r>
              <a:rPr lang="en-US" sz="4000"/>
              <a:t>1776:</a:t>
            </a:r>
          </a:p>
          <a:p>
            <a:pPr algn="ctr"/>
            <a:r>
              <a:rPr lang="en-US" sz="4000"/>
              <a:t>British Options</a:t>
            </a:r>
          </a:p>
        </p:txBody>
      </p:sp>
      <p:sp>
        <p:nvSpPr>
          <p:cNvPr id="11271" name="Freeform 7"/>
          <p:cNvSpPr>
            <a:spLocks/>
          </p:cNvSpPr>
          <p:nvPr/>
        </p:nvSpPr>
        <p:spPr bwMode="auto">
          <a:xfrm>
            <a:off x="5545138" y="290513"/>
            <a:ext cx="246062" cy="900112"/>
          </a:xfrm>
          <a:custGeom>
            <a:avLst/>
            <a:gdLst/>
            <a:ahLst/>
            <a:cxnLst>
              <a:cxn ang="0">
                <a:pos x="155" y="0"/>
              </a:cxn>
              <a:cxn ang="0">
                <a:pos x="27" y="155"/>
              </a:cxn>
              <a:cxn ang="0">
                <a:pos x="0" y="567"/>
              </a:cxn>
            </a:cxnLst>
            <a:rect l="0" t="0" r="r" b="b"/>
            <a:pathLst>
              <a:path w="155" h="567">
                <a:moveTo>
                  <a:pt x="155" y="0"/>
                </a:moveTo>
                <a:cubicBezTo>
                  <a:pt x="132" y="26"/>
                  <a:pt x="53" y="61"/>
                  <a:pt x="27" y="155"/>
                </a:cubicBezTo>
                <a:cubicBezTo>
                  <a:pt x="1" y="249"/>
                  <a:pt x="6" y="481"/>
                  <a:pt x="0" y="567"/>
                </a:cubicBezTo>
              </a:path>
            </a:pathLst>
          </a:custGeom>
          <a:noFill/>
          <a:ln w="76200" cap="flat" cmpd="tri">
            <a:solidFill>
              <a:srgbClr val="FF0000"/>
            </a:solidFill>
            <a:prstDash val="solid"/>
            <a:round/>
            <a:headEnd type="none" w="med" len="med"/>
            <a:tailEnd type="triangle" w="med" len="med"/>
          </a:ln>
          <a:effectLst/>
        </p:spPr>
        <p:txBody>
          <a:bodyPr/>
          <a:lstStyle/>
          <a:p>
            <a:endParaRPr lang="en-US"/>
          </a:p>
        </p:txBody>
      </p:sp>
    </p:spTree>
    <p:extLst>
      <p:ext uri="{BB962C8B-B14F-4D97-AF65-F5344CB8AC3E}">
        <p14:creationId xmlns:p14="http://schemas.microsoft.com/office/powerpoint/2010/main" val="3055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right)">
                                      <p:cBhvr>
                                        <p:cTn id="7" dur="1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1267"/>
                                        </p:tgtEl>
                                      </p:cBhvr>
                                    </p:animEffect>
                                    <p:set>
                                      <p:cBhvr>
                                        <p:cTn id="12" dur="1" fill="hold">
                                          <p:stCondLst>
                                            <p:cond delay="499"/>
                                          </p:stCondLst>
                                        </p:cTn>
                                        <p:tgtEl>
                                          <p:spTgt spid="112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ipe(right)">
                                      <p:cBhvr>
                                        <p:cTn id="17" dur="10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1268"/>
                                        </p:tgtEl>
                                      </p:cBhvr>
                                    </p:animEffect>
                                    <p:set>
                                      <p:cBhvr>
                                        <p:cTn id="22" dur="1" fill="hold">
                                          <p:stCondLst>
                                            <p:cond delay="499"/>
                                          </p:stCondLst>
                                        </p:cTn>
                                        <p:tgtEl>
                                          <p:spTgt spid="1126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wipe(right)">
                                      <p:cBhvr>
                                        <p:cTn id="27" dur="1000"/>
                                        <p:tgtEl>
                                          <p:spTgt spid="1126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271"/>
                                        </p:tgtEl>
                                        <p:attrNameLst>
                                          <p:attrName>style.visibility</p:attrName>
                                        </p:attrNameLst>
                                      </p:cBhvr>
                                      <p:to>
                                        <p:strVal val="visible"/>
                                      </p:to>
                                    </p:set>
                                    <p:animEffect transition="in" filter="wipe(up)">
                                      <p:cBhvr>
                                        <p:cTn id="30" dur="1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7" grpId="1" animBg="1"/>
      <p:bldP spid="11268" grpId="0" animBg="1"/>
      <p:bldP spid="11268" grpId="1" animBg="1"/>
      <p:bldP spid="11269" grpId="0" animBg="1"/>
      <p:bldP spid="11271"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t="39352" r="6018" b="665"/>
          <a:stretch>
            <a:fillRect/>
          </a:stretch>
        </p:blipFill>
        <p:spPr bwMode="auto">
          <a:xfrm>
            <a:off x="0" y="0"/>
            <a:ext cx="9072563" cy="6858000"/>
          </a:xfrm>
          <a:prstGeom prst="rect">
            <a:avLst/>
          </a:prstGeom>
          <a:noFill/>
          <a:ln w="9525">
            <a:noFill/>
            <a:miter lim="800000"/>
            <a:headEnd/>
            <a:tailEnd/>
          </a:ln>
          <a:effectLst/>
        </p:spPr>
      </p:pic>
      <p:grpSp>
        <p:nvGrpSpPr>
          <p:cNvPr id="2" name="Group 5"/>
          <p:cNvGrpSpPr>
            <a:grpSpLocks/>
          </p:cNvGrpSpPr>
          <p:nvPr/>
        </p:nvGrpSpPr>
        <p:grpSpPr bwMode="auto">
          <a:xfrm>
            <a:off x="9144000" y="4676775"/>
            <a:ext cx="590550" cy="484188"/>
            <a:chOff x="594" y="1825"/>
            <a:chExt cx="372" cy="305"/>
          </a:xfrm>
        </p:grpSpPr>
        <p:grpSp>
          <p:nvGrpSpPr>
            <p:cNvPr id="3" name="Group 6"/>
            <p:cNvGrpSpPr>
              <a:grpSpLocks/>
            </p:cNvGrpSpPr>
            <p:nvPr/>
          </p:nvGrpSpPr>
          <p:grpSpPr bwMode="auto">
            <a:xfrm>
              <a:off x="594" y="1825"/>
              <a:ext cx="372" cy="301"/>
              <a:chOff x="596" y="1825"/>
              <a:chExt cx="372" cy="301"/>
            </a:xfrm>
          </p:grpSpPr>
          <p:sp>
            <p:nvSpPr>
              <p:cNvPr id="3079" name="Text Box 7"/>
              <p:cNvSpPr txBox="1">
                <a:spLocks noChangeArrowheads="1"/>
              </p:cNvSpPr>
              <p:nvPr/>
            </p:nvSpPr>
            <p:spPr bwMode="auto">
              <a:xfrm>
                <a:off x="596" y="1825"/>
                <a:ext cx="372" cy="212"/>
              </a:xfrm>
              <a:prstGeom prst="rect">
                <a:avLst/>
              </a:prstGeom>
              <a:noFill/>
              <a:ln w="9525">
                <a:noFill/>
                <a:miter lim="800000"/>
                <a:headEnd/>
                <a:tailEnd/>
              </a:ln>
              <a:effectLst/>
            </p:spPr>
            <p:txBody>
              <a:bodyPr wrap="none">
                <a:spAutoFit/>
              </a:bodyPr>
              <a:lstStyle/>
              <a:p>
                <a:r>
                  <a:rPr lang="en-US" sz="1600">
                    <a:solidFill>
                      <a:srgbClr val="0000FF"/>
                    </a:solidFill>
                  </a:rPr>
                  <a:t>xxxx</a:t>
                </a:r>
              </a:p>
            </p:txBody>
          </p:sp>
          <p:sp>
            <p:nvSpPr>
              <p:cNvPr id="3080" name="Rectangle 8"/>
              <p:cNvSpPr>
                <a:spLocks noChangeArrowheads="1"/>
              </p:cNvSpPr>
              <p:nvPr/>
            </p:nvSpPr>
            <p:spPr bwMode="auto">
              <a:xfrm>
                <a:off x="662" y="1982"/>
                <a:ext cx="240" cy="144"/>
              </a:xfrm>
              <a:prstGeom prst="rect">
                <a:avLst/>
              </a:prstGeom>
              <a:solidFill>
                <a:srgbClr val="00CCFF"/>
              </a:solidFill>
              <a:ln w="25400">
                <a:solidFill>
                  <a:srgbClr val="0000FF"/>
                </a:solidFill>
                <a:miter lim="800000"/>
                <a:headEnd/>
                <a:tailEnd/>
              </a:ln>
              <a:effectLst/>
            </p:spPr>
            <p:txBody>
              <a:bodyPr wrap="none" anchor="ctr"/>
              <a:lstStyle/>
              <a:p>
                <a:endParaRPr lang="en-US"/>
              </a:p>
            </p:txBody>
          </p:sp>
        </p:grpSp>
        <p:sp>
          <p:nvSpPr>
            <p:cNvPr id="3081" name="Line 9"/>
            <p:cNvSpPr>
              <a:spLocks noChangeShapeType="1"/>
            </p:cNvSpPr>
            <p:nvPr/>
          </p:nvSpPr>
          <p:spPr bwMode="auto">
            <a:xfrm flipH="1">
              <a:off x="664" y="1982"/>
              <a:ext cx="236" cy="142"/>
            </a:xfrm>
            <a:prstGeom prst="line">
              <a:avLst/>
            </a:prstGeom>
            <a:noFill/>
            <a:ln w="19050">
              <a:solidFill>
                <a:srgbClr val="0000FF"/>
              </a:solidFill>
              <a:round/>
              <a:headEnd/>
              <a:tailEnd/>
            </a:ln>
            <a:effectLst/>
          </p:spPr>
          <p:txBody>
            <a:bodyPr/>
            <a:lstStyle/>
            <a:p>
              <a:endParaRPr lang="en-US"/>
            </a:p>
          </p:txBody>
        </p:sp>
        <p:sp>
          <p:nvSpPr>
            <p:cNvPr id="3082" name="Line 10"/>
            <p:cNvSpPr>
              <a:spLocks noChangeShapeType="1"/>
            </p:cNvSpPr>
            <p:nvPr/>
          </p:nvSpPr>
          <p:spPr bwMode="auto">
            <a:xfrm flipH="1" flipV="1">
              <a:off x="658" y="1984"/>
              <a:ext cx="246" cy="146"/>
            </a:xfrm>
            <a:prstGeom prst="line">
              <a:avLst/>
            </a:prstGeom>
            <a:noFill/>
            <a:ln w="19050">
              <a:solidFill>
                <a:srgbClr val="0000FF"/>
              </a:solidFill>
              <a:round/>
              <a:headEnd/>
              <a:tailEnd/>
            </a:ln>
            <a:effectLst/>
          </p:spPr>
          <p:txBody>
            <a:bodyPr/>
            <a:lstStyle/>
            <a:p>
              <a:endParaRPr lang="en-US"/>
            </a:p>
          </p:txBody>
        </p:sp>
      </p:grpSp>
      <p:grpSp>
        <p:nvGrpSpPr>
          <p:cNvPr id="4" name="Group 11"/>
          <p:cNvGrpSpPr>
            <a:grpSpLocks/>
          </p:cNvGrpSpPr>
          <p:nvPr/>
        </p:nvGrpSpPr>
        <p:grpSpPr bwMode="auto">
          <a:xfrm>
            <a:off x="9144000" y="5386388"/>
            <a:ext cx="590550" cy="484187"/>
            <a:chOff x="4851" y="2285"/>
            <a:chExt cx="372" cy="305"/>
          </a:xfrm>
        </p:grpSpPr>
        <p:sp>
          <p:nvSpPr>
            <p:cNvPr id="3084" name="Rectangle 12"/>
            <p:cNvSpPr>
              <a:spLocks noChangeArrowheads="1"/>
            </p:cNvSpPr>
            <p:nvPr/>
          </p:nvSpPr>
          <p:spPr bwMode="auto">
            <a:xfrm>
              <a:off x="4922" y="2444"/>
              <a:ext cx="240" cy="144"/>
            </a:xfrm>
            <a:prstGeom prst="rect">
              <a:avLst/>
            </a:prstGeom>
            <a:solidFill>
              <a:srgbClr val="FF99CC"/>
            </a:solidFill>
            <a:ln w="25400">
              <a:solidFill>
                <a:srgbClr val="FF0000"/>
              </a:solidFill>
              <a:miter lim="800000"/>
              <a:headEnd/>
              <a:tailEnd/>
            </a:ln>
            <a:effectLst/>
          </p:spPr>
          <p:txBody>
            <a:bodyPr wrap="none" anchor="ctr"/>
            <a:lstStyle/>
            <a:p>
              <a:endParaRPr lang="en-US"/>
            </a:p>
          </p:txBody>
        </p:sp>
        <p:grpSp>
          <p:nvGrpSpPr>
            <p:cNvPr id="5" name="Group 13"/>
            <p:cNvGrpSpPr>
              <a:grpSpLocks/>
            </p:cNvGrpSpPr>
            <p:nvPr/>
          </p:nvGrpSpPr>
          <p:grpSpPr bwMode="auto">
            <a:xfrm>
              <a:off x="4851" y="2285"/>
              <a:ext cx="372" cy="305"/>
              <a:chOff x="4851" y="2361"/>
              <a:chExt cx="372" cy="305"/>
            </a:xfrm>
          </p:grpSpPr>
          <p:sp>
            <p:nvSpPr>
              <p:cNvPr id="3086" name="Line 14"/>
              <p:cNvSpPr>
                <a:spLocks noChangeShapeType="1"/>
              </p:cNvSpPr>
              <p:nvPr/>
            </p:nvSpPr>
            <p:spPr bwMode="auto">
              <a:xfrm flipH="1">
                <a:off x="4924" y="2518"/>
                <a:ext cx="236" cy="142"/>
              </a:xfrm>
              <a:prstGeom prst="line">
                <a:avLst/>
              </a:prstGeom>
              <a:noFill/>
              <a:ln w="19050">
                <a:solidFill>
                  <a:srgbClr val="FF0000"/>
                </a:solidFill>
                <a:round/>
                <a:headEnd/>
                <a:tailEnd/>
              </a:ln>
              <a:effectLst/>
            </p:spPr>
            <p:txBody>
              <a:bodyPr/>
              <a:lstStyle/>
              <a:p>
                <a:endParaRPr lang="en-US"/>
              </a:p>
            </p:txBody>
          </p:sp>
          <p:sp>
            <p:nvSpPr>
              <p:cNvPr id="3087" name="Line 15"/>
              <p:cNvSpPr>
                <a:spLocks noChangeShapeType="1"/>
              </p:cNvSpPr>
              <p:nvPr/>
            </p:nvSpPr>
            <p:spPr bwMode="auto">
              <a:xfrm flipH="1" flipV="1">
                <a:off x="4918" y="2520"/>
                <a:ext cx="246" cy="146"/>
              </a:xfrm>
              <a:prstGeom prst="line">
                <a:avLst/>
              </a:prstGeom>
              <a:noFill/>
              <a:ln w="19050">
                <a:solidFill>
                  <a:srgbClr val="FF0000"/>
                </a:solidFill>
                <a:round/>
                <a:headEnd/>
                <a:tailEnd/>
              </a:ln>
              <a:effectLst/>
            </p:spPr>
            <p:txBody>
              <a:bodyPr/>
              <a:lstStyle/>
              <a:p>
                <a:endParaRPr lang="en-US"/>
              </a:p>
            </p:txBody>
          </p:sp>
          <p:sp>
            <p:nvSpPr>
              <p:cNvPr id="3088" name="Text Box 16"/>
              <p:cNvSpPr txBox="1">
                <a:spLocks noChangeArrowheads="1"/>
              </p:cNvSpPr>
              <p:nvPr/>
            </p:nvSpPr>
            <p:spPr bwMode="auto">
              <a:xfrm>
                <a:off x="4851" y="2361"/>
                <a:ext cx="372" cy="212"/>
              </a:xfrm>
              <a:prstGeom prst="rect">
                <a:avLst/>
              </a:prstGeom>
              <a:noFill/>
              <a:ln w="9525">
                <a:noFill/>
                <a:miter lim="800000"/>
                <a:headEnd/>
                <a:tailEnd/>
              </a:ln>
              <a:effectLst/>
            </p:spPr>
            <p:txBody>
              <a:bodyPr wrap="none">
                <a:spAutoFit/>
              </a:bodyPr>
              <a:lstStyle/>
              <a:p>
                <a:r>
                  <a:rPr lang="en-US" sz="1600">
                    <a:solidFill>
                      <a:srgbClr val="FF0000"/>
                    </a:solidFill>
                  </a:rPr>
                  <a:t>xxxx</a:t>
                </a:r>
              </a:p>
            </p:txBody>
          </p:sp>
        </p:grpSp>
      </p:grpSp>
      <p:sp>
        <p:nvSpPr>
          <p:cNvPr id="3094" name="Rectangle 22"/>
          <p:cNvSpPr>
            <a:spLocks noChangeArrowheads="1"/>
          </p:cNvSpPr>
          <p:nvPr/>
        </p:nvSpPr>
        <p:spPr bwMode="auto">
          <a:xfrm>
            <a:off x="5943600" y="3187700"/>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3095" name="Rectangle 23"/>
          <p:cNvSpPr>
            <a:spLocks noChangeArrowheads="1"/>
          </p:cNvSpPr>
          <p:nvPr/>
        </p:nvSpPr>
        <p:spPr bwMode="auto">
          <a:xfrm>
            <a:off x="6064250" y="3187700"/>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3096" name="Rectangle 24"/>
          <p:cNvSpPr>
            <a:spLocks noChangeArrowheads="1"/>
          </p:cNvSpPr>
          <p:nvPr/>
        </p:nvSpPr>
        <p:spPr bwMode="auto">
          <a:xfrm>
            <a:off x="5943600" y="329723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3097" name="Rectangle 25"/>
          <p:cNvSpPr>
            <a:spLocks noChangeArrowheads="1"/>
          </p:cNvSpPr>
          <p:nvPr/>
        </p:nvSpPr>
        <p:spPr bwMode="auto">
          <a:xfrm>
            <a:off x="6064250" y="329723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3098" name="Rectangle 26"/>
          <p:cNvSpPr>
            <a:spLocks noChangeArrowheads="1"/>
          </p:cNvSpPr>
          <p:nvPr/>
        </p:nvSpPr>
        <p:spPr bwMode="auto">
          <a:xfrm>
            <a:off x="5943600" y="3406775"/>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3099" name="Rectangle 27"/>
          <p:cNvSpPr>
            <a:spLocks noChangeArrowheads="1"/>
          </p:cNvSpPr>
          <p:nvPr/>
        </p:nvSpPr>
        <p:spPr bwMode="auto">
          <a:xfrm>
            <a:off x="6064250" y="3406775"/>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3100" name="Rectangle 28"/>
          <p:cNvSpPr>
            <a:spLocks noChangeArrowheads="1"/>
          </p:cNvSpPr>
          <p:nvPr/>
        </p:nvSpPr>
        <p:spPr bwMode="auto">
          <a:xfrm>
            <a:off x="6502400" y="2714625"/>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3101" name="Rectangle 29"/>
          <p:cNvSpPr>
            <a:spLocks noChangeArrowheads="1"/>
          </p:cNvSpPr>
          <p:nvPr/>
        </p:nvSpPr>
        <p:spPr bwMode="auto">
          <a:xfrm>
            <a:off x="6515100" y="2692400"/>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3102" name="Rectangle 30"/>
          <p:cNvSpPr>
            <a:spLocks noChangeArrowheads="1"/>
          </p:cNvSpPr>
          <p:nvPr/>
        </p:nvSpPr>
        <p:spPr bwMode="auto">
          <a:xfrm>
            <a:off x="6534150" y="2673350"/>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3103" name="Rectangle 31"/>
          <p:cNvSpPr>
            <a:spLocks noChangeArrowheads="1"/>
          </p:cNvSpPr>
          <p:nvPr/>
        </p:nvSpPr>
        <p:spPr bwMode="auto">
          <a:xfrm>
            <a:off x="6784975" y="1974850"/>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3104" name="Rectangle 32"/>
          <p:cNvSpPr>
            <a:spLocks noChangeArrowheads="1"/>
          </p:cNvSpPr>
          <p:nvPr/>
        </p:nvSpPr>
        <p:spPr bwMode="auto">
          <a:xfrm>
            <a:off x="6626225" y="2994025"/>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3105" name="Line 33"/>
          <p:cNvSpPr>
            <a:spLocks noChangeShapeType="1"/>
          </p:cNvSpPr>
          <p:nvPr/>
        </p:nvSpPr>
        <p:spPr bwMode="auto">
          <a:xfrm flipV="1">
            <a:off x="6638925" y="2628900"/>
            <a:ext cx="12700" cy="225425"/>
          </a:xfrm>
          <a:prstGeom prst="line">
            <a:avLst/>
          </a:prstGeom>
          <a:noFill/>
          <a:ln w="31750">
            <a:solidFill>
              <a:srgbClr val="FF0000"/>
            </a:solidFill>
            <a:round/>
            <a:headEnd/>
            <a:tailEnd type="triangle" w="med" len="med"/>
          </a:ln>
          <a:effectLst/>
        </p:spPr>
        <p:txBody>
          <a:bodyPr/>
          <a:lstStyle/>
          <a:p>
            <a:endParaRPr lang="en-US"/>
          </a:p>
        </p:txBody>
      </p:sp>
      <p:sp>
        <p:nvSpPr>
          <p:cNvPr id="3106" name="Line 34"/>
          <p:cNvSpPr>
            <a:spLocks noChangeShapeType="1"/>
          </p:cNvSpPr>
          <p:nvPr/>
        </p:nvSpPr>
        <p:spPr bwMode="auto">
          <a:xfrm flipH="1" flipV="1">
            <a:off x="6448425" y="2768600"/>
            <a:ext cx="133350" cy="155575"/>
          </a:xfrm>
          <a:prstGeom prst="line">
            <a:avLst/>
          </a:prstGeom>
          <a:noFill/>
          <a:ln w="31750">
            <a:solidFill>
              <a:srgbClr val="FF0000"/>
            </a:solidFill>
            <a:round/>
            <a:headEnd/>
            <a:tailEnd type="triangle" w="med" len="med"/>
          </a:ln>
          <a:effectLst/>
        </p:spPr>
        <p:txBody>
          <a:bodyPr/>
          <a:lstStyle/>
          <a:p>
            <a:endParaRPr lang="en-US"/>
          </a:p>
        </p:txBody>
      </p:sp>
      <p:sp>
        <p:nvSpPr>
          <p:cNvPr id="3109" name="Rectangle 37"/>
          <p:cNvSpPr>
            <a:spLocks noChangeArrowheads="1"/>
          </p:cNvSpPr>
          <p:nvPr/>
        </p:nvSpPr>
        <p:spPr bwMode="auto">
          <a:xfrm>
            <a:off x="5715000" y="5264150"/>
            <a:ext cx="3152775" cy="1555750"/>
          </a:xfrm>
          <a:prstGeom prst="rect">
            <a:avLst/>
          </a:prstGeom>
          <a:solidFill>
            <a:schemeClr val="bg1"/>
          </a:solidFill>
          <a:ln w="9525">
            <a:solidFill>
              <a:schemeClr val="tx1"/>
            </a:solidFill>
            <a:miter lim="800000"/>
            <a:headEnd/>
            <a:tailEnd/>
          </a:ln>
          <a:effectLst/>
        </p:spPr>
        <p:txBody>
          <a:bodyPr wrap="none" anchor="ctr"/>
          <a:lstStyle/>
          <a:p>
            <a:pPr algn="ctr"/>
            <a:r>
              <a:rPr lang="en-US" sz="2000" b="1" u="sng">
                <a:latin typeface="Times New Roman" pitchFamily="18" charset="0"/>
              </a:rPr>
              <a:t>The Invasion of New York</a:t>
            </a:r>
          </a:p>
          <a:p>
            <a:pPr algn="ctr"/>
            <a:r>
              <a:rPr lang="en-US" sz="2000">
                <a:latin typeface="Times New Roman" pitchFamily="18" charset="0"/>
              </a:rPr>
              <a:t>22 August 1776 –</a:t>
            </a:r>
          </a:p>
          <a:p>
            <a:pPr algn="ctr"/>
            <a:r>
              <a:rPr lang="en-US" sz="2000">
                <a:latin typeface="Times New Roman" pitchFamily="18" charset="0"/>
              </a:rPr>
              <a:t>25 January 1777 </a:t>
            </a:r>
          </a:p>
        </p:txBody>
      </p:sp>
      <p:grpSp>
        <p:nvGrpSpPr>
          <p:cNvPr id="6" name="Group 38"/>
          <p:cNvGrpSpPr>
            <a:grpSpLocks/>
          </p:cNvGrpSpPr>
          <p:nvPr/>
        </p:nvGrpSpPr>
        <p:grpSpPr bwMode="auto">
          <a:xfrm>
            <a:off x="9202738" y="3317875"/>
            <a:ext cx="377825" cy="368300"/>
            <a:chOff x="3467" y="2034"/>
            <a:chExt cx="86" cy="84"/>
          </a:xfrm>
        </p:grpSpPr>
        <p:sp>
          <p:nvSpPr>
            <p:cNvPr id="3111" name="Freeform 39"/>
            <p:cNvSpPr>
              <a:spLocks/>
            </p:cNvSpPr>
            <p:nvPr/>
          </p:nvSpPr>
          <p:spPr bwMode="auto">
            <a:xfrm>
              <a:off x="3467" y="2084"/>
              <a:ext cx="84" cy="34"/>
            </a:xfrm>
            <a:custGeom>
              <a:avLst/>
              <a:gdLst/>
              <a:ahLst/>
              <a:cxnLst>
                <a:cxn ang="0">
                  <a:pos x="12" y="34"/>
                </a:cxn>
                <a:cxn ang="0">
                  <a:pos x="72" y="34"/>
                </a:cxn>
                <a:cxn ang="0">
                  <a:pos x="72" y="21"/>
                </a:cxn>
                <a:cxn ang="0">
                  <a:pos x="84" y="12"/>
                </a:cxn>
                <a:cxn ang="0">
                  <a:pos x="84" y="0"/>
                </a:cxn>
                <a:cxn ang="0">
                  <a:pos x="63" y="0"/>
                </a:cxn>
                <a:cxn ang="0">
                  <a:pos x="60" y="10"/>
                </a:cxn>
                <a:cxn ang="0">
                  <a:pos x="46" y="10"/>
                </a:cxn>
                <a:cxn ang="0">
                  <a:pos x="46" y="21"/>
                </a:cxn>
                <a:cxn ang="0">
                  <a:pos x="15" y="21"/>
                </a:cxn>
                <a:cxn ang="0">
                  <a:pos x="0" y="16"/>
                </a:cxn>
                <a:cxn ang="0">
                  <a:pos x="12" y="34"/>
                </a:cxn>
              </a:cxnLst>
              <a:rect l="0" t="0" r="r" b="b"/>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FF0000"/>
            </a:solidFill>
            <a:ln w="9525">
              <a:solidFill>
                <a:schemeClr val="tx1"/>
              </a:solidFill>
              <a:round/>
              <a:headEnd/>
              <a:tailEnd/>
            </a:ln>
            <a:effectLst/>
          </p:spPr>
          <p:txBody>
            <a:bodyPr/>
            <a:lstStyle/>
            <a:p>
              <a:endParaRPr lang="en-US"/>
            </a:p>
          </p:txBody>
        </p:sp>
        <p:sp>
          <p:nvSpPr>
            <p:cNvPr id="3112" name="Line 40"/>
            <p:cNvSpPr>
              <a:spLocks noChangeShapeType="1"/>
            </p:cNvSpPr>
            <p:nvPr/>
          </p:nvSpPr>
          <p:spPr bwMode="auto">
            <a:xfrm>
              <a:off x="3488" y="2067"/>
              <a:ext cx="1" cy="36"/>
            </a:xfrm>
            <a:prstGeom prst="line">
              <a:avLst/>
            </a:prstGeom>
            <a:noFill/>
            <a:ln w="9525">
              <a:solidFill>
                <a:schemeClr val="tx1"/>
              </a:solidFill>
              <a:round/>
              <a:headEnd/>
              <a:tailEnd/>
            </a:ln>
            <a:effectLst/>
          </p:spPr>
          <p:txBody>
            <a:bodyPr/>
            <a:lstStyle/>
            <a:p>
              <a:endParaRPr lang="en-US"/>
            </a:p>
          </p:txBody>
        </p:sp>
        <p:sp>
          <p:nvSpPr>
            <p:cNvPr id="3113" name="Line 41"/>
            <p:cNvSpPr>
              <a:spLocks noChangeShapeType="1"/>
            </p:cNvSpPr>
            <p:nvPr/>
          </p:nvSpPr>
          <p:spPr bwMode="auto">
            <a:xfrm>
              <a:off x="3511" y="2034"/>
              <a:ext cx="1" cy="57"/>
            </a:xfrm>
            <a:prstGeom prst="line">
              <a:avLst/>
            </a:prstGeom>
            <a:noFill/>
            <a:ln w="9525">
              <a:solidFill>
                <a:schemeClr val="tx1"/>
              </a:solidFill>
              <a:round/>
              <a:headEnd/>
              <a:tailEnd/>
            </a:ln>
            <a:effectLst/>
          </p:spPr>
          <p:txBody>
            <a:bodyPr/>
            <a:lstStyle/>
            <a:p>
              <a:endParaRPr lang="en-US"/>
            </a:p>
          </p:txBody>
        </p:sp>
        <p:sp>
          <p:nvSpPr>
            <p:cNvPr id="3114" name="Line 42"/>
            <p:cNvSpPr>
              <a:spLocks noChangeShapeType="1"/>
            </p:cNvSpPr>
            <p:nvPr/>
          </p:nvSpPr>
          <p:spPr bwMode="auto">
            <a:xfrm>
              <a:off x="3538" y="2056"/>
              <a:ext cx="1" cy="24"/>
            </a:xfrm>
            <a:prstGeom prst="line">
              <a:avLst/>
            </a:prstGeom>
            <a:noFill/>
            <a:ln w="9525">
              <a:solidFill>
                <a:schemeClr val="tx1"/>
              </a:solidFill>
              <a:round/>
              <a:headEnd/>
              <a:tailEnd/>
            </a:ln>
            <a:effectLst/>
          </p:spPr>
          <p:txBody>
            <a:bodyPr/>
            <a:lstStyle/>
            <a:p>
              <a:endParaRPr lang="en-US"/>
            </a:p>
          </p:txBody>
        </p:sp>
        <p:sp>
          <p:nvSpPr>
            <p:cNvPr id="3115" name="Freeform 43"/>
            <p:cNvSpPr>
              <a:spLocks/>
            </p:cNvSpPr>
            <p:nvPr/>
          </p:nvSpPr>
          <p:spPr bwMode="auto">
            <a:xfrm>
              <a:off x="3497" y="2068"/>
              <a:ext cx="36" cy="33"/>
            </a:xfrm>
            <a:custGeom>
              <a:avLst/>
              <a:gdLst/>
              <a:ahLst/>
              <a:cxnLst>
                <a:cxn ang="0">
                  <a:pos x="7" y="1"/>
                </a:cxn>
                <a:cxn ang="0">
                  <a:pos x="0" y="15"/>
                </a:cxn>
                <a:cxn ang="0">
                  <a:pos x="6" y="33"/>
                </a:cxn>
                <a:cxn ang="0">
                  <a:pos x="32" y="22"/>
                </a:cxn>
                <a:cxn ang="0">
                  <a:pos x="27" y="12"/>
                </a:cxn>
                <a:cxn ang="0">
                  <a:pos x="33" y="0"/>
                </a:cxn>
                <a:cxn ang="0">
                  <a:pos x="7" y="1"/>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p:spPr>
          <p:txBody>
            <a:bodyPr/>
            <a:lstStyle/>
            <a:p>
              <a:endParaRPr lang="en-US"/>
            </a:p>
          </p:txBody>
        </p:sp>
        <p:sp>
          <p:nvSpPr>
            <p:cNvPr id="3116" name="Freeform 44"/>
            <p:cNvSpPr>
              <a:spLocks/>
            </p:cNvSpPr>
            <p:nvPr/>
          </p:nvSpPr>
          <p:spPr bwMode="auto">
            <a:xfrm>
              <a:off x="3471" y="2074"/>
              <a:ext cx="28" cy="29"/>
            </a:xfrm>
            <a:custGeom>
              <a:avLst/>
              <a:gdLst/>
              <a:ahLst/>
              <a:cxnLst>
                <a:cxn ang="0">
                  <a:pos x="8" y="0"/>
                </a:cxn>
                <a:cxn ang="0">
                  <a:pos x="0" y="13"/>
                </a:cxn>
                <a:cxn ang="0">
                  <a:pos x="7" y="29"/>
                </a:cxn>
                <a:cxn ang="0">
                  <a:pos x="25" y="24"/>
                </a:cxn>
                <a:cxn ang="0">
                  <a:pos x="20" y="14"/>
                </a:cxn>
                <a:cxn ang="0">
                  <a:pos x="26" y="0"/>
                </a:cxn>
                <a:cxn ang="0">
                  <a:pos x="8" y="0"/>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p:spPr>
          <p:txBody>
            <a:bodyPr/>
            <a:lstStyle/>
            <a:p>
              <a:endParaRPr lang="en-US"/>
            </a:p>
          </p:txBody>
        </p:sp>
        <p:sp>
          <p:nvSpPr>
            <p:cNvPr id="3117" name="Freeform 45"/>
            <p:cNvSpPr>
              <a:spLocks/>
            </p:cNvSpPr>
            <p:nvPr/>
          </p:nvSpPr>
          <p:spPr bwMode="auto">
            <a:xfrm>
              <a:off x="3525" y="2060"/>
              <a:ext cx="28" cy="22"/>
            </a:xfrm>
            <a:custGeom>
              <a:avLst/>
              <a:gdLst/>
              <a:ahLst/>
              <a:cxnLst>
                <a:cxn ang="0">
                  <a:pos x="6" y="0"/>
                </a:cxn>
                <a:cxn ang="0">
                  <a:pos x="0" y="12"/>
                </a:cxn>
                <a:cxn ang="0">
                  <a:pos x="8" y="22"/>
                </a:cxn>
                <a:cxn ang="0">
                  <a:pos x="26" y="17"/>
                </a:cxn>
                <a:cxn ang="0">
                  <a:pos x="21" y="7"/>
                </a:cxn>
                <a:cxn ang="0">
                  <a:pos x="24" y="0"/>
                </a:cxn>
                <a:cxn ang="0">
                  <a:pos x="6" y="0"/>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p:spPr>
          <p:txBody>
            <a:bodyPr/>
            <a:lstStyle/>
            <a:p>
              <a:endParaRPr lang="en-US"/>
            </a:p>
          </p:txBody>
        </p:sp>
        <p:sp>
          <p:nvSpPr>
            <p:cNvPr id="3118" name="Freeform 46"/>
            <p:cNvSpPr>
              <a:spLocks/>
            </p:cNvSpPr>
            <p:nvPr/>
          </p:nvSpPr>
          <p:spPr bwMode="auto">
            <a:xfrm>
              <a:off x="3501" y="2040"/>
              <a:ext cx="19" cy="25"/>
            </a:xfrm>
            <a:custGeom>
              <a:avLst/>
              <a:gdLst/>
              <a:ahLst/>
              <a:cxnLst>
                <a:cxn ang="0">
                  <a:pos x="5" y="4"/>
                </a:cxn>
                <a:cxn ang="0">
                  <a:pos x="0" y="18"/>
                </a:cxn>
                <a:cxn ang="0">
                  <a:pos x="8" y="25"/>
                </a:cxn>
                <a:cxn ang="0">
                  <a:pos x="18" y="21"/>
                </a:cxn>
                <a:cxn ang="0">
                  <a:pos x="14" y="13"/>
                </a:cxn>
                <a:cxn ang="0">
                  <a:pos x="15" y="0"/>
                </a:cxn>
                <a:cxn ang="0">
                  <a:pos x="5" y="4"/>
                </a:cxn>
              </a:cxnLst>
              <a:rect l="0" t="0" r="r" b="b"/>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a:effectLst/>
          </p:spPr>
          <p:txBody>
            <a:bodyPr/>
            <a:lstStyle/>
            <a:p>
              <a:endParaRPr lang="en-US"/>
            </a:p>
          </p:txBody>
        </p:sp>
      </p:grpSp>
    </p:spTree>
    <p:extLst>
      <p:ext uri="{BB962C8B-B14F-4D97-AF65-F5344CB8AC3E}">
        <p14:creationId xmlns:p14="http://schemas.microsoft.com/office/powerpoint/2010/main" val="322627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2.96296E-6 L -0.10972 0.06667 L -0.24583 0.06111 L -0.33194 0.01852 " pathEditMode="relative" ptsTypes="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3099"/>
                                        </p:tgtEl>
                                        <p:attrNameLst>
                                          <p:attrName>style.visibility</p:attrName>
                                        </p:attrNameLst>
                                      </p:cBhvr>
                                      <p:to>
                                        <p:strVal val="visible"/>
                                      </p:to>
                                    </p:set>
                                    <p:animEffect transition="in" filter="dissolve">
                                      <p:cBhvr>
                                        <p:cTn id="10" dur="500"/>
                                        <p:tgtEl>
                                          <p:spTgt spid="3099"/>
                                        </p:tgtEl>
                                      </p:cBhvr>
                                    </p:animEffect>
                                  </p:childTnLst>
                                </p:cTn>
                              </p:par>
                            </p:childTnLst>
                          </p:cTn>
                        </p:par>
                        <p:par>
                          <p:cTn id="11" fill="hold">
                            <p:stCondLst>
                              <p:cond delay="2500"/>
                            </p:stCondLst>
                            <p:childTnLst>
                              <p:par>
                                <p:cTn id="12" presetID="9" presetClass="entr" presetSubtype="0" fill="hold" grpId="0" nodeType="afterEffect">
                                  <p:stCondLst>
                                    <p:cond delay="0"/>
                                  </p:stCondLst>
                                  <p:childTnLst>
                                    <p:set>
                                      <p:cBhvr>
                                        <p:cTn id="13" dur="1" fill="hold">
                                          <p:stCondLst>
                                            <p:cond delay="0"/>
                                          </p:stCondLst>
                                        </p:cTn>
                                        <p:tgtEl>
                                          <p:spTgt spid="3098"/>
                                        </p:tgtEl>
                                        <p:attrNameLst>
                                          <p:attrName>style.visibility</p:attrName>
                                        </p:attrNameLst>
                                      </p:cBhvr>
                                      <p:to>
                                        <p:strVal val="visible"/>
                                      </p:to>
                                    </p:set>
                                    <p:animEffect transition="in" filter="dissolve">
                                      <p:cBhvr>
                                        <p:cTn id="14" dur="500"/>
                                        <p:tgtEl>
                                          <p:spTgt spid="3098"/>
                                        </p:tgtEl>
                                      </p:cBhvr>
                                    </p:animEffect>
                                  </p:childTnLst>
                                </p:cTn>
                              </p:par>
                            </p:childTnLst>
                          </p:cTn>
                        </p:par>
                        <p:par>
                          <p:cTn id="15" fill="hold">
                            <p:stCondLst>
                              <p:cond delay="3000"/>
                            </p:stCondLst>
                            <p:childTnLst>
                              <p:par>
                                <p:cTn id="16" presetID="9" presetClass="entr" presetSubtype="0" fill="hold" grpId="0" nodeType="afterEffect">
                                  <p:stCondLst>
                                    <p:cond delay="0"/>
                                  </p:stCondLst>
                                  <p:childTnLst>
                                    <p:set>
                                      <p:cBhvr>
                                        <p:cTn id="17" dur="1" fill="hold">
                                          <p:stCondLst>
                                            <p:cond delay="0"/>
                                          </p:stCondLst>
                                        </p:cTn>
                                        <p:tgtEl>
                                          <p:spTgt spid="3097"/>
                                        </p:tgtEl>
                                        <p:attrNameLst>
                                          <p:attrName>style.visibility</p:attrName>
                                        </p:attrNameLst>
                                      </p:cBhvr>
                                      <p:to>
                                        <p:strVal val="visible"/>
                                      </p:to>
                                    </p:set>
                                    <p:animEffect transition="in" filter="dissolve">
                                      <p:cBhvr>
                                        <p:cTn id="18" dur="500"/>
                                        <p:tgtEl>
                                          <p:spTgt spid="3097"/>
                                        </p:tgtEl>
                                      </p:cBhvr>
                                    </p:animEffect>
                                  </p:childTnLst>
                                </p:cTn>
                              </p:par>
                            </p:childTnLst>
                          </p:cTn>
                        </p:par>
                        <p:par>
                          <p:cTn id="19" fill="hold">
                            <p:stCondLst>
                              <p:cond delay="3500"/>
                            </p:stCondLst>
                            <p:childTnLst>
                              <p:par>
                                <p:cTn id="20" presetID="9" presetClass="entr" presetSubtype="0" fill="hold" grpId="0" nodeType="afterEffect">
                                  <p:stCondLst>
                                    <p:cond delay="0"/>
                                  </p:stCondLst>
                                  <p:childTnLst>
                                    <p:set>
                                      <p:cBhvr>
                                        <p:cTn id="21" dur="1" fill="hold">
                                          <p:stCondLst>
                                            <p:cond delay="0"/>
                                          </p:stCondLst>
                                        </p:cTn>
                                        <p:tgtEl>
                                          <p:spTgt spid="3096"/>
                                        </p:tgtEl>
                                        <p:attrNameLst>
                                          <p:attrName>style.visibility</p:attrName>
                                        </p:attrNameLst>
                                      </p:cBhvr>
                                      <p:to>
                                        <p:strVal val="visible"/>
                                      </p:to>
                                    </p:set>
                                    <p:animEffect transition="in" filter="dissolve">
                                      <p:cBhvr>
                                        <p:cTn id="22" dur="500"/>
                                        <p:tgtEl>
                                          <p:spTgt spid="3096"/>
                                        </p:tgtEl>
                                      </p:cBhvr>
                                    </p:animEffect>
                                  </p:childTnLst>
                                </p:cTn>
                              </p:par>
                            </p:childTnLst>
                          </p:cTn>
                        </p:par>
                        <p:par>
                          <p:cTn id="23" fill="hold">
                            <p:stCondLst>
                              <p:cond delay="4000"/>
                            </p:stCondLst>
                            <p:childTnLst>
                              <p:par>
                                <p:cTn id="24" presetID="9" presetClass="entr" presetSubtype="0" fill="hold" grpId="0" nodeType="afterEffect">
                                  <p:stCondLst>
                                    <p:cond delay="0"/>
                                  </p:stCondLst>
                                  <p:childTnLst>
                                    <p:set>
                                      <p:cBhvr>
                                        <p:cTn id="25" dur="1" fill="hold">
                                          <p:stCondLst>
                                            <p:cond delay="0"/>
                                          </p:stCondLst>
                                        </p:cTn>
                                        <p:tgtEl>
                                          <p:spTgt spid="3095"/>
                                        </p:tgtEl>
                                        <p:attrNameLst>
                                          <p:attrName>style.visibility</p:attrName>
                                        </p:attrNameLst>
                                      </p:cBhvr>
                                      <p:to>
                                        <p:strVal val="visible"/>
                                      </p:to>
                                    </p:set>
                                    <p:animEffect transition="in" filter="dissolve">
                                      <p:cBhvr>
                                        <p:cTn id="26" dur="500"/>
                                        <p:tgtEl>
                                          <p:spTgt spid="3095"/>
                                        </p:tgtEl>
                                      </p:cBhvr>
                                    </p:animEffect>
                                  </p:childTnLst>
                                </p:cTn>
                              </p:par>
                            </p:childTnLst>
                          </p:cTn>
                        </p:par>
                        <p:par>
                          <p:cTn id="27" fill="hold">
                            <p:stCondLst>
                              <p:cond delay="4500"/>
                            </p:stCondLst>
                            <p:childTnLst>
                              <p:par>
                                <p:cTn id="28" presetID="9" presetClass="entr" presetSubtype="0" fill="hold" grpId="0" nodeType="afterEffect">
                                  <p:stCondLst>
                                    <p:cond delay="0"/>
                                  </p:stCondLst>
                                  <p:childTnLst>
                                    <p:set>
                                      <p:cBhvr>
                                        <p:cTn id="29" dur="1" fill="hold">
                                          <p:stCondLst>
                                            <p:cond delay="0"/>
                                          </p:stCondLst>
                                        </p:cTn>
                                        <p:tgtEl>
                                          <p:spTgt spid="3094"/>
                                        </p:tgtEl>
                                        <p:attrNameLst>
                                          <p:attrName>style.visibility</p:attrName>
                                        </p:attrNameLst>
                                      </p:cBhvr>
                                      <p:to>
                                        <p:strVal val="visible"/>
                                      </p:to>
                                    </p:set>
                                    <p:animEffect transition="in" filter="dissolve">
                                      <p:cBhvr>
                                        <p:cTn id="30" dur="500"/>
                                        <p:tgtEl>
                                          <p:spTgt spid="309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00"/>
                                        </p:tgtEl>
                                        <p:attrNameLst>
                                          <p:attrName>style.visibility</p:attrName>
                                        </p:attrNameLst>
                                      </p:cBhvr>
                                      <p:to>
                                        <p:strVal val="visible"/>
                                      </p:to>
                                    </p:set>
                                    <p:animEffect transition="in" filter="dissolve">
                                      <p:cBhvr>
                                        <p:cTn id="35" dur="500"/>
                                        <p:tgtEl>
                                          <p:spTgt spid="3100"/>
                                        </p:tgtEl>
                                      </p:cBhvr>
                                    </p:animEffect>
                                  </p:childTnLst>
                                </p:cTn>
                              </p:par>
                            </p:childTnLst>
                          </p:cTn>
                        </p:par>
                        <p:par>
                          <p:cTn id="36" fill="hold">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3101"/>
                                        </p:tgtEl>
                                        <p:attrNameLst>
                                          <p:attrName>style.visibility</p:attrName>
                                        </p:attrNameLst>
                                      </p:cBhvr>
                                      <p:to>
                                        <p:strVal val="visible"/>
                                      </p:to>
                                    </p:set>
                                    <p:animEffect transition="in" filter="dissolve">
                                      <p:cBhvr>
                                        <p:cTn id="39" dur="500"/>
                                        <p:tgtEl>
                                          <p:spTgt spid="3101"/>
                                        </p:tgtEl>
                                      </p:cBhvr>
                                    </p:animEffect>
                                  </p:childTnLst>
                                </p:cTn>
                              </p:par>
                            </p:childTnLst>
                          </p:cTn>
                        </p:par>
                        <p:par>
                          <p:cTn id="40" fill="hold">
                            <p:stCondLst>
                              <p:cond delay="1000"/>
                            </p:stCondLst>
                            <p:childTnLst>
                              <p:par>
                                <p:cTn id="41" presetID="9" presetClass="entr" presetSubtype="0" fill="hold" grpId="0" nodeType="afterEffect">
                                  <p:stCondLst>
                                    <p:cond delay="0"/>
                                  </p:stCondLst>
                                  <p:childTnLst>
                                    <p:set>
                                      <p:cBhvr>
                                        <p:cTn id="42" dur="1" fill="hold">
                                          <p:stCondLst>
                                            <p:cond delay="0"/>
                                          </p:stCondLst>
                                        </p:cTn>
                                        <p:tgtEl>
                                          <p:spTgt spid="3102"/>
                                        </p:tgtEl>
                                        <p:attrNameLst>
                                          <p:attrName>style.visibility</p:attrName>
                                        </p:attrNameLst>
                                      </p:cBhvr>
                                      <p:to>
                                        <p:strVal val="visible"/>
                                      </p:to>
                                    </p:set>
                                    <p:animEffect transition="in" filter="dissolve">
                                      <p:cBhvr>
                                        <p:cTn id="43" dur="500"/>
                                        <p:tgtEl>
                                          <p:spTgt spid="310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103"/>
                                        </p:tgtEl>
                                        <p:attrNameLst>
                                          <p:attrName>style.visibility</p:attrName>
                                        </p:attrNameLst>
                                      </p:cBhvr>
                                      <p:to>
                                        <p:strVal val="visible"/>
                                      </p:to>
                                    </p:set>
                                    <p:animEffect transition="in" filter="dissolve">
                                      <p:cBhvr>
                                        <p:cTn id="48" dur="500"/>
                                        <p:tgtEl>
                                          <p:spTgt spid="31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105"/>
                                        </p:tgtEl>
                                        <p:attrNameLst>
                                          <p:attrName>style.visibility</p:attrName>
                                        </p:attrNameLst>
                                      </p:cBhvr>
                                      <p:to>
                                        <p:strVal val="visible"/>
                                      </p:to>
                                    </p:set>
                                    <p:animEffect transition="in" filter="wipe(down)">
                                      <p:cBhvr>
                                        <p:cTn id="53" dur="500"/>
                                        <p:tgtEl>
                                          <p:spTgt spid="310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106"/>
                                        </p:tgtEl>
                                        <p:attrNameLst>
                                          <p:attrName>style.visibility</p:attrName>
                                        </p:attrNameLst>
                                      </p:cBhvr>
                                      <p:to>
                                        <p:strVal val="visible"/>
                                      </p:to>
                                    </p:set>
                                    <p:animEffect transition="in" filter="wipe(down)">
                                      <p:cBhvr>
                                        <p:cTn id="56" dur="500"/>
                                        <p:tgtEl>
                                          <p:spTgt spid="3106"/>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1" nodeType="clickEffect">
                                  <p:stCondLst>
                                    <p:cond delay="0"/>
                                  </p:stCondLst>
                                  <p:childTnLst>
                                    <p:animEffect transition="out" filter="dissolve">
                                      <p:cBhvr>
                                        <p:cTn id="60" dur="500"/>
                                        <p:tgtEl>
                                          <p:spTgt spid="3105"/>
                                        </p:tgtEl>
                                      </p:cBhvr>
                                    </p:animEffect>
                                    <p:set>
                                      <p:cBhvr>
                                        <p:cTn id="61" dur="1" fill="hold">
                                          <p:stCondLst>
                                            <p:cond delay="499"/>
                                          </p:stCondLst>
                                        </p:cTn>
                                        <p:tgtEl>
                                          <p:spTgt spid="3105"/>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3106"/>
                                        </p:tgtEl>
                                      </p:cBhvr>
                                    </p:animEffect>
                                    <p:set>
                                      <p:cBhvr>
                                        <p:cTn id="64" dur="1" fill="hold">
                                          <p:stCondLst>
                                            <p:cond delay="499"/>
                                          </p:stCondLst>
                                        </p:cTn>
                                        <p:tgtEl>
                                          <p:spTgt spid="3106"/>
                                        </p:tgtEl>
                                        <p:attrNameLst>
                                          <p:attrName>style.visibility</p:attrName>
                                        </p:attrNameLst>
                                      </p:cBhvr>
                                      <p:to>
                                        <p:strVal val="hidden"/>
                                      </p:to>
                                    </p:set>
                                  </p:childTnLst>
                                </p:cTn>
                              </p:par>
                            </p:childTnLst>
                          </p:cTn>
                        </p:par>
                        <p:par>
                          <p:cTn id="65" fill="hold">
                            <p:stCondLst>
                              <p:cond delay="500"/>
                            </p:stCondLst>
                            <p:childTnLst>
                              <p:par>
                                <p:cTn id="66" presetID="9" presetClass="entr" presetSubtype="0" fill="hold" grpId="0" nodeType="afterEffect">
                                  <p:stCondLst>
                                    <p:cond delay="0"/>
                                  </p:stCondLst>
                                  <p:childTnLst>
                                    <p:set>
                                      <p:cBhvr>
                                        <p:cTn id="67" dur="1" fill="hold">
                                          <p:stCondLst>
                                            <p:cond delay="0"/>
                                          </p:stCondLst>
                                        </p:cTn>
                                        <p:tgtEl>
                                          <p:spTgt spid="3104"/>
                                        </p:tgtEl>
                                        <p:attrNameLst>
                                          <p:attrName>style.visibility</p:attrName>
                                        </p:attrNameLst>
                                      </p:cBhvr>
                                      <p:to>
                                        <p:strVal val="visible"/>
                                      </p:to>
                                    </p:set>
                                    <p:animEffect transition="in" filter="dissolve">
                                      <p:cBhvr>
                                        <p:cTn id="68" dur="500"/>
                                        <p:tgtEl>
                                          <p:spTgt spid="3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animBg="1"/>
      <p:bldP spid="3095" grpId="0" animBg="1"/>
      <p:bldP spid="3096" grpId="0" animBg="1"/>
      <p:bldP spid="3097" grpId="0" animBg="1"/>
      <p:bldP spid="3098" grpId="0" animBg="1"/>
      <p:bldP spid="3099" grpId="0" animBg="1"/>
      <p:bldP spid="3100" grpId="0" animBg="1"/>
      <p:bldP spid="3101" grpId="0" animBg="1"/>
      <p:bldP spid="3102" grpId="0" animBg="1"/>
      <p:bldP spid="3103" grpId="0" animBg="1"/>
      <p:bldP spid="3104" grpId="0" animBg="1"/>
      <p:bldP spid="3105" grpId="0" animBg="1"/>
      <p:bldP spid="3105" grpId="1" animBg="1"/>
      <p:bldP spid="3106" grpId="0" animBg="1"/>
      <p:bldP spid="3106"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attleLongIslandAnimation"/>
          <p:cNvPicPr>
            <a:picLocks noChangeAspect="1" noChangeArrowheads="1"/>
          </p:cNvPicPr>
          <p:nvPr/>
        </p:nvPicPr>
        <p:blipFill>
          <a:blip r:embed="rId4" cstate="print"/>
          <a:srcRect/>
          <a:stretch>
            <a:fillRect/>
          </a:stretch>
        </p:blipFill>
        <p:spPr bwMode="auto">
          <a:xfrm>
            <a:off x="1358900" y="0"/>
            <a:ext cx="6737350" cy="6858000"/>
          </a:xfrm>
          <a:prstGeom prst="rect">
            <a:avLst/>
          </a:prstGeom>
          <a:noFill/>
        </p:spPr>
      </p:pic>
      <p:sp>
        <p:nvSpPr>
          <p:cNvPr id="2053" name="Rectangle 5"/>
          <p:cNvSpPr>
            <a:spLocks noChangeArrowheads="1"/>
          </p:cNvSpPr>
          <p:nvPr/>
        </p:nvSpPr>
        <p:spPr bwMode="auto">
          <a:xfrm>
            <a:off x="1435100" y="5540375"/>
            <a:ext cx="190500" cy="200025"/>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54" name="Rectangle 6"/>
          <p:cNvSpPr>
            <a:spLocks noChangeArrowheads="1"/>
          </p:cNvSpPr>
          <p:nvPr/>
        </p:nvSpPr>
        <p:spPr bwMode="auto">
          <a:xfrm>
            <a:off x="1444625" y="5845175"/>
            <a:ext cx="190500" cy="200025"/>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55" name="Rectangle 7"/>
          <p:cNvSpPr>
            <a:spLocks noChangeArrowheads="1"/>
          </p:cNvSpPr>
          <p:nvPr/>
        </p:nvSpPr>
        <p:spPr bwMode="auto">
          <a:xfrm>
            <a:off x="1720850" y="5845175"/>
            <a:ext cx="190500" cy="200025"/>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56" name="Rectangle 8"/>
          <p:cNvSpPr>
            <a:spLocks noChangeArrowheads="1"/>
          </p:cNvSpPr>
          <p:nvPr/>
        </p:nvSpPr>
        <p:spPr bwMode="auto">
          <a:xfrm>
            <a:off x="1720850" y="5540375"/>
            <a:ext cx="190500" cy="200025"/>
          </a:xfrm>
          <a:prstGeom prst="rect">
            <a:avLst/>
          </a:prstGeom>
          <a:solidFill>
            <a:srgbClr val="FF99CC"/>
          </a:solidFill>
          <a:ln w="25400">
            <a:solidFill>
              <a:srgbClr val="FF0000"/>
            </a:solidFill>
            <a:miter lim="800000"/>
            <a:headEnd/>
            <a:tailEnd/>
          </a:ln>
          <a:effectLst/>
        </p:spPr>
        <p:txBody>
          <a:bodyPr wrap="none" anchor="ctr"/>
          <a:lstStyle/>
          <a:p>
            <a:pPr algn="ctr"/>
            <a:r>
              <a:rPr lang="en-US"/>
              <a:t> </a:t>
            </a:r>
          </a:p>
        </p:txBody>
      </p:sp>
      <p:sp>
        <p:nvSpPr>
          <p:cNvPr id="2057" name="Rectangle 9"/>
          <p:cNvSpPr>
            <a:spLocks noChangeArrowheads="1"/>
          </p:cNvSpPr>
          <p:nvPr/>
        </p:nvSpPr>
        <p:spPr bwMode="auto">
          <a:xfrm>
            <a:off x="3835400" y="4092575"/>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58" name="Rectangle 10"/>
          <p:cNvSpPr>
            <a:spLocks noChangeArrowheads="1"/>
          </p:cNvSpPr>
          <p:nvPr/>
        </p:nvSpPr>
        <p:spPr bwMode="auto">
          <a:xfrm>
            <a:off x="4521200" y="4359275"/>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59" name="Rectangle 11"/>
          <p:cNvSpPr>
            <a:spLocks noChangeArrowheads="1"/>
          </p:cNvSpPr>
          <p:nvPr/>
        </p:nvSpPr>
        <p:spPr bwMode="auto">
          <a:xfrm>
            <a:off x="5140325" y="4149725"/>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60" name="Rectangle 12"/>
          <p:cNvSpPr>
            <a:spLocks noChangeArrowheads="1"/>
          </p:cNvSpPr>
          <p:nvPr/>
        </p:nvSpPr>
        <p:spPr bwMode="auto">
          <a:xfrm>
            <a:off x="3921125" y="2711450"/>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61" name="Rectangle 13"/>
          <p:cNvSpPr>
            <a:spLocks noChangeArrowheads="1"/>
          </p:cNvSpPr>
          <p:nvPr/>
        </p:nvSpPr>
        <p:spPr bwMode="auto">
          <a:xfrm>
            <a:off x="4006850" y="2606675"/>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62" name="Rectangle 14"/>
          <p:cNvSpPr>
            <a:spLocks noChangeArrowheads="1"/>
          </p:cNvSpPr>
          <p:nvPr/>
        </p:nvSpPr>
        <p:spPr bwMode="auto">
          <a:xfrm>
            <a:off x="4073525" y="2530475"/>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63" name="Rectangle 15"/>
          <p:cNvSpPr>
            <a:spLocks noChangeArrowheads="1"/>
          </p:cNvSpPr>
          <p:nvPr/>
        </p:nvSpPr>
        <p:spPr bwMode="auto">
          <a:xfrm>
            <a:off x="3101975" y="5521325"/>
            <a:ext cx="190500" cy="200025"/>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64" name="Rectangle 16"/>
          <p:cNvSpPr>
            <a:spLocks noChangeArrowheads="1"/>
          </p:cNvSpPr>
          <p:nvPr/>
        </p:nvSpPr>
        <p:spPr bwMode="auto">
          <a:xfrm>
            <a:off x="3111500" y="5826125"/>
            <a:ext cx="190500" cy="200025"/>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65" name="Rectangle 17"/>
          <p:cNvSpPr>
            <a:spLocks noChangeArrowheads="1"/>
          </p:cNvSpPr>
          <p:nvPr/>
        </p:nvSpPr>
        <p:spPr bwMode="auto">
          <a:xfrm>
            <a:off x="3387725" y="5826125"/>
            <a:ext cx="190500" cy="200025"/>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66" name="Rectangle 18"/>
          <p:cNvSpPr>
            <a:spLocks noChangeArrowheads="1"/>
          </p:cNvSpPr>
          <p:nvPr/>
        </p:nvSpPr>
        <p:spPr bwMode="auto">
          <a:xfrm>
            <a:off x="3387725" y="5521325"/>
            <a:ext cx="190500" cy="200025"/>
          </a:xfrm>
          <a:prstGeom prst="rect">
            <a:avLst/>
          </a:prstGeom>
          <a:solidFill>
            <a:srgbClr val="FF99CC"/>
          </a:solidFill>
          <a:ln w="25400">
            <a:solidFill>
              <a:srgbClr val="FF0000"/>
            </a:solidFill>
            <a:miter lim="800000"/>
            <a:headEnd/>
            <a:tailEnd/>
          </a:ln>
          <a:effectLst/>
        </p:spPr>
        <p:txBody>
          <a:bodyPr wrap="none" anchor="ctr"/>
          <a:lstStyle/>
          <a:p>
            <a:pPr algn="ctr"/>
            <a:r>
              <a:rPr lang="en-US"/>
              <a:t> </a:t>
            </a:r>
          </a:p>
        </p:txBody>
      </p:sp>
      <p:sp>
        <p:nvSpPr>
          <p:cNvPr id="2067" name="AutoShape 19"/>
          <p:cNvSpPr>
            <a:spLocks noChangeArrowheads="1"/>
          </p:cNvSpPr>
          <p:nvPr/>
        </p:nvSpPr>
        <p:spPr bwMode="auto">
          <a:xfrm>
            <a:off x="3600450" y="4181475"/>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2068" name="AutoShape 20"/>
          <p:cNvSpPr>
            <a:spLocks noChangeArrowheads="1"/>
          </p:cNvSpPr>
          <p:nvPr/>
        </p:nvSpPr>
        <p:spPr bwMode="auto">
          <a:xfrm>
            <a:off x="4429125" y="4457700"/>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2069" name="AutoShape 21"/>
          <p:cNvSpPr>
            <a:spLocks noChangeArrowheads="1"/>
          </p:cNvSpPr>
          <p:nvPr/>
        </p:nvSpPr>
        <p:spPr bwMode="auto">
          <a:xfrm>
            <a:off x="5124450" y="3867150"/>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2070" name="AutoShape 22"/>
          <p:cNvSpPr>
            <a:spLocks noChangeArrowheads="1"/>
          </p:cNvSpPr>
          <p:nvPr/>
        </p:nvSpPr>
        <p:spPr bwMode="auto">
          <a:xfrm>
            <a:off x="4130675" y="4000500"/>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2071" name="Rectangle 23"/>
          <p:cNvSpPr>
            <a:spLocks noChangeArrowheads="1"/>
          </p:cNvSpPr>
          <p:nvPr/>
        </p:nvSpPr>
        <p:spPr bwMode="auto">
          <a:xfrm>
            <a:off x="4349750" y="3206750"/>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72" name="Rectangle 24"/>
          <p:cNvSpPr>
            <a:spLocks noChangeArrowheads="1"/>
          </p:cNvSpPr>
          <p:nvPr/>
        </p:nvSpPr>
        <p:spPr bwMode="auto">
          <a:xfrm>
            <a:off x="4311650" y="2587625"/>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73" name="Rectangle 25"/>
          <p:cNvSpPr>
            <a:spLocks noChangeArrowheads="1"/>
          </p:cNvSpPr>
          <p:nvPr/>
        </p:nvSpPr>
        <p:spPr bwMode="auto">
          <a:xfrm>
            <a:off x="4397375" y="2482850"/>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74" name="Rectangle 26"/>
          <p:cNvSpPr>
            <a:spLocks noChangeArrowheads="1"/>
          </p:cNvSpPr>
          <p:nvPr/>
        </p:nvSpPr>
        <p:spPr bwMode="auto">
          <a:xfrm>
            <a:off x="4464050" y="2406650"/>
            <a:ext cx="190500" cy="200025"/>
          </a:xfrm>
          <a:prstGeom prst="rect">
            <a:avLst/>
          </a:prstGeom>
          <a:solidFill>
            <a:srgbClr val="99CCFF"/>
          </a:solidFill>
          <a:ln w="25400">
            <a:solidFill>
              <a:srgbClr val="0000FF"/>
            </a:solidFill>
            <a:miter lim="800000"/>
            <a:headEnd/>
            <a:tailEnd/>
          </a:ln>
          <a:effectLst/>
        </p:spPr>
        <p:txBody>
          <a:bodyPr wrap="none" anchor="ctr"/>
          <a:lstStyle/>
          <a:p>
            <a:endParaRPr lang="en-US"/>
          </a:p>
        </p:txBody>
      </p:sp>
      <p:sp>
        <p:nvSpPr>
          <p:cNvPr id="2075" name="Freeform 27"/>
          <p:cNvSpPr>
            <a:spLocks/>
          </p:cNvSpPr>
          <p:nvPr/>
        </p:nvSpPr>
        <p:spPr bwMode="auto">
          <a:xfrm rot="1988820">
            <a:off x="3586163" y="4200525"/>
            <a:ext cx="365125" cy="184150"/>
          </a:xfrm>
          <a:custGeom>
            <a:avLst/>
            <a:gdLst/>
            <a:ahLst/>
            <a:cxnLst>
              <a:cxn ang="0">
                <a:pos x="20" y="0"/>
              </a:cxn>
              <a:cxn ang="0">
                <a:pos x="0" y="38"/>
              </a:cxn>
              <a:cxn ang="0">
                <a:pos x="49" y="61"/>
              </a:cxn>
              <a:cxn ang="0">
                <a:pos x="66" y="20"/>
              </a:cxn>
              <a:cxn ang="0">
                <a:pos x="102" y="36"/>
              </a:cxn>
              <a:cxn ang="0">
                <a:pos x="90" y="72"/>
              </a:cxn>
              <a:cxn ang="0">
                <a:pos x="122" y="86"/>
              </a:cxn>
              <a:cxn ang="0">
                <a:pos x="142" y="50"/>
              </a:cxn>
              <a:cxn ang="0">
                <a:pos x="182" y="66"/>
              </a:cxn>
              <a:cxn ang="0">
                <a:pos x="168" y="98"/>
              </a:cxn>
              <a:cxn ang="0">
                <a:pos x="216" y="116"/>
              </a:cxn>
              <a:cxn ang="0">
                <a:pos x="230" y="76"/>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p:spPr>
        <p:txBody>
          <a:bodyPr/>
          <a:lstStyle/>
          <a:p>
            <a:endParaRPr lang="en-US"/>
          </a:p>
        </p:txBody>
      </p:sp>
      <p:sp>
        <p:nvSpPr>
          <p:cNvPr id="2077" name="Freeform 29"/>
          <p:cNvSpPr>
            <a:spLocks/>
          </p:cNvSpPr>
          <p:nvPr/>
        </p:nvSpPr>
        <p:spPr bwMode="auto">
          <a:xfrm rot="-1562357">
            <a:off x="4446588" y="4518025"/>
            <a:ext cx="365125" cy="184150"/>
          </a:xfrm>
          <a:custGeom>
            <a:avLst/>
            <a:gdLst/>
            <a:ahLst/>
            <a:cxnLst>
              <a:cxn ang="0">
                <a:pos x="20" y="0"/>
              </a:cxn>
              <a:cxn ang="0">
                <a:pos x="0" y="38"/>
              </a:cxn>
              <a:cxn ang="0">
                <a:pos x="49" y="61"/>
              </a:cxn>
              <a:cxn ang="0">
                <a:pos x="66" y="20"/>
              </a:cxn>
              <a:cxn ang="0">
                <a:pos x="102" y="36"/>
              </a:cxn>
              <a:cxn ang="0">
                <a:pos x="90" y="72"/>
              </a:cxn>
              <a:cxn ang="0">
                <a:pos x="122" y="86"/>
              </a:cxn>
              <a:cxn ang="0">
                <a:pos x="142" y="50"/>
              </a:cxn>
              <a:cxn ang="0">
                <a:pos x="182" y="66"/>
              </a:cxn>
              <a:cxn ang="0">
                <a:pos x="168" y="98"/>
              </a:cxn>
              <a:cxn ang="0">
                <a:pos x="216" y="116"/>
              </a:cxn>
              <a:cxn ang="0">
                <a:pos x="230" y="76"/>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p:spPr>
        <p:txBody>
          <a:bodyPr/>
          <a:lstStyle/>
          <a:p>
            <a:endParaRPr lang="en-US"/>
          </a:p>
        </p:txBody>
      </p:sp>
      <p:sp>
        <p:nvSpPr>
          <p:cNvPr id="2078" name="Freeform 30"/>
          <p:cNvSpPr>
            <a:spLocks/>
          </p:cNvSpPr>
          <p:nvPr/>
        </p:nvSpPr>
        <p:spPr bwMode="auto">
          <a:xfrm rot="-1207988">
            <a:off x="5014913" y="4318000"/>
            <a:ext cx="365125" cy="184150"/>
          </a:xfrm>
          <a:custGeom>
            <a:avLst/>
            <a:gdLst/>
            <a:ahLst/>
            <a:cxnLst>
              <a:cxn ang="0">
                <a:pos x="20" y="0"/>
              </a:cxn>
              <a:cxn ang="0">
                <a:pos x="0" y="38"/>
              </a:cxn>
              <a:cxn ang="0">
                <a:pos x="49" y="61"/>
              </a:cxn>
              <a:cxn ang="0">
                <a:pos x="66" y="20"/>
              </a:cxn>
              <a:cxn ang="0">
                <a:pos x="102" y="36"/>
              </a:cxn>
              <a:cxn ang="0">
                <a:pos x="90" y="72"/>
              </a:cxn>
              <a:cxn ang="0">
                <a:pos x="122" y="86"/>
              </a:cxn>
              <a:cxn ang="0">
                <a:pos x="142" y="50"/>
              </a:cxn>
              <a:cxn ang="0">
                <a:pos x="182" y="66"/>
              </a:cxn>
              <a:cxn ang="0">
                <a:pos x="168" y="98"/>
              </a:cxn>
              <a:cxn ang="0">
                <a:pos x="216" y="116"/>
              </a:cxn>
              <a:cxn ang="0">
                <a:pos x="230" y="76"/>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p:spPr>
        <p:txBody>
          <a:bodyPr/>
          <a:lstStyle/>
          <a:p>
            <a:endParaRPr lang="en-US"/>
          </a:p>
        </p:txBody>
      </p:sp>
      <p:sp>
        <p:nvSpPr>
          <p:cNvPr id="2079" name="Freeform 31"/>
          <p:cNvSpPr>
            <a:spLocks/>
          </p:cNvSpPr>
          <p:nvPr/>
        </p:nvSpPr>
        <p:spPr bwMode="auto">
          <a:xfrm>
            <a:off x="4406900" y="3178175"/>
            <a:ext cx="561975" cy="681038"/>
          </a:xfrm>
          <a:custGeom>
            <a:avLst/>
            <a:gdLst/>
            <a:ahLst/>
            <a:cxnLst>
              <a:cxn ang="0">
                <a:pos x="0" y="391"/>
              </a:cxn>
              <a:cxn ang="0">
                <a:pos x="20" y="429"/>
              </a:cxn>
              <a:cxn ang="0">
                <a:pos x="67" y="402"/>
              </a:cxn>
              <a:cxn ang="0">
                <a:pos x="42" y="364"/>
              </a:cxn>
              <a:cxn ang="0">
                <a:pos x="76" y="344"/>
              </a:cxn>
              <a:cxn ang="0">
                <a:pos x="99" y="374"/>
              </a:cxn>
              <a:cxn ang="0">
                <a:pos x="129" y="356"/>
              </a:cxn>
              <a:cxn ang="0">
                <a:pos x="110" y="319"/>
              </a:cxn>
              <a:cxn ang="0">
                <a:pos x="146" y="295"/>
              </a:cxn>
              <a:cxn ang="0">
                <a:pos x="165" y="325"/>
              </a:cxn>
              <a:cxn ang="0">
                <a:pos x="207" y="295"/>
              </a:cxn>
              <a:cxn ang="0">
                <a:pos x="194" y="264"/>
              </a:cxn>
              <a:cxn ang="0">
                <a:pos x="226" y="236"/>
              </a:cxn>
              <a:cxn ang="0">
                <a:pos x="250" y="262"/>
              </a:cxn>
              <a:cxn ang="0">
                <a:pos x="296" y="212"/>
              </a:cxn>
              <a:cxn ang="0">
                <a:pos x="254" y="182"/>
              </a:cxn>
              <a:cxn ang="0">
                <a:pos x="288" y="132"/>
              </a:cxn>
              <a:cxn ang="0">
                <a:pos x="330" y="138"/>
              </a:cxn>
              <a:cxn ang="0">
                <a:pos x="348" y="90"/>
              </a:cxn>
              <a:cxn ang="0">
                <a:pos x="292" y="76"/>
              </a:cxn>
              <a:cxn ang="0">
                <a:pos x="292" y="2"/>
              </a:cxn>
              <a:cxn ang="0">
                <a:pos x="354" y="0"/>
              </a:cxn>
            </a:cxnLst>
            <a:rect l="0" t="0" r="r" b="b"/>
            <a:pathLst>
              <a:path w="354" h="429">
                <a:moveTo>
                  <a:pt x="0" y="391"/>
                </a:moveTo>
                <a:lnTo>
                  <a:pt x="20" y="429"/>
                </a:lnTo>
                <a:lnTo>
                  <a:pt x="67" y="402"/>
                </a:lnTo>
                <a:lnTo>
                  <a:pt x="42" y="364"/>
                </a:lnTo>
                <a:lnTo>
                  <a:pt x="76" y="344"/>
                </a:lnTo>
                <a:lnTo>
                  <a:pt x="99" y="374"/>
                </a:lnTo>
                <a:lnTo>
                  <a:pt x="129" y="356"/>
                </a:lnTo>
                <a:lnTo>
                  <a:pt x="110" y="319"/>
                </a:lnTo>
                <a:lnTo>
                  <a:pt x="146" y="295"/>
                </a:lnTo>
                <a:lnTo>
                  <a:pt x="165" y="325"/>
                </a:lnTo>
                <a:lnTo>
                  <a:pt x="207" y="295"/>
                </a:lnTo>
                <a:lnTo>
                  <a:pt x="194" y="264"/>
                </a:lnTo>
                <a:lnTo>
                  <a:pt x="226" y="236"/>
                </a:lnTo>
                <a:lnTo>
                  <a:pt x="250" y="262"/>
                </a:lnTo>
                <a:lnTo>
                  <a:pt x="296" y="212"/>
                </a:lnTo>
                <a:lnTo>
                  <a:pt x="254" y="182"/>
                </a:lnTo>
                <a:lnTo>
                  <a:pt x="288" y="132"/>
                </a:lnTo>
                <a:lnTo>
                  <a:pt x="330" y="138"/>
                </a:lnTo>
                <a:lnTo>
                  <a:pt x="348" y="90"/>
                </a:lnTo>
                <a:lnTo>
                  <a:pt x="292" y="76"/>
                </a:lnTo>
                <a:lnTo>
                  <a:pt x="292" y="2"/>
                </a:lnTo>
                <a:lnTo>
                  <a:pt x="354" y="0"/>
                </a:lnTo>
              </a:path>
            </a:pathLst>
          </a:custGeom>
          <a:noFill/>
          <a:ln w="25400" cmpd="sng">
            <a:solidFill>
              <a:srgbClr val="0000FF"/>
            </a:solidFill>
            <a:round/>
            <a:headEnd/>
            <a:tailEnd/>
          </a:ln>
          <a:effectLst/>
        </p:spPr>
        <p:txBody>
          <a:bodyPr/>
          <a:lstStyle/>
          <a:p>
            <a:endParaRPr lang="en-US"/>
          </a:p>
        </p:txBody>
      </p:sp>
      <p:sp>
        <p:nvSpPr>
          <p:cNvPr id="2080" name="Freeform 32"/>
          <p:cNvSpPr>
            <a:spLocks/>
          </p:cNvSpPr>
          <p:nvPr/>
        </p:nvSpPr>
        <p:spPr bwMode="auto">
          <a:xfrm>
            <a:off x="4413250" y="3054350"/>
            <a:ext cx="704850" cy="927100"/>
          </a:xfrm>
          <a:custGeom>
            <a:avLst/>
            <a:gdLst/>
            <a:ahLst/>
            <a:cxnLst>
              <a:cxn ang="0">
                <a:pos x="0" y="522"/>
              </a:cxn>
              <a:cxn ang="0">
                <a:pos x="26" y="584"/>
              </a:cxn>
              <a:cxn ang="0">
                <a:pos x="102" y="562"/>
              </a:cxn>
              <a:cxn ang="0">
                <a:pos x="70" y="492"/>
              </a:cxn>
              <a:cxn ang="0">
                <a:pos x="122" y="468"/>
              </a:cxn>
              <a:cxn ang="0">
                <a:pos x="154" y="528"/>
              </a:cxn>
              <a:cxn ang="0">
                <a:pos x="216" y="498"/>
              </a:cxn>
              <a:cxn ang="0">
                <a:pos x="156" y="448"/>
              </a:cxn>
              <a:cxn ang="0">
                <a:pos x="216" y="410"/>
              </a:cxn>
              <a:cxn ang="0">
                <a:pos x="253" y="447"/>
              </a:cxn>
              <a:cxn ang="0">
                <a:pos x="295" y="417"/>
              </a:cxn>
              <a:cxn ang="0">
                <a:pos x="256" y="384"/>
              </a:cxn>
              <a:cxn ang="0">
                <a:pos x="298" y="338"/>
              </a:cxn>
              <a:cxn ang="0">
                <a:pos x="338" y="384"/>
              </a:cxn>
              <a:cxn ang="0">
                <a:pos x="394" y="310"/>
              </a:cxn>
              <a:cxn ang="0">
                <a:pos x="342" y="284"/>
              </a:cxn>
              <a:cxn ang="0">
                <a:pos x="376" y="232"/>
              </a:cxn>
              <a:cxn ang="0">
                <a:pos x="420" y="230"/>
              </a:cxn>
              <a:cxn ang="0">
                <a:pos x="438" y="172"/>
              </a:cxn>
              <a:cxn ang="0">
                <a:pos x="374" y="168"/>
              </a:cxn>
              <a:cxn ang="0">
                <a:pos x="374" y="120"/>
              </a:cxn>
              <a:cxn ang="0">
                <a:pos x="442" y="124"/>
              </a:cxn>
              <a:cxn ang="0">
                <a:pos x="438" y="68"/>
              </a:cxn>
              <a:cxn ang="0">
                <a:pos x="378" y="70"/>
              </a:cxn>
              <a:cxn ang="0">
                <a:pos x="384" y="6"/>
              </a:cxn>
              <a:cxn ang="0">
                <a:pos x="444" y="0"/>
              </a:cxn>
            </a:cxnLst>
            <a:rect l="0" t="0" r="r" b="b"/>
            <a:pathLst>
              <a:path w="444" h="584">
                <a:moveTo>
                  <a:pt x="0" y="522"/>
                </a:moveTo>
                <a:lnTo>
                  <a:pt x="26" y="584"/>
                </a:lnTo>
                <a:lnTo>
                  <a:pt x="102" y="562"/>
                </a:lnTo>
                <a:lnTo>
                  <a:pt x="70" y="492"/>
                </a:lnTo>
                <a:lnTo>
                  <a:pt x="122" y="468"/>
                </a:lnTo>
                <a:lnTo>
                  <a:pt x="154" y="528"/>
                </a:lnTo>
                <a:lnTo>
                  <a:pt x="216" y="498"/>
                </a:lnTo>
                <a:lnTo>
                  <a:pt x="156" y="448"/>
                </a:lnTo>
                <a:lnTo>
                  <a:pt x="216" y="410"/>
                </a:lnTo>
                <a:lnTo>
                  <a:pt x="253" y="447"/>
                </a:lnTo>
                <a:lnTo>
                  <a:pt x="295" y="417"/>
                </a:lnTo>
                <a:lnTo>
                  <a:pt x="256" y="384"/>
                </a:lnTo>
                <a:lnTo>
                  <a:pt x="298" y="338"/>
                </a:lnTo>
                <a:lnTo>
                  <a:pt x="338" y="384"/>
                </a:lnTo>
                <a:lnTo>
                  <a:pt x="394" y="310"/>
                </a:lnTo>
                <a:lnTo>
                  <a:pt x="342" y="284"/>
                </a:lnTo>
                <a:lnTo>
                  <a:pt x="376" y="232"/>
                </a:lnTo>
                <a:lnTo>
                  <a:pt x="420" y="230"/>
                </a:lnTo>
                <a:lnTo>
                  <a:pt x="438" y="172"/>
                </a:lnTo>
                <a:lnTo>
                  <a:pt x="374" y="168"/>
                </a:lnTo>
                <a:lnTo>
                  <a:pt x="374" y="120"/>
                </a:lnTo>
                <a:lnTo>
                  <a:pt x="442" y="124"/>
                </a:lnTo>
                <a:lnTo>
                  <a:pt x="438" y="68"/>
                </a:lnTo>
                <a:lnTo>
                  <a:pt x="378" y="70"/>
                </a:lnTo>
                <a:lnTo>
                  <a:pt x="384" y="6"/>
                </a:lnTo>
                <a:lnTo>
                  <a:pt x="444" y="0"/>
                </a:lnTo>
              </a:path>
            </a:pathLst>
          </a:custGeom>
          <a:noFill/>
          <a:ln w="25400" cmpd="sng">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381629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500"/>
                                        <p:tgtEl>
                                          <p:spTgt spid="205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dissolve">
                                      <p:cBhvr>
                                        <p:cTn id="11" dur="500"/>
                                        <p:tgtEl>
                                          <p:spTgt spid="205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055"/>
                                        </p:tgtEl>
                                        <p:attrNameLst>
                                          <p:attrName>style.visibility</p:attrName>
                                        </p:attrNameLst>
                                      </p:cBhvr>
                                      <p:to>
                                        <p:strVal val="visible"/>
                                      </p:to>
                                    </p:set>
                                    <p:animEffect transition="in" filter="dissolve">
                                      <p:cBhvr>
                                        <p:cTn id="15" dur="500"/>
                                        <p:tgtEl>
                                          <p:spTgt spid="2055"/>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dissolve">
                                      <p:cBhvr>
                                        <p:cTn id="19" dur="500"/>
                                        <p:tgtEl>
                                          <p:spTgt spid="205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057"/>
                                        </p:tgtEl>
                                        <p:attrNameLst>
                                          <p:attrName>style.visibility</p:attrName>
                                        </p:attrNameLst>
                                      </p:cBhvr>
                                      <p:to>
                                        <p:strVal val="visible"/>
                                      </p:to>
                                    </p:set>
                                    <p:animEffect transition="in" filter="dissolve">
                                      <p:cBhvr>
                                        <p:cTn id="23" dur="500"/>
                                        <p:tgtEl>
                                          <p:spTgt spid="2057"/>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dissolve">
                                      <p:cBhvr>
                                        <p:cTn id="27" dur="500"/>
                                        <p:tgtEl>
                                          <p:spTgt spid="2058"/>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059"/>
                                        </p:tgtEl>
                                        <p:attrNameLst>
                                          <p:attrName>style.visibility</p:attrName>
                                        </p:attrNameLst>
                                      </p:cBhvr>
                                      <p:to>
                                        <p:strVal val="visible"/>
                                      </p:to>
                                    </p:set>
                                    <p:animEffect transition="in" filter="dissolve">
                                      <p:cBhvr>
                                        <p:cTn id="31" dur="500"/>
                                        <p:tgtEl>
                                          <p:spTgt spid="2059"/>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060"/>
                                        </p:tgtEl>
                                        <p:attrNameLst>
                                          <p:attrName>style.visibility</p:attrName>
                                        </p:attrNameLst>
                                      </p:cBhvr>
                                      <p:to>
                                        <p:strVal val="visible"/>
                                      </p:to>
                                    </p:set>
                                    <p:animEffect transition="in" filter="dissolve">
                                      <p:cBhvr>
                                        <p:cTn id="35" dur="500"/>
                                        <p:tgtEl>
                                          <p:spTgt spid="2060"/>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061"/>
                                        </p:tgtEl>
                                        <p:attrNameLst>
                                          <p:attrName>style.visibility</p:attrName>
                                        </p:attrNameLst>
                                      </p:cBhvr>
                                      <p:to>
                                        <p:strVal val="visible"/>
                                      </p:to>
                                    </p:set>
                                    <p:animEffect transition="in" filter="dissolve">
                                      <p:cBhvr>
                                        <p:cTn id="39" dur="500"/>
                                        <p:tgtEl>
                                          <p:spTgt spid="2061"/>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062"/>
                                        </p:tgtEl>
                                        <p:attrNameLst>
                                          <p:attrName>style.visibility</p:attrName>
                                        </p:attrNameLst>
                                      </p:cBhvr>
                                      <p:to>
                                        <p:strVal val="visible"/>
                                      </p:to>
                                    </p:set>
                                    <p:animEffect transition="in" filter="dissolve">
                                      <p:cBhvr>
                                        <p:cTn id="43" dur="500"/>
                                        <p:tgtEl>
                                          <p:spTgt spid="2062"/>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075"/>
                                        </p:tgtEl>
                                        <p:attrNameLst>
                                          <p:attrName>style.visibility</p:attrName>
                                        </p:attrNameLst>
                                      </p:cBhvr>
                                      <p:to>
                                        <p:strVal val="visible"/>
                                      </p:to>
                                    </p:set>
                                    <p:animEffect transition="in" filter="wipe(down)">
                                      <p:cBhvr>
                                        <p:cTn id="47" dur="500"/>
                                        <p:tgtEl>
                                          <p:spTgt spid="2075"/>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2077"/>
                                        </p:tgtEl>
                                        <p:attrNameLst>
                                          <p:attrName>style.visibility</p:attrName>
                                        </p:attrNameLst>
                                      </p:cBhvr>
                                      <p:to>
                                        <p:strVal val="visible"/>
                                      </p:to>
                                    </p:set>
                                    <p:animEffect transition="in" filter="wipe(right)">
                                      <p:cBhvr>
                                        <p:cTn id="50" dur="500"/>
                                        <p:tgtEl>
                                          <p:spTgt spid="207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078"/>
                                        </p:tgtEl>
                                        <p:attrNameLst>
                                          <p:attrName>style.visibility</p:attrName>
                                        </p:attrNameLst>
                                      </p:cBhvr>
                                      <p:to>
                                        <p:strVal val="visible"/>
                                      </p:to>
                                    </p:set>
                                    <p:animEffect transition="in" filter="wipe(left)">
                                      <p:cBhvr>
                                        <p:cTn id="53" dur="500"/>
                                        <p:tgtEl>
                                          <p:spTgt spid="207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1" nodeType="clickEffect">
                                  <p:stCondLst>
                                    <p:cond delay="0"/>
                                  </p:stCondLst>
                                  <p:childTnLst>
                                    <p:animEffect transition="out" filter="dissolve">
                                      <p:cBhvr>
                                        <p:cTn id="57" dur="500"/>
                                        <p:tgtEl>
                                          <p:spTgt spid="2053"/>
                                        </p:tgtEl>
                                      </p:cBhvr>
                                    </p:animEffect>
                                    <p:set>
                                      <p:cBhvr>
                                        <p:cTn id="58" dur="1" fill="hold">
                                          <p:stCondLst>
                                            <p:cond delay="499"/>
                                          </p:stCondLst>
                                        </p:cTn>
                                        <p:tgtEl>
                                          <p:spTgt spid="2053"/>
                                        </p:tgtEl>
                                        <p:attrNameLst>
                                          <p:attrName>style.visibility</p:attrName>
                                        </p:attrNameLst>
                                      </p:cBhvr>
                                      <p:to>
                                        <p:strVal val="hidden"/>
                                      </p:to>
                                    </p:set>
                                  </p:childTnLst>
                                </p:cTn>
                              </p:par>
                            </p:childTnLst>
                          </p:cTn>
                        </p:par>
                        <p:par>
                          <p:cTn id="59" fill="hold">
                            <p:stCondLst>
                              <p:cond delay="500"/>
                            </p:stCondLst>
                            <p:childTnLst>
                              <p:par>
                                <p:cTn id="60" presetID="9" presetClass="exit" presetSubtype="0" fill="hold" grpId="1" nodeType="afterEffect">
                                  <p:stCondLst>
                                    <p:cond delay="0"/>
                                  </p:stCondLst>
                                  <p:childTnLst>
                                    <p:animEffect transition="out" filter="dissolve">
                                      <p:cBhvr>
                                        <p:cTn id="61" dur="500"/>
                                        <p:tgtEl>
                                          <p:spTgt spid="2056"/>
                                        </p:tgtEl>
                                      </p:cBhvr>
                                    </p:animEffect>
                                    <p:set>
                                      <p:cBhvr>
                                        <p:cTn id="62" dur="1" fill="hold">
                                          <p:stCondLst>
                                            <p:cond delay="499"/>
                                          </p:stCondLst>
                                        </p:cTn>
                                        <p:tgtEl>
                                          <p:spTgt spid="2056"/>
                                        </p:tgtEl>
                                        <p:attrNameLst>
                                          <p:attrName>style.visibility</p:attrName>
                                        </p:attrNameLst>
                                      </p:cBhvr>
                                      <p:to>
                                        <p:strVal val="hidden"/>
                                      </p:to>
                                    </p:set>
                                  </p:childTnLst>
                                </p:cTn>
                              </p:par>
                            </p:childTnLst>
                          </p:cTn>
                        </p:par>
                        <p:par>
                          <p:cTn id="63" fill="hold">
                            <p:stCondLst>
                              <p:cond delay="1000"/>
                            </p:stCondLst>
                            <p:childTnLst>
                              <p:par>
                                <p:cTn id="64" presetID="9" presetClass="exit" presetSubtype="0" fill="hold" grpId="1" nodeType="afterEffect">
                                  <p:stCondLst>
                                    <p:cond delay="0"/>
                                  </p:stCondLst>
                                  <p:childTnLst>
                                    <p:animEffect transition="out" filter="dissolve">
                                      <p:cBhvr>
                                        <p:cTn id="65" dur="500"/>
                                        <p:tgtEl>
                                          <p:spTgt spid="2054"/>
                                        </p:tgtEl>
                                      </p:cBhvr>
                                    </p:animEffect>
                                    <p:set>
                                      <p:cBhvr>
                                        <p:cTn id="66" dur="1" fill="hold">
                                          <p:stCondLst>
                                            <p:cond delay="499"/>
                                          </p:stCondLst>
                                        </p:cTn>
                                        <p:tgtEl>
                                          <p:spTgt spid="2054"/>
                                        </p:tgtEl>
                                        <p:attrNameLst>
                                          <p:attrName>style.visibility</p:attrName>
                                        </p:attrNameLst>
                                      </p:cBhvr>
                                      <p:to>
                                        <p:strVal val="hidden"/>
                                      </p:to>
                                    </p:set>
                                  </p:childTnLst>
                                </p:cTn>
                              </p:par>
                            </p:childTnLst>
                          </p:cTn>
                        </p:par>
                        <p:par>
                          <p:cTn id="67" fill="hold">
                            <p:stCondLst>
                              <p:cond delay="1500"/>
                            </p:stCondLst>
                            <p:childTnLst>
                              <p:par>
                                <p:cTn id="68" presetID="9" presetClass="exit" presetSubtype="0" fill="hold" grpId="1" nodeType="afterEffect">
                                  <p:stCondLst>
                                    <p:cond delay="0"/>
                                  </p:stCondLst>
                                  <p:childTnLst>
                                    <p:animEffect transition="out" filter="dissolve">
                                      <p:cBhvr>
                                        <p:cTn id="69" dur="500"/>
                                        <p:tgtEl>
                                          <p:spTgt spid="2055"/>
                                        </p:tgtEl>
                                      </p:cBhvr>
                                    </p:animEffect>
                                    <p:set>
                                      <p:cBhvr>
                                        <p:cTn id="70" dur="1" fill="hold">
                                          <p:stCondLst>
                                            <p:cond delay="499"/>
                                          </p:stCondLst>
                                        </p:cTn>
                                        <p:tgtEl>
                                          <p:spTgt spid="2055"/>
                                        </p:tgtEl>
                                        <p:attrNameLst>
                                          <p:attrName>style.visibility</p:attrName>
                                        </p:attrNameLst>
                                      </p:cBhvr>
                                      <p:to>
                                        <p:strVal val="hidden"/>
                                      </p:to>
                                    </p:set>
                                  </p:childTnLst>
                                </p:cTn>
                              </p:par>
                            </p:childTnLst>
                          </p:cTn>
                        </p:par>
                        <p:par>
                          <p:cTn id="71" fill="hold">
                            <p:stCondLst>
                              <p:cond delay="2000"/>
                            </p:stCondLst>
                            <p:childTnLst>
                              <p:par>
                                <p:cTn id="72" presetID="9" presetClass="entr" presetSubtype="0" fill="hold" grpId="0" nodeType="afterEffect">
                                  <p:stCondLst>
                                    <p:cond delay="0"/>
                                  </p:stCondLst>
                                  <p:childTnLst>
                                    <p:set>
                                      <p:cBhvr>
                                        <p:cTn id="73" dur="1" fill="hold">
                                          <p:stCondLst>
                                            <p:cond delay="0"/>
                                          </p:stCondLst>
                                        </p:cTn>
                                        <p:tgtEl>
                                          <p:spTgt spid="2063"/>
                                        </p:tgtEl>
                                        <p:attrNameLst>
                                          <p:attrName>style.visibility</p:attrName>
                                        </p:attrNameLst>
                                      </p:cBhvr>
                                      <p:to>
                                        <p:strVal val="visible"/>
                                      </p:to>
                                    </p:set>
                                    <p:animEffect transition="in" filter="dissolve">
                                      <p:cBhvr>
                                        <p:cTn id="74" dur="500"/>
                                        <p:tgtEl>
                                          <p:spTgt spid="2063"/>
                                        </p:tgtEl>
                                      </p:cBhvr>
                                    </p:animEffect>
                                  </p:childTnLst>
                                </p:cTn>
                              </p:par>
                            </p:childTnLst>
                          </p:cTn>
                        </p:par>
                        <p:par>
                          <p:cTn id="75" fill="hold">
                            <p:stCondLst>
                              <p:cond delay="2500"/>
                            </p:stCondLst>
                            <p:childTnLst>
                              <p:par>
                                <p:cTn id="76" presetID="9" presetClass="entr" presetSubtype="0" fill="hold" grpId="0" nodeType="afterEffect">
                                  <p:stCondLst>
                                    <p:cond delay="0"/>
                                  </p:stCondLst>
                                  <p:childTnLst>
                                    <p:set>
                                      <p:cBhvr>
                                        <p:cTn id="77" dur="1" fill="hold">
                                          <p:stCondLst>
                                            <p:cond delay="0"/>
                                          </p:stCondLst>
                                        </p:cTn>
                                        <p:tgtEl>
                                          <p:spTgt spid="2064"/>
                                        </p:tgtEl>
                                        <p:attrNameLst>
                                          <p:attrName>style.visibility</p:attrName>
                                        </p:attrNameLst>
                                      </p:cBhvr>
                                      <p:to>
                                        <p:strVal val="visible"/>
                                      </p:to>
                                    </p:set>
                                    <p:animEffect transition="in" filter="dissolve">
                                      <p:cBhvr>
                                        <p:cTn id="78" dur="500"/>
                                        <p:tgtEl>
                                          <p:spTgt spid="2064"/>
                                        </p:tgtEl>
                                      </p:cBhvr>
                                    </p:animEffect>
                                  </p:childTnLst>
                                </p:cTn>
                              </p:par>
                            </p:childTnLst>
                          </p:cTn>
                        </p:par>
                        <p:par>
                          <p:cTn id="79" fill="hold">
                            <p:stCondLst>
                              <p:cond delay="3000"/>
                            </p:stCondLst>
                            <p:childTnLst>
                              <p:par>
                                <p:cTn id="80" presetID="9" presetClass="entr" presetSubtype="0" fill="hold" grpId="0" nodeType="afterEffect">
                                  <p:stCondLst>
                                    <p:cond delay="0"/>
                                  </p:stCondLst>
                                  <p:childTnLst>
                                    <p:set>
                                      <p:cBhvr>
                                        <p:cTn id="81" dur="1" fill="hold">
                                          <p:stCondLst>
                                            <p:cond delay="0"/>
                                          </p:stCondLst>
                                        </p:cTn>
                                        <p:tgtEl>
                                          <p:spTgt spid="2065"/>
                                        </p:tgtEl>
                                        <p:attrNameLst>
                                          <p:attrName>style.visibility</p:attrName>
                                        </p:attrNameLst>
                                      </p:cBhvr>
                                      <p:to>
                                        <p:strVal val="visible"/>
                                      </p:to>
                                    </p:set>
                                    <p:animEffect transition="in" filter="dissolve">
                                      <p:cBhvr>
                                        <p:cTn id="82" dur="500"/>
                                        <p:tgtEl>
                                          <p:spTgt spid="2065"/>
                                        </p:tgtEl>
                                      </p:cBhvr>
                                    </p:animEffect>
                                  </p:childTnLst>
                                </p:cTn>
                              </p:par>
                            </p:childTnLst>
                          </p:cTn>
                        </p:par>
                        <p:par>
                          <p:cTn id="83" fill="hold">
                            <p:stCondLst>
                              <p:cond delay="3500"/>
                            </p:stCondLst>
                            <p:childTnLst>
                              <p:par>
                                <p:cTn id="84" presetID="9" presetClass="entr" presetSubtype="0" fill="hold" grpId="0" nodeType="afterEffect">
                                  <p:stCondLst>
                                    <p:cond delay="0"/>
                                  </p:stCondLst>
                                  <p:childTnLst>
                                    <p:set>
                                      <p:cBhvr>
                                        <p:cTn id="85" dur="1" fill="hold">
                                          <p:stCondLst>
                                            <p:cond delay="0"/>
                                          </p:stCondLst>
                                        </p:cTn>
                                        <p:tgtEl>
                                          <p:spTgt spid="2066"/>
                                        </p:tgtEl>
                                        <p:attrNameLst>
                                          <p:attrName>style.visibility</p:attrName>
                                        </p:attrNameLst>
                                      </p:cBhvr>
                                      <p:to>
                                        <p:strVal val="visible"/>
                                      </p:to>
                                    </p:set>
                                    <p:animEffect transition="in" filter="dissolve">
                                      <p:cBhvr>
                                        <p:cTn id="86" dur="500"/>
                                        <p:tgtEl>
                                          <p:spTgt spid="2066"/>
                                        </p:tgtEl>
                                      </p:cBhvr>
                                    </p:animEffect>
                                  </p:childTnLst>
                                </p:cTn>
                              </p:par>
                            </p:childTnLst>
                          </p:cTn>
                        </p:par>
                      </p:childTnLst>
                    </p:cTn>
                  </p:par>
                  <p:par>
                    <p:cTn id="87" fill="hold">
                      <p:stCondLst>
                        <p:cond delay="indefinite"/>
                      </p:stCondLst>
                      <p:childTnLst>
                        <p:par>
                          <p:cTn id="88" fill="hold">
                            <p:stCondLst>
                              <p:cond delay="0"/>
                            </p:stCondLst>
                            <p:childTnLst>
                              <p:par>
                                <p:cTn id="89" presetID="0" presetClass="path" presetSubtype="0" accel="50000" decel="50000" fill="hold" grpId="1" nodeType="clickEffect">
                                  <p:stCondLst>
                                    <p:cond delay="0"/>
                                  </p:stCondLst>
                                  <p:childTnLst>
                                    <p:animMotion origin="layout" path="M -2.77778E-6 4.07407E-6 L 0.11719 -0.00487 L 0.11788 -0.11297 " pathEditMode="relative" rAng="0" ptsTypes="AAA">
                                      <p:cBhvr>
                                        <p:cTn id="90" dur="2000" fill="hold"/>
                                        <p:tgtEl>
                                          <p:spTgt spid="2066"/>
                                        </p:tgtEl>
                                        <p:attrNameLst>
                                          <p:attrName>ppt_x</p:attrName>
                                          <p:attrName>ppt_y</p:attrName>
                                        </p:attrNameLst>
                                      </p:cBhvr>
                                      <p:rCtr x="5900" y="-5600"/>
                                    </p:animMotion>
                                  </p:childTnLst>
                                </p:cTn>
                              </p:par>
                            </p:childTnLst>
                          </p:cTn>
                        </p:par>
                        <p:par>
                          <p:cTn id="91" fill="hold">
                            <p:stCondLst>
                              <p:cond delay="2000"/>
                            </p:stCondLst>
                            <p:childTnLst>
                              <p:par>
                                <p:cTn id="92" presetID="1" presetClass="entr" presetSubtype="0" fill="hold" grpId="0" nodeType="afterEffect">
                                  <p:stCondLst>
                                    <p:cond delay="0"/>
                                  </p:stCondLst>
                                  <p:childTnLst>
                                    <p:set>
                                      <p:cBhvr>
                                        <p:cTn id="93" dur="1" fill="hold">
                                          <p:stCondLst>
                                            <p:cond delay="0"/>
                                          </p:stCondLst>
                                        </p:cTn>
                                        <p:tgtEl>
                                          <p:spTgt spid="2068"/>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explode.wav"/>
                                        </p:tgtEl>
                                      </p:cMediaNode>
                                    </p:audio>
                                  </p:subTnLst>
                                </p:cTn>
                              </p:par>
                              <p:par>
                                <p:cTn id="94" presetID="3" presetClass="exit" presetSubtype="10" fill="hold" grpId="1" nodeType="withEffect">
                                  <p:stCondLst>
                                    <p:cond delay="0"/>
                                  </p:stCondLst>
                                  <p:childTnLst>
                                    <p:animEffect transition="out" filter="blinds(horizontal)">
                                      <p:cBhvr>
                                        <p:cTn id="95" dur="500"/>
                                        <p:tgtEl>
                                          <p:spTgt spid="2068"/>
                                        </p:tgtEl>
                                      </p:cBhvr>
                                    </p:animEffect>
                                    <p:set>
                                      <p:cBhvr>
                                        <p:cTn id="96" dur="1" fill="hold">
                                          <p:stCondLst>
                                            <p:cond delay="499"/>
                                          </p:stCondLst>
                                        </p:cTn>
                                        <p:tgtEl>
                                          <p:spTgt spid="206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0" presetClass="path" presetSubtype="0" accel="50000" decel="50000" fill="hold" grpId="1" nodeType="clickEffect">
                                  <p:stCondLst>
                                    <p:cond delay="0"/>
                                  </p:stCondLst>
                                  <p:childTnLst>
                                    <p:animMotion origin="layout" path="M 0.00087 -0.00024 L -0.01423 -0.1088 L 0.04202 -0.17176 " pathEditMode="relative" rAng="0" ptsTypes="AAA">
                                      <p:cBhvr>
                                        <p:cTn id="100" dur="2000" fill="hold"/>
                                        <p:tgtEl>
                                          <p:spTgt spid="2063"/>
                                        </p:tgtEl>
                                        <p:attrNameLst>
                                          <p:attrName>ppt_x</p:attrName>
                                          <p:attrName>ppt_y</p:attrName>
                                        </p:attrNameLst>
                                      </p:cBhvr>
                                      <p:rCtr x="1300" y="-8600"/>
                                    </p:animMotion>
                                  </p:childTnLst>
                                </p:cTn>
                              </p:par>
                            </p:childTnLst>
                          </p:cTn>
                        </p:par>
                        <p:par>
                          <p:cTn id="101" fill="hold">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206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explode.wav"/>
                                        </p:tgtEl>
                                      </p:cMediaNode>
                                    </p:audio>
                                  </p:subTnLst>
                                </p:cTn>
                              </p:par>
                              <p:par>
                                <p:cTn id="104" presetID="3" presetClass="exit" presetSubtype="10" fill="hold" grpId="1" nodeType="withEffect">
                                  <p:stCondLst>
                                    <p:cond delay="0"/>
                                  </p:stCondLst>
                                  <p:childTnLst>
                                    <p:animEffect transition="out" filter="blinds(horizontal)">
                                      <p:cBhvr>
                                        <p:cTn id="105" dur="500"/>
                                        <p:tgtEl>
                                          <p:spTgt spid="2067"/>
                                        </p:tgtEl>
                                      </p:cBhvr>
                                    </p:animEffect>
                                    <p:set>
                                      <p:cBhvr>
                                        <p:cTn id="106" dur="1" fill="hold">
                                          <p:stCondLst>
                                            <p:cond delay="499"/>
                                          </p:stCondLst>
                                        </p:cTn>
                                        <p:tgtEl>
                                          <p:spTgt spid="206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grpId="1" nodeType="clickEffect">
                                  <p:stCondLst>
                                    <p:cond delay="0"/>
                                  </p:stCondLst>
                                  <p:childTnLst>
                                    <p:animMotion origin="layout" path="M -2.77778E-6 -3.7037E-7 L 0.07535 0.01088 C 0.10538 0.00509 0.1467 -0.01528 0.18056 -0.03449 C 0.21441 -0.0537 0.25122 -0.07685 0.27882 -0.10393 C 0.30643 -0.13102 0.33247 -0.1713 0.34618 -0.19653 C 0.3599 -0.22176 0.36511 -0.24468 0.36146 -0.25486 C 0.35782 -0.26505 0.34931 -0.25833 0.32431 -0.2581 L 0.21181 -0.25301 " pathEditMode="relative" rAng="0" ptsTypes="AaaaaaAA">
                                      <p:cBhvr>
                                        <p:cTn id="110" dur="3000" fill="hold"/>
                                        <p:tgtEl>
                                          <p:spTgt spid="2065"/>
                                        </p:tgtEl>
                                        <p:attrNameLst>
                                          <p:attrName>ppt_x</p:attrName>
                                          <p:attrName>ppt_y</p:attrName>
                                        </p:attrNameLst>
                                      </p:cBhvr>
                                      <p:rCtr x="18200" y="-12700"/>
                                    </p:animMotion>
                                  </p:childTnLst>
                                </p:cTn>
                              </p:par>
                              <p:par>
                                <p:cTn id="111" presetID="0" presetClass="path" presetSubtype="0" accel="50000" decel="50000" fill="hold" grpId="1" nodeType="withEffect">
                                  <p:stCondLst>
                                    <p:cond delay="0"/>
                                  </p:stCondLst>
                                  <p:childTnLst>
                                    <p:animMotion origin="layout" path="M 0.00139 -0.00162 L 0.09462 0.01412 L 0.15712 -0.00856 L 0.22934 -0.04676 L 0.3066 -0.1037 L 0.37119 -0.19143 C 0.38507 -0.21643 0.39375 -0.24236 0.38976 -0.2544 C 0.38577 -0.26643 0.36997 -0.25671 0.34671 -0.26366 L 0.25035 -0.29676 " pathEditMode="relative" rAng="0" ptsTypes="AAAAAaaAA">
                                      <p:cBhvr>
                                        <p:cTn id="112" dur="3000" fill="hold"/>
                                        <p:tgtEl>
                                          <p:spTgt spid="2064"/>
                                        </p:tgtEl>
                                        <p:attrNameLst>
                                          <p:attrName>ppt_x</p:attrName>
                                          <p:attrName>ppt_y</p:attrName>
                                        </p:attrNameLst>
                                      </p:cBhvr>
                                      <p:rCtr x="19600" y="-14000"/>
                                    </p:animMotion>
                                  </p:childTnLst>
                                </p:cTn>
                              </p:par>
                            </p:childTnLst>
                          </p:cTn>
                        </p:par>
                        <p:par>
                          <p:cTn id="113" fill="hold">
                            <p:stCondLst>
                              <p:cond delay="3000"/>
                            </p:stCondLst>
                            <p:childTnLst>
                              <p:par>
                                <p:cTn id="114" presetID="0" presetClass="path" presetSubtype="0" accel="50000" decel="50000" fill="hold" grpId="1" nodeType="afterEffect">
                                  <p:stCondLst>
                                    <p:cond delay="0"/>
                                  </p:stCondLst>
                                  <p:childTnLst>
                                    <p:animMotion origin="layout" path="M 2.77778E-6 -7.40741E-7 L -0.02604 -0.05278 " pathEditMode="relative" ptsTypes="AA">
                                      <p:cBhvr>
                                        <p:cTn id="115" dur="2000" fill="hold"/>
                                        <p:tgtEl>
                                          <p:spTgt spid="2059"/>
                                        </p:tgtEl>
                                        <p:attrNameLst>
                                          <p:attrName>ppt_x</p:attrName>
                                          <p:attrName>ppt_y</p:attrName>
                                        </p:attrNameLst>
                                      </p:cBhvr>
                                    </p:animMotion>
                                  </p:childTnLst>
                                </p:cTn>
                              </p:par>
                              <p:par>
                                <p:cTn id="116" presetID="0" presetClass="path" presetSubtype="0" accel="50000" decel="50000" fill="hold" grpId="1" nodeType="withEffect">
                                  <p:stCondLst>
                                    <p:cond delay="0"/>
                                  </p:stCondLst>
                                  <p:childTnLst>
                                    <p:animMotion origin="layout" path="M 1.11111E-6 3.7037E-7 L 0.03854 -0.03889 " pathEditMode="relative" ptsTypes="AA">
                                      <p:cBhvr>
                                        <p:cTn id="117" dur="2000" fill="hold"/>
                                        <p:tgtEl>
                                          <p:spTgt spid="2058"/>
                                        </p:tgtEl>
                                        <p:attrNameLst>
                                          <p:attrName>ppt_x</p:attrName>
                                          <p:attrName>ppt_y</p:attrName>
                                        </p:attrNameLst>
                                      </p:cBhvr>
                                    </p:animMotion>
                                  </p:childTnLst>
                                </p:cTn>
                              </p:par>
                            </p:childTnLst>
                          </p:cTn>
                        </p:par>
                        <p:par>
                          <p:cTn id="118" fill="hold">
                            <p:stCondLst>
                              <p:cond delay="5000"/>
                            </p:stCondLst>
                            <p:childTnLst>
                              <p:par>
                                <p:cTn id="119" presetID="1" presetClass="entr" presetSubtype="0" fill="hold" grpId="0" nodeType="afterEffect">
                                  <p:stCondLst>
                                    <p:cond delay="0"/>
                                  </p:stCondLst>
                                  <p:childTnLst>
                                    <p:set>
                                      <p:cBhvr>
                                        <p:cTn id="120" dur="1" fill="hold">
                                          <p:stCondLst>
                                            <p:cond delay="0"/>
                                          </p:stCondLst>
                                        </p:cTn>
                                        <p:tgtEl>
                                          <p:spTgt spid="206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3" name="explode.wav"/>
                                        </p:tgtEl>
                                      </p:cMediaNode>
                                    </p:audio>
                                  </p:subTnLst>
                                </p:cTn>
                              </p:par>
                              <p:par>
                                <p:cTn id="121" presetID="3" presetClass="exit" presetSubtype="10" fill="hold" grpId="1" nodeType="withEffect">
                                  <p:stCondLst>
                                    <p:cond delay="0"/>
                                  </p:stCondLst>
                                  <p:childTnLst>
                                    <p:animEffect transition="out" filter="blinds(horizontal)">
                                      <p:cBhvr>
                                        <p:cTn id="122" dur="500"/>
                                        <p:tgtEl>
                                          <p:spTgt spid="2069"/>
                                        </p:tgtEl>
                                      </p:cBhvr>
                                    </p:animEffect>
                                    <p:set>
                                      <p:cBhvr>
                                        <p:cTn id="123" dur="1" fill="hold">
                                          <p:stCondLst>
                                            <p:cond delay="499"/>
                                          </p:stCondLst>
                                        </p:cTn>
                                        <p:tgtEl>
                                          <p:spTgt spid="206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0" presetClass="path" presetSubtype="0" accel="50000" decel="50000" fill="hold" grpId="2" nodeType="clickEffect">
                                  <p:stCondLst>
                                    <p:cond delay="0"/>
                                  </p:stCondLst>
                                  <p:childTnLst>
                                    <p:animMotion origin="layout" path="M 0.03854 -0.03888 L -0.02083 -0.12638 " pathEditMode="relative" rAng="0" ptsTypes="AA">
                                      <p:cBhvr>
                                        <p:cTn id="127" dur="2000" fill="hold"/>
                                        <p:tgtEl>
                                          <p:spTgt spid="2058"/>
                                        </p:tgtEl>
                                        <p:attrNameLst>
                                          <p:attrName>ppt_x</p:attrName>
                                          <p:attrName>ppt_y</p:attrName>
                                        </p:attrNameLst>
                                      </p:cBhvr>
                                      <p:rCtr x="-3000" y="-4400"/>
                                    </p:animMotion>
                                  </p:childTnLst>
                                </p:cTn>
                              </p:par>
                              <p:par>
                                <p:cTn id="128" presetID="0" presetClass="path" presetSubtype="0" accel="50000" decel="50000" fill="hold" grpId="2" nodeType="withEffect">
                                  <p:stCondLst>
                                    <p:cond delay="0"/>
                                  </p:stCondLst>
                                  <p:childTnLst>
                                    <p:animMotion origin="layout" path="M -0.02604 -0.05278 L -0.05521 -0.13774 " pathEditMode="relative" rAng="0" ptsTypes="AA">
                                      <p:cBhvr>
                                        <p:cTn id="129" dur="2000" fill="hold"/>
                                        <p:tgtEl>
                                          <p:spTgt spid="2059"/>
                                        </p:tgtEl>
                                        <p:attrNameLst>
                                          <p:attrName>ppt_x</p:attrName>
                                          <p:attrName>ppt_y</p:attrName>
                                        </p:attrNameLst>
                                      </p:cBhvr>
                                      <p:rCtr x="-1500" y="-4300"/>
                                    </p:animMotion>
                                  </p:childTnLst>
                                </p:cTn>
                              </p:par>
                            </p:childTnLst>
                          </p:cTn>
                        </p:par>
                        <p:par>
                          <p:cTn id="130" fill="hold">
                            <p:stCondLst>
                              <p:cond delay="2000"/>
                            </p:stCondLst>
                            <p:childTnLst>
                              <p:par>
                                <p:cTn id="131" presetID="22" presetClass="entr" presetSubtype="4" fill="hold" grpId="0" nodeType="afterEffect">
                                  <p:stCondLst>
                                    <p:cond delay="0"/>
                                  </p:stCondLst>
                                  <p:childTnLst>
                                    <p:set>
                                      <p:cBhvr>
                                        <p:cTn id="132" dur="1" fill="hold">
                                          <p:stCondLst>
                                            <p:cond delay="0"/>
                                          </p:stCondLst>
                                        </p:cTn>
                                        <p:tgtEl>
                                          <p:spTgt spid="2079"/>
                                        </p:tgtEl>
                                        <p:attrNameLst>
                                          <p:attrName>style.visibility</p:attrName>
                                        </p:attrNameLst>
                                      </p:cBhvr>
                                      <p:to>
                                        <p:strVal val="visible"/>
                                      </p:to>
                                    </p:set>
                                    <p:animEffect transition="in" filter="wipe(down)">
                                      <p:cBhvr>
                                        <p:cTn id="133" dur="2000"/>
                                        <p:tgtEl>
                                          <p:spTgt spid="2079"/>
                                        </p:tgtEl>
                                      </p:cBhvr>
                                    </p:animEffect>
                                  </p:childTnLst>
                                </p:cTn>
                              </p:par>
                            </p:childTnLst>
                          </p:cTn>
                        </p:par>
                      </p:childTnLst>
                    </p:cTn>
                  </p:par>
                  <p:par>
                    <p:cTn id="134" fill="hold">
                      <p:stCondLst>
                        <p:cond delay="indefinite"/>
                      </p:stCondLst>
                      <p:childTnLst>
                        <p:par>
                          <p:cTn id="135" fill="hold">
                            <p:stCondLst>
                              <p:cond delay="0"/>
                            </p:stCondLst>
                            <p:childTnLst>
                              <p:par>
                                <p:cTn id="136" presetID="0" presetClass="path" presetSubtype="0" accel="50000" decel="50000" fill="hold" grpId="2" nodeType="clickEffect">
                                  <p:stCondLst>
                                    <p:cond delay="0"/>
                                  </p:stCondLst>
                                  <p:childTnLst>
                                    <p:animMotion origin="layout" path="M 0.21181 -0.2544 L 0.11389 -0.25301 " pathEditMode="relative" rAng="0" ptsTypes="AA">
                                      <p:cBhvr>
                                        <p:cTn id="137" dur="2000" fill="hold"/>
                                        <p:tgtEl>
                                          <p:spTgt spid="2065"/>
                                        </p:tgtEl>
                                        <p:attrNameLst>
                                          <p:attrName>ppt_x</p:attrName>
                                          <p:attrName>ppt_y</p:attrName>
                                        </p:attrNameLst>
                                      </p:cBhvr>
                                      <p:rCtr x="-4900" y="100"/>
                                    </p:animMotion>
                                  </p:childTnLst>
                                </p:cTn>
                              </p:par>
                              <p:par>
                                <p:cTn id="138" presetID="0" presetClass="path" presetSubtype="0" accel="50000" decel="50000" fill="hold" grpId="2" nodeType="withEffect">
                                  <p:stCondLst>
                                    <p:cond delay="0"/>
                                  </p:stCondLst>
                                  <p:childTnLst>
                                    <p:animMotion origin="layout" path="M 0.25087 -0.29537 L 0.16598 -0.28773 " pathEditMode="relative" rAng="0" ptsTypes="AA">
                                      <p:cBhvr>
                                        <p:cTn id="139" dur="2000" fill="hold"/>
                                        <p:tgtEl>
                                          <p:spTgt spid="2064"/>
                                        </p:tgtEl>
                                        <p:attrNameLst>
                                          <p:attrName>ppt_x</p:attrName>
                                          <p:attrName>ppt_y</p:attrName>
                                        </p:attrNameLst>
                                      </p:cBhvr>
                                      <p:rCtr x="-4300" y="400"/>
                                    </p:animMotion>
                                  </p:childTnLst>
                                </p:cTn>
                              </p:par>
                            </p:childTnLst>
                          </p:cTn>
                        </p:par>
                        <p:par>
                          <p:cTn id="140" fill="hold">
                            <p:stCondLst>
                              <p:cond delay="2000"/>
                            </p:stCondLst>
                            <p:childTnLst>
                              <p:par>
                                <p:cTn id="141" presetID="1" presetClass="entr" presetSubtype="0" fill="hold" grpId="0" nodeType="afterEffect">
                                  <p:stCondLst>
                                    <p:cond delay="0"/>
                                  </p:stCondLst>
                                  <p:childTnLst>
                                    <p:set>
                                      <p:cBhvr>
                                        <p:cTn id="142" dur="1" fill="hold">
                                          <p:stCondLst>
                                            <p:cond delay="0"/>
                                          </p:stCondLst>
                                        </p:cTn>
                                        <p:tgtEl>
                                          <p:spTgt spid="2070"/>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explode.wav"/>
                                        </p:tgtEl>
                                      </p:cMediaNode>
                                    </p:audio>
                                  </p:subTnLst>
                                </p:cTn>
                              </p:par>
                              <p:par>
                                <p:cTn id="143" presetID="3" presetClass="exit" presetSubtype="10" fill="hold" grpId="1" nodeType="withEffect">
                                  <p:stCondLst>
                                    <p:cond delay="0"/>
                                  </p:stCondLst>
                                  <p:childTnLst>
                                    <p:animEffect transition="out" filter="blinds(horizontal)">
                                      <p:cBhvr>
                                        <p:cTn id="144" dur="500"/>
                                        <p:tgtEl>
                                          <p:spTgt spid="2070"/>
                                        </p:tgtEl>
                                      </p:cBhvr>
                                    </p:animEffect>
                                    <p:set>
                                      <p:cBhvr>
                                        <p:cTn id="145" dur="1" fill="hold">
                                          <p:stCondLst>
                                            <p:cond delay="499"/>
                                          </p:stCondLst>
                                        </p:cTn>
                                        <p:tgtEl>
                                          <p:spTgt spid="2070"/>
                                        </p:tgtEl>
                                        <p:attrNameLst>
                                          <p:attrName>style.visibility</p:attrName>
                                        </p:attrNameLst>
                                      </p:cBhvr>
                                      <p:to>
                                        <p:strVal val="hidden"/>
                                      </p:to>
                                    </p:set>
                                  </p:childTnLst>
                                </p:cTn>
                              </p:par>
                            </p:childTnLst>
                          </p:cTn>
                        </p:par>
                        <p:par>
                          <p:cTn id="146" fill="hold">
                            <p:stCondLst>
                              <p:cond delay="2500"/>
                            </p:stCondLst>
                            <p:childTnLst>
                              <p:par>
                                <p:cTn id="147" presetID="9" presetClass="exit" presetSubtype="0" fill="hold" grpId="1" nodeType="afterEffect">
                                  <p:stCondLst>
                                    <p:cond delay="0"/>
                                  </p:stCondLst>
                                  <p:childTnLst>
                                    <p:animEffect transition="out" filter="dissolve">
                                      <p:cBhvr>
                                        <p:cTn id="148" dur="500"/>
                                        <p:tgtEl>
                                          <p:spTgt spid="2057"/>
                                        </p:tgtEl>
                                      </p:cBhvr>
                                    </p:animEffect>
                                    <p:set>
                                      <p:cBhvr>
                                        <p:cTn id="149" dur="1" fill="hold">
                                          <p:stCondLst>
                                            <p:cond delay="499"/>
                                          </p:stCondLst>
                                        </p:cTn>
                                        <p:tgtEl>
                                          <p:spTgt spid="2057"/>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9" presetClass="exit" presetSubtype="0" fill="hold" grpId="1" nodeType="clickEffect">
                                  <p:stCondLst>
                                    <p:cond delay="0"/>
                                  </p:stCondLst>
                                  <p:childTnLst>
                                    <p:animEffect transition="out" filter="dissolve">
                                      <p:cBhvr>
                                        <p:cTn id="153" dur="500"/>
                                        <p:tgtEl>
                                          <p:spTgt spid="2062"/>
                                        </p:tgtEl>
                                      </p:cBhvr>
                                    </p:animEffect>
                                    <p:set>
                                      <p:cBhvr>
                                        <p:cTn id="154" dur="1" fill="hold">
                                          <p:stCondLst>
                                            <p:cond delay="499"/>
                                          </p:stCondLst>
                                        </p:cTn>
                                        <p:tgtEl>
                                          <p:spTgt spid="2062"/>
                                        </p:tgtEl>
                                        <p:attrNameLst>
                                          <p:attrName>style.visibility</p:attrName>
                                        </p:attrNameLst>
                                      </p:cBhvr>
                                      <p:to>
                                        <p:strVal val="hidden"/>
                                      </p:to>
                                    </p:set>
                                  </p:childTnLst>
                                </p:cTn>
                              </p:par>
                            </p:childTnLst>
                          </p:cTn>
                        </p:par>
                        <p:par>
                          <p:cTn id="155" fill="hold">
                            <p:stCondLst>
                              <p:cond delay="500"/>
                            </p:stCondLst>
                            <p:childTnLst>
                              <p:par>
                                <p:cTn id="156" presetID="9" presetClass="entr" presetSubtype="0" fill="hold" grpId="0" nodeType="afterEffect">
                                  <p:stCondLst>
                                    <p:cond delay="0"/>
                                  </p:stCondLst>
                                  <p:childTnLst>
                                    <p:set>
                                      <p:cBhvr>
                                        <p:cTn id="157" dur="1" fill="hold">
                                          <p:stCondLst>
                                            <p:cond delay="0"/>
                                          </p:stCondLst>
                                        </p:cTn>
                                        <p:tgtEl>
                                          <p:spTgt spid="2071"/>
                                        </p:tgtEl>
                                        <p:attrNameLst>
                                          <p:attrName>style.visibility</p:attrName>
                                        </p:attrNameLst>
                                      </p:cBhvr>
                                      <p:to>
                                        <p:strVal val="visible"/>
                                      </p:to>
                                    </p:set>
                                    <p:animEffect transition="in" filter="dissolve">
                                      <p:cBhvr>
                                        <p:cTn id="158" dur="500"/>
                                        <p:tgtEl>
                                          <p:spTgt spid="2071"/>
                                        </p:tgtEl>
                                      </p:cBhvr>
                                    </p:animEffect>
                                  </p:childTnLst>
                                </p:cTn>
                              </p:par>
                            </p:childTnLst>
                          </p:cTn>
                        </p:par>
                      </p:childTnLst>
                    </p:cTn>
                  </p:par>
                  <p:par>
                    <p:cTn id="159" fill="hold">
                      <p:stCondLst>
                        <p:cond delay="indefinite"/>
                      </p:stCondLst>
                      <p:childTnLst>
                        <p:par>
                          <p:cTn id="160" fill="hold">
                            <p:stCondLst>
                              <p:cond delay="0"/>
                            </p:stCondLst>
                            <p:childTnLst>
                              <p:par>
                                <p:cTn id="161" presetID="0" presetClass="path" presetSubtype="0" accel="50000" decel="50000" fill="hold" grpId="2" nodeType="clickEffect">
                                  <p:stCondLst>
                                    <p:cond delay="0"/>
                                  </p:stCondLst>
                                  <p:childTnLst>
                                    <p:animMotion origin="layout" path="M 0.04184 -0.17107 L 0.1507 -0.22824 " pathEditMode="relative" rAng="0" ptsTypes="AA">
                                      <p:cBhvr>
                                        <p:cTn id="162" dur="2000" fill="hold"/>
                                        <p:tgtEl>
                                          <p:spTgt spid="2063"/>
                                        </p:tgtEl>
                                        <p:attrNameLst>
                                          <p:attrName>ppt_x</p:attrName>
                                          <p:attrName>ppt_y</p:attrName>
                                        </p:attrNameLst>
                                      </p:cBhvr>
                                      <p:rCtr x="5400" y="-2900"/>
                                    </p:animMotion>
                                  </p:childTnLst>
                                </p:cTn>
                              </p:par>
                              <p:par>
                                <p:cTn id="163" presetID="0" presetClass="path" presetSubtype="0" accel="50000" decel="50000" fill="hold" grpId="2" nodeType="withEffect">
                                  <p:stCondLst>
                                    <p:cond delay="0"/>
                                  </p:stCondLst>
                                  <p:childTnLst>
                                    <p:animMotion origin="layout" path="M 0.11788 -0.11297 L 0.14132 -0.17338 L 0.17709 -0.28866 " pathEditMode="relative" rAng="0" ptsTypes="AAA">
                                      <p:cBhvr>
                                        <p:cTn id="164" dur="2000" fill="hold"/>
                                        <p:tgtEl>
                                          <p:spTgt spid="2066"/>
                                        </p:tgtEl>
                                        <p:attrNameLst>
                                          <p:attrName>ppt_x</p:attrName>
                                          <p:attrName>ppt_y</p:attrName>
                                        </p:attrNameLst>
                                      </p:cBhvr>
                                      <p:rCtr x="3000" y="-8800"/>
                                    </p:animMotion>
                                  </p:childTnLst>
                                </p:cTn>
                              </p:par>
                              <p:par>
                                <p:cTn id="165" presetID="0" presetClass="path" presetSubtype="0" accel="50000" decel="50000" fill="hold" grpId="3" nodeType="withEffect">
                                  <p:stCondLst>
                                    <p:cond delay="0"/>
                                  </p:stCondLst>
                                  <p:childTnLst>
                                    <p:animMotion origin="layout" path="M 0.11545 -0.2537 L 0.20834 -0.3294 L 0.19549 -0.38681 " pathEditMode="relative" rAng="0" ptsTypes="AAA">
                                      <p:cBhvr>
                                        <p:cTn id="166" dur="2000" fill="hold"/>
                                        <p:tgtEl>
                                          <p:spTgt spid="2065"/>
                                        </p:tgtEl>
                                        <p:attrNameLst>
                                          <p:attrName>ppt_x</p:attrName>
                                          <p:attrName>ppt_y</p:attrName>
                                        </p:attrNameLst>
                                      </p:cBhvr>
                                      <p:rCtr x="4600" y="-6700"/>
                                    </p:animMotion>
                                  </p:childTnLst>
                                </p:cTn>
                              </p:par>
                              <p:par>
                                <p:cTn id="167" presetID="0" presetClass="path" presetSubtype="0" accel="50000" decel="50000" fill="hold" grpId="3" nodeType="withEffect">
                                  <p:stCondLst>
                                    <p:cond delay="0"/>
                                  </p:stCondLst>
                                  <p:childTnLst>
                                    <p:animMotion origin="layout" path="M 0.16632 -0.28796 L 0.17796 -0.29745 L 0.18247 -0.30093 " pathEditMode="relative" rAng="0" ptsTypes="AAA">
                                      <p:cBhvr>
                                        <p:cTn id="168" dur="2000" fill="hold"/>
                                        <p:tgtEl>
                                          <p:spTgt spid="2064"/>
                                        </p:tgtEl>
                                        <p:attrNameLst>
                                          <p:attrName>ppt_x</p:attrName>
                                          <p:attrName>ppt_y</p:attrName>
                                        </p:attrNameLst>
                                      </p:cBhvr>
                                      <p:rCtr x="800" y="-600"/>
                                    </p:animMotion>
                                  </p:childTnLst>
                                </p:cTn>
                              </p:par>
                            </p:childTnLst>
                          </p:cTn>
                        </p:par>
                        <p:par>
                          <p:cTn id="169" fill="hold">
                            <p:stCondLst>
                              <p:cond delay="2000"/>
                            </p:stCondLst>
                            <p:childTnLst>
                              <p:par>
                                <p:cTn id="170" presetID="22" presetClass="entr" presetSubtype="4" fill="hold" grpId="0" nodeType="afterEffect">
                                  <p:stCondLst>
                                    <p:cond delay="0"/>
                                  </p:stCondLst>
                                  <p:childTnLst>
                                    <p:set>
                                      <p:cBhvr>
                                        <p:cTn id="171" dur="1" fill="hold">
                                          <p:stCondLst>
                                            <p:cond delay="0"/>
                                          </p:stCondLst>
                                        </p:cTn>
                                        <p:tgtEl>
                                          <p:spTgt spid="2080"/>
                                        </p:tgtEl>
                                        <p:attrNameLst>
                                          <p:attrName>style.visibility</p:attrName>
                                        </p:attrNameLst>
                                      </p:cBhvr>
                                      <p:to>
                                        <p:strVal val="visible"/>
                                      </p:to>
                                    </p:set>
                                    <p:animEffect transition="in" filter="wipe(down)">
                                      <p:cBhvr>
                                        <p:cTn id="172" dur="2000"/>
                                        <p:tgtEl>
                                          <p:spTgt spid="2080"/>
                                        </p:tgtEl>
                                      </p:cBhvr>
                                    </p:animEffec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3" nodeType="clickEffect">
                                  <p:stCondLst>
                                    <p:cond delay="0"/>
                                  </p:stCondLst>
                                  <p:childTnLst>
                                    <p:animEffect transition="out" filter="dissolve">
                                      <p:cBhvr>
                                        <p:cTn id="176" dur="500"/>
                                        <p:tgtEl>
                                          <p:spTgt spid="2058"/>
                                        </p:tgtEl>
                                      </p:cBhvr>
                                    </p:animEffect>
                                    <p:set>
                                      <p:cBhvr>
                                        <p:cTn id="177" dur="1" fill="hold">
                                          <p:stCondLst>
                                            <p:cond delay="499"/>
                                          </p:stCondLst>
                                        </p:cTn>
                                        <p:tgtEl>
                                          <p:spTgt spid="2058"/>
                                        </p:tgtEl>
                                        <p:attrNameLst>
                                          <p:attrName>style.visibility</p:attrName>
                                        </p:attrNameLst>
                                      </p:cBhvr>
                                      <p:to>
                                        <p:strVal val="hidden"/>
                                      </p:to>
                                    </p:set>
                                  </p:childTnLst>
                                </p:cTn>
                              </p:par>
                              <p:par>
                                <p:cTn id="178" presetID="9" presetClass="exit" presetSubtype="0" fill="hold" grpId="3" nodeType="withEffect">
                                  <p:stCondLst>
                                    <p:cond delay="0"/>
                                  </p:stCondLst>
                                  <p:childTnLst>
                                    <p:animEffect transition="out" filter="dissolve">
                                      <p:cBhvr>
                                        <p:cTn id="179" dur="500"/>
                                        <p:tgtEl>
                                          <p:spTgt spid="2059"/>
                                        </p:tgtEl>
                                      </p:cBhvr>
                                    </p:animEffect>
                                    <p:set>
                                      <p:cBhvr>
                                        <p:cTn id="180" dur="1" fill="hold">
                                          <p:stCondLst>
                                            <p:cond delay="499"/>
                                          </p:stCondLst>
                                        </p:cTn>
                                        <p:tgtEl>
                                          <p:spTgt spid="2059"/>
                                        </p:tgtEl>
                                        <p:attrNameLst>
                                          <p:attrName>style.visibility</p:attrName>
                                        </p:attrNameLst>
                                      </p:cBhvr>
                                      <p:to>
                                        <p:strVal val="hidden"/>
                                      </p:to>
                                    </p:set>
                                  </p:childTnLst>
                                </p:cTn>
                              </p:par>
                              <p:par>
                                <p:cTn id="181" presetID="9" presetClass="exit" presetSubtype="0" fill="hold" grpId="1" nodeType="withEffect">
                                  <p:stCondLst>
                                    <p:cond delay="0"/>
                                  </p:stCondLst>
                                  <p:childTnLst>
                                    <p:animEffect transition="out" filter="dissolve">
                                      <p:cBhvr>
                                        <p:cTn id="182" dur="500"/>
                                        <p:tgtEl>
                                          <p:spTgt spid="2071"/>
                                        </p:tgtEl>
                                      </p:cBhvr>
                                    </p:animEffect>
                                    <p:set>
                                      <p:cBhvr>
                                        <p:cTn id="183" dur="1" fill="hold">
                                          <p:stCondLst>
                                            <p:cond delay="499"/>
                                          </p:stCondLst>
                                        </p:cTn>
                                        <p:tgtEl>
                                          <p:spTgt spid="2071"/>
                                        </p:tgtEl>
                                        <p:attrNameLst>
                                          <p:attrName>style.visibility</p:attrName>
                                        </p:attrNameLst>
                                      </p:cBhvr>
                                      <p:to>
                                        <p:strVal val="hidden"/>
                                      </p:to>
                                    </p:set>
                                  </p:childTnLst>
                                </p:cTn>
                              </p:par>
                            </p:childTnLst>
                          </p:cTn>
                        </p:par>
                        <p:par>
                          <p:cTn id="184" fill="hold">
                            <p:stCondLst>
                              <p:cond delay="500"/>
                            </p:stCondLst>
                            <p:childTnLst>
                              <p:par>
                                <p:cTn id="185" presetID="9" presetClass="entr" presetSubtype="0" fill="hold" grpId="0" nodeType="afterEffect">
                                  <p:stCondLst>
                                    <p:cond delay="0"/>
                                  </p:stCondLst>
                                  <p:childTnLst>
                                    <p:set>
                                      <p:cBhvr>
                                        <p:cTn id="186" dur="1" fill="hold">
                                          <p:stCondLst>
                                            <p:cond delay="0"/>
                                          </p:stCondLst>
                                        </p:cTn>
                                        <p:tgtEl>
                                          <p:spTgt spid="2072"/>
                                        </p:tgtEl>
                                        <p:attrNameLst>
                                          <p:attrName>style.visibility</p:attrName>
                                        </p:attrNameLst>
                                      </p:cBhvr>
                                      <p:to>
                                        <p:strVal val="visible"/>
                                      </p:to>
                                    </p:set>
                                    <p:animEffect transition="in" filter="dissolve">
                                      <p:cBhvr>
                                        <p:cTn id="187" dur="500"/>
                                        <p:tgtEl>
                                          <p:spTgt spid="2072"/>
                                        </p:tgtEl>
                                      </p:cBhvr>
                                    </p:animEffect>
                                  </p:childTnLst>
                                </p:cTn>
                              </p:par>
                              <p:par>
                                <p:cTn id="188" presetID="9" presetClass="entr" presetSubtype="0" fill="hold" grpId="0" nodeType="withEffect">
                                  <p:stCondLst>
                                    <p:cond delay="0"/>
                                  </p:stCondLst>
                                  <p:childTnLst>
                                    <p:set>
                                      <p:cBhvr>
                                        <p:cTn id="189" dur="1" fill="hold">
                                          <p:stCondLst>
                                            <p:cond delay="0"/>
                                          </p:stCondLst>
                                        </p:cTn>
                                        <p:tgtEl>
                                          <p:spTgt spid="2073"/>
                                        </p:tgtEl>
                                        <p:attrNameLst>
                                          <p:attrName>style.visibility</p:attrName>
                                        </p:attrNameLst>
                                      </p:cBhvr>
                                      <p:to>
                                        <p:strVal val="visible"/>
                                      </p:to>
                                    </p:set>
                                    <p:animEffect transition="in" filter="dissolve">
                                      <p:cBhvr>
                                        <p:cTn id="190" dur="500"/>
                                        <p:tgtEl>
                                          <p:spTgt spid="2073"/>
                                        </p:tgtEl>
                                      </p:cBhvr>
                                    </p:animEffect>
                                  </p:childTnLst>
                                </p:cTn>
                              </p:par>
                              <p:par>
                                <p:cTn id="191" presetID="9" presetClass="entr" presetSubtype="0" fill="hold" grpId="0" nodeType="withEffect">
                                  <p:stCondLst>
                                    <p:cond delay="0"/>
                                  </p:stCondLst>
                                  <p:childTnLst>
                                    <p:set>
                                      <p:cBhvr>
                                        <p:cTn id="192" dur="1" fill="hold">
                                          <p:stCondLst>
                                            <p:cond delay="0"/>
                                          </p:stCondLst>
                                        </p:cTn>
                                        <p:tgtEl>
                                          <p:spTgt spid="2074"/>
                                        </p:tgtEl>
                                        <p:attrNameLst>
                                          <p:attrName>style.visibility</p:attrName>
                                        </p:attrNameLst>
                                      </p:cBhvr>
                                      <p:to>
                                        <p:strVal val="visible"/>
                                      </p:to>
                                    </p:set>
                                    <p:animEffect transition="in" filter="dissolve">
                                      <p:cBhvr>
                                        <p:cTn id="193"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3" grpId="1" animBg="1"/>
      <p:bldP spid="2054" grpId="0" animBg="1"/>
      <p:bldP spid="2054" grpId="1" animBg="1"/>
      <p:bldP spid="2055" grpId="0" animBg="1"/>
      <p:bldP spid="2055" grpId="1" animBg="1"/>
      <p:bldP spid="2056" grpId="0" animBg="1"/>
      <p:bldP spid="2056" grpId="1" animBg="1"/>
      <p:bldP spid="2057" grpId="0" animBg="1"/>
      <p:bldP spid="2057" grpId="1" animBg="1"/>
      <p:bldP spid="2058" grpId="0" animBg="1"/>
      <p:bldP spid="2058" grpId="1" animBg="1"/>
      <p:bldP spid="2058" grpId="2" animBg="1"/>
      <p:bldP spid="2058" grpId="3" animBg="1"/>
      <p:bldP spid="2059" grpId="0" animBg="1"/>
      <p:bldP spid="2059" grpId="1" animBg="1"/>
      <p:bldP spid="2059" grpId="2" animBg="1"/>
      <p:bldP spid="2059" grpId="3" animBg="1"/>
      <p:bldP spid="2060" grpId="0" animBg="1"/>
      <p:bldP spid="2061" grpId="0" animBg="1"/>
      <p:bldP spid="2062" grpId="0" animBg="1"/>
      <p:bldP spid="2062" grpId="1" animBg="1"/>
      <p:bldP spid="2063" grpId="0" animBg="1"/>
      <p:bldP spid="2063" grpId="1" animBg="1"/>
      <p:bldP spid="2063" grpId="2" animBg="1"/>
      <p:bldP spid="2064" grpId="0" animBg="1"/>
      <p:bldP spid="2064" grpId="1" animBg="1"/>
      <p:bldP spid="2064" grpId="2" animBg="1"/>
      <p:bldP spid="2064" grpId="3" animBg="1"/>
      <p:bldP spid="2065" grpId="0" animBg="1"/>
      <p:bldP spid="2065" grpId="1" animBg="1"/>
      <p:bldP spid="2065" grpId="2" animBg="1"/>
      <p:bldP spid="2065" grpId="3" animBg="1"/>
      <p:bldP spid="2066" grpId="0" animBg="1"/>
      <p:bldP spid="2066" grpId="1" animBg="1"/>
      <p:bldP spid="2066" grpId="2" animBg="1"/>
      <p:bldP spid="2067" grpId="0" animBg="1"/>
      <p:bldP spid="2067" grpId="1" animBg="1"/>
      <p:bldP spid="2068" grpId="0" animBg="1"/>
      <p:bldP spid="2068" grpId="1" animBg="1"/>
      <p:bldP spid="2069" grpId="0" animBg="1"/>
      <p:bldP spid="2069" grpId="1" animBg="1"/>
      <p:bldP spid="2070" grpId="0" animBg="1"/>
      <p:bldP spid="2070" grpId="1" animBg="1"/>
      <p:bldP spid="2071" grpId="0" animBg="1"/>
      <p:bldP spid="2071" grpId="1" animBg="1"/>
      <p:bldP spid="2072" grpId="0" animBg="1"/>
      <p:bldP spid="2073" grpId="0" animBg="1"/>
      <p:bldP spid="2074" grpId="0" animBg="1"/>
      <p:bldP spid="2075" grpId="0" animBg="1"/>
      <p:bldP spid="2077" grpId="0" animBg="1"/>
      <p:bldP spid="2078" grpId="0" animBg="1"/>
      <p:bldP spid="2079" grpId="0" animBg="1"/>
      <p:bldP spid="20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Articulation Dutch Model</a:t>
            </a:r>
            <a:br>
              <a:rPr lang="en-US" dirty="0"/>
            </a:br>
            <a:r>
              <a:rPr lang="en-US" dirty="0"/>
              <a:t>Fire by 3 rank volley</a:t>
            </a:r>
          </a:p>
        </p:txBody>
      </p:sp>
      <p:pic>
        <p:nvPicPr>
          <p:cNvPr id="4" name="Content Placeholder 3" descr="Salvo1.jpg"/>
          <p:cNvPicPr>
            <a:picLocks noGrp="1" noChangeAspect="1"/>
          </p:cNvPicPr>
          <p:nvPr>
            <p:ph idx="1"/>
          </p:nvPr>
        </p:nvPicPr>
        <p:blipFill>
          <a:blip r:embed="rId2" cstate="print"/>
          <a:stretch>
            <a:fillRect/>
          </a:stretch>
        </p:blipFill>
        <p:spPr>
          <a:xfrm>
            <a:off x="1524000" y="2605881"/>
            <a:ext cx="6096000" cy="3048000"/>
          </a:xfrm>
        </p:spPr>
      </p:pic>
    </p:spTree>
    <p:extLst>
      <p:ext uri="{BB962C8B-B14F-4D97-AF65-F5344CB8AC3E}">
        <p14:creationId xmlns:p14="http://schemas.microsoft.com/office/powerpoint/2010/main" val="30531330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t="39352" r="6018" b="665"/>
          <a:stretch>
            <a:fillRect/>
          </a:stretch>
        </p:blipFill>
        <p:spPr bwMode="auto">
          <a:xfrm>
            <a:off x="0" y="0"/>
            <a:ext cx="9072563" cy="6858000"/>
          </a:xfrm>
          <a:prstGeom prst="rect">
            <a:avLst/>
          </a:prstGeom>
          <a:noFill/>
          <a:ln w="9525">
            <a:noFill/>
            <a:miter lim="800000"/>
            <a:headEnd/>
            <a:tailEnd/>
          </a:ln>
          <a:effectLst/>
        </p:spPr>
      </p:pic>
      <p:sp>
        <p:nvSpPr>
          <p:cNvPr id="6160" name="Rectangle 16"/>
          <p:cNvSpPr>
            <a:spLocks noChangeArrowheads="1"/>
          </p:cNvSpPr>
          <p:nvPr/>
        </p:nvSpPr>
        <p:spPr bwMode="auto">
          <a:xfrm>
            <a:off x="5740400" y="5264150"/>
            <a:ext cx="3152775" cy="1555750"/>
          </a:xfrm>
          <a:prstGeom prst="rect">
            <a:avLst/>
          </a:prstGeom>
          <a:solidFill>
            <a:schemeClr val="bg1"/>
          </a:solidFill>
          <a:ln w="9525">
            <a:solidFill>
              <a:schemeClr val="tx1"/>
            </a:solidFill>
            <a:miter lim="800000"/>
            <a:headEnd/>
            <a:tailEnd/>
          </a:ln>
          <a:effectLst/>
        </p:spPr>
        <p:txBody>
          <a:bodyPr wrap="none" anchor="ctr"/>
          <a:lstStyle/>
          <a:p>
            <a:pPr algn="ctr"/>
            <a:r>
              <a:rPr lang="en-US" sz="2000" b="1" u="sng">
                <a:latin typeface="Times New Roman" pitchFamily="18" charset="0"/>
              </a:rPr>
              <a:t>The Invasion of New York</a:t>
            </a:r>
          </a:p>
          <a:p>
            <a:pPr algn="ctr"/>
            <a:r>
              <a:rPr lang="en-US" sz="2000">
                <a:latin typeface="Times New Roman" pitchFamily="18" charset="0"/>
              </a:rPr>
              <a:t>22 August 1776 –</a:t>
            </a:r>
          </a:p>
          <a:p>
            <a:pPr algn="ctr"/>
            <a:r>
              <a:rPr lang="en-US" sz="2000">
                <a:latin typeface="Times New Roman" pitchFamily="18" charset="0"/>
              </a:rPr>
              <a:t>25 January 1777 </a:t>
            </a:r>
          </a:p>
        </p:txBody>
      </p:sp>
      <p:grpSp>
        <p:nvGrpSpPr>
          <p:cNvPr id="2" name="Group 36"/>
          <p:cNvGrpSpPr>
            <a:grpSpLocks/>
          </p:cNvGrpSpPr>
          <p:nvPr/>
        </p:nvGrpSpPr>
        <p:grpSpPr bwMode="auto">
          <a:xfrm>
            <a:off x="6502400" y="2673350"/>
            <a:ext cx="117475" cy="117475"/>
            <a:chOff x="4096" y="1684"/>
            <a:chExt cx="74" cy="74"/>
          </a:xfrm>
        </p:grpSpPr>
        <p:sp>
          <p:nvSpPr>
            <p:cNvPr id="6167" name="Rectangle 23"/>
            <p:cNvSpPr>
              <a:spLocks noChangeArrowheads="1"/>
            </p:cNvSpPr>
            <p:nvPr/>
          </p:nvSpPr>
          <p:spPr bwMode="auto">
            <a:xfrm>
              <a:off x="4096" y="1710"/>
              <a:ext cx="54" cy="48"/>
            </a:xfrm>
            <a:prstGeom prst="rect">
              <a:avLst/>
            </a:prstGeom>
            <a:solidFill>
              <a:srgbClr val="99CCFF"/>
            </a:solidFill>
            <a:ln w="9525">
              <a:solidFill>
                <a:srgbClr val="0000FF"/>
              </a:solidFill>
              <a:miter lim="800000"/>
              <a:headEnd/>
              <a:tailEnd/>
            </a:ln>
            <a:effectLst/>
          </p:spPr>
          <p:txBody>
            <a:bodyPr wrap="none" anchor="ctr"/>
            <a:lstStyle/>
            <a:p>
              <a:endParaRPr lang="en-US"/>
            </a:p>
          </p:txBody>
        </p:sp>
        <p:grpSp>
          <p:nvGrpSpPr>
            <p:cNvPr id="3" name="Group 34"/>
            <p:cNvGrpSpPr>
              <a:grpSpLocks/>
            </p:cNvGrpSpPr>
            <p:nvPr/>
          </p:nvGrpSpPr>
          <p:grpSpPr bwMode="auto">
            <a:xfrm>
              <a:off x="4104" y="1684"/>
              <a:ext cx="66" cy="60"/>
              <a:chOff x="4104" y="1684"/>
              <a:chExt cx="66" cy="60"/>
            </a:xfrm>
          </p:grpSpPr>
          <p:sp>
            <p:nvSpPr>
              <p:cNvPr id="6168" name="Rectangle 24"/>
              <p:cNvSpPr>
                <a:spLocks noChangeArrowheads="1"/>
              </p:cNvSpPr>
              <p:nvPr/>
            </p:nvSpPr>
            <p:spPr bwMode="auto">
              <a:xfrm>
                <a:off x="4104" y="1696"/>
                <a:ext cx="54" cy="48"/>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6169" name="Rectangle 25"/>
              <p:cNvSpPr>
                <a:spLocks noChangeArrowheads="1"/>
              </p:cNvSpPr>
              <p:nvPr/>
            </p:nvSpPr>
            <p:spPr bwMode="auto">
              <a:xfrm>
                <a:off x="4116" y="1684"/>
                <a:ext cx="54" cy="48"/>
              </a:xfrm>
              <a:prstGeom prst="rect">
                <a:avLst/>
              </a:prstGeom>
              <a:solidFill>
                <a:srgbClr val="99CCFF"/>
              </a:solidFill>
              <a:ln w="9525">
                <a:solidFill>
                  <a:srgbClr val="0000FF"/>
                </a:solidFill>
                <a:miter lim="800000"/>
                <a:headEnd/>
                <a:tailEnd/>
              </a:ln>
              <a:effectLst/>
            </p:spPr>
            <p:txBody>
              <a:bodyPr wrap="none" anchor="ctr"/>
              <a:lstStyle/>
              <a:p>
                <a:endParaRPr lang="en-US"/>
              </a:p>
            </p:txBody>
          </p:sp>
        </p:grpSp>
      </p:grpSp>
      <p:sp>
        <p:nvSpPr>
          <p:cNvPr id="6170" name="Rectangle 26"/>
          <p:cNvSpPr>
            <a:spLocks noChangeArrowheads="1"/>
          </p:cNvSpPr>
          <p:nvPr/>
        </p:nvSpPr>
        <p:spPr bwMode="auto">
          <a:xfrm>
            <a:off x="6784975" y="1974850"/>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grpSp>
        <p:nvGrpSpPr>
          <p:cNvPr id="4" name="Group 37"/>
          <p:cNvGrpSpPr>
            <a:grpSpLocks/>
          </p:cNvGrpSpPr>
          <p:nvPr/>
        </p:nvGrpSpPr>
        <p:grpSpPr bwMode="auto">
          <a:xfrm>
            <a:off x="6651625" y="2843213"/>
            <a:ext cx="128588" cy="119062"/>
            <a:chOff x="4190" y="1791"/>
            <a:chExt cx="81" cy="75"/>
          </a:xfrm>
        </p:grpSpPr>
        <p:sp>
          <p:nvSpPr>
            <p:cNvPr id="6162" name="Rectangle 18"/>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64" name="Rectangle 20"/>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61" name="Rectangle 17"/>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grpSp>
      <p:grpSp>
        <p:nvGrpSpPr>
          <p:cNvPr id="5" name="Group 30"/>
          <p:cNvGrpSpPr>
            <a:grpSpLocks/>
          </p:cNvGrpSpPr>
          <p:nvPr/>
        </p:nvGrpSpPr>
        <p:grpSpPr bwMode="auto">
          <a:xfrm>
            <a:off x="6715125" y="2806700"/>
            <a:ext cx="104775" cy="93663"/>
            <a:chOff x="4230" y="1768"/>
            <a:chExt cx="66" cy="59"/>
          </a:xfrm>
        </p:grpSpPr>
        <p:sp>
          <p:nvSpPr>
            <p:cNvPr id="6163" name="Rectangle 19"/>
            <p:cNvSpPr>
              <a:spLocks noChangeArrowheads="1"/>
            </p:cNvSpPr>
            <p:nvPr/>
          </p:nvSpPr>
          <p:spPr bwMode="auto">
            <a:xfrm>
              <a:off x="4230" y="1779"/>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65" name="Rectangle 21"/>
            <p:cNvSpPr>
              <a:spLocks noChangeArrowheads="1"/>
            </p:cNvSpPr>
            <p:nvPr/>
          </p:nvSpPr>
          <p:spPr bwMode="auto">
            <a:xfrm>
              <a:off x="4242" y="1768"/>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grpSp>
      <p:grpSp>
        <p:nvGrpSpPr>
          <p:cNvPr id="6" name="Group 31"/>
          <p:cNvGrpSpPr>
            <a:grpSpLocks/>
          </p:cNvGrpSpPr>
          <p:nvPr/>
        </p:nvGrpSpPr>
        <p:grpSpPr bwMode="auto">
          <a:xfrm>
            <a:off x="6626225" y="2497138"/>
            <a:ext cx="104775" cy="93662"/>
            <a:chOff x="4230" y="1768"/>
            <a:chExt cx="66" cy="59"/>
          </a:xfrm>
        </p:grpSpPr>
        <p:sp>
          <p:nvSpPr>
            <p:cNvPr id="6176" name="Rectangle 32"/>
            <p:cNvSpPr>
              <a:spLocks noChangeArrowheads="1"/>
            </p:cNvSpPr>
            <p:nvPr/>
          </p:nvSpPr>
          <p:spPr bwMode="auto">
            <a:xfrm>
              <a:off x="4230" y="1779"/>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77" name="Rectangle 33"/>
            <p:cNvSpPr>
              <a:spLocks noChangeArrowheads="1"/>
            </p:cNvSpPr>
            <p:nvPr/>
          </p:nvSpPr>
          <p:spPr bwMode="auto">
            <a:xfrm>
              <a:off x="4242" y="1768"/>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grpSp>
      <p:sp>
        <p:nvSpPr>
          <p:cNvPr id="6179" name="AutoShape 35"/>
          <p:cNvSpPr>
            <a:spLocks noChangeArrowheads="1"/>
          </p:cNvSpPr>
          <p:nvPr/>
        </p:nvSpPr>
        <p:spPr bwMode="auto">
          <a:xfrm>
            <a:off x="6648450" y="2235200"/>
            <a:ext cx="146050" cy="14605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nvGrpSpPr>
          <p:cNvPr id="7" name="Group 38"/>
          <p:cNvGrpSpPr>
            <a:grpSpLocks/>
          </p:cNvGrpSpPr>
          <p:nvPr/>
        </p:nvGrpSpPr>
        <p:grpSpPr bwMode="auto">
          <a:xfrm>
            <a:off x="7242175" y="1871663"/>
            <a:ext cx="128588" cy="119062"/>
            <a:chOff x="4190" y="1791"/>
            <a:chExt cx="81" cy="75"/>
          </a:xfrm>
        </p:grpSpPr>
        <p:sp>
          <p:nvSpPr>
            <p:cNvPr id="6183" name="Rectangle 39"/>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84" name="Rectangle 40"/>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85" name="Rectangle 41"/>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grpSp>
      <p:sp>
        <p:nvSpPr>
          <p:cNvPr id="6186" name="AutoShape 42"/>
          <p:cNvSpPr>
            <a:spLocks noChangeArrowheads="1"/>
          </p:cNvSpPr>
          <p:nvPr/>
        </p:nvSpPr>
        <p:spPr bwMode="auto">
          <a:xfrm>
            <a:off x="7334250" y="1116013"/>
            <a:ext cx="146050" cy="14605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6187" name="Rectangle 43"/>
          <p:cNvSpPr>
            <a:spLocks noChangeArrowheads="1"/>
          </p:cNvSpPr>
          <p:nvPr/>
        </p:nvSpPr>
        <p:spPr bwMode="auto">
          <a:xfrm>
            <a:off x="7137400" y="749300"/>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6188" name="Rectangle 44"/>
          <p:cNvSpPr>
            <a:spLocks noChangeArrowheads="1"/>
          </p:cNvSpPr>
          <p:nvPr/>
        </p:nvSpPr>
        <p:spPr bwMode="auto">
          <a:xfrm>
            <a:off x="6677025" y="44450"/>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grpSp>
        <p:nvGrpSpPr>
          <p:cNvPr id="8" name="Group 45"/>
          <p:cNvGrpSpPr>
            <a:grpSpLocks/>
          </p:cNvGrpSpPr>
          <p:nvPr/>
        </p:nvGrpSpPr>
        <p:grpSpPr bwMode="auto">
          <a:xfrm>
            <a:off x="6527800" y="1900238"/>
            <a:ext cx="128588" cy="119062"/>
            <a:chOff x="4190" y="1791"/>
            <a:chExt cx="81" cy="75"/>
          </a:xfrm>
        </p:grpSpPr>
        <p:sp>
          <p:nvSpPr>
            <p:cNvPr id="6190" name="Rectangle 46"/>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91" name="Rectangle 47"/>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92" name="Rectangle 48"/>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grpSp>
      <p:sp>
        <p:nvSpPr>
          <p:cNvPr id="6194" name="Rectangle 50"/>
          <p:cNvSpPr>
            <a:spLocks noChangeArrowheads="1"/>
          </p:cNvSpPr>
          <p:nvPr/>
        </p:nvSpPr>
        <p:spPr bwMode="auto">
          <a:xfrm>
            <a:off x="5449888" y="3762375"/>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95" name="Rectangle 51"/>
          <p:cNvSpPr>
            <a:spLocks noChangeArrowheads="1"/>
          </p:cNvSpPr>
          <p:nvPr/>
        </p:nvSpPr>
        <p:spPr bwMode="auto">
          <a:xfrm>
            <a:off x="6221413" y="270668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96" name="Rectangle 52"/>
          <p:cNvSpPr>
            <a:spLocks noChangeArrowheads="1"/>
          </p:cNvSpPr>
          <p:nvPr/>
        </p:nvSpPr>
        <p:spPr bwMode="auto">
          <a:xfrm>
            <a:off x="4759325" y="388143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97" name="Rectangle 53"/>
          <p:cNvSpPr>
            <a:spLocks noChangeArrowheads="1"/>
          </p:cNvSpPr>
          <p:nvPr/>
        </p:nvSpPr>
        <p:spPr bwMode="auto">
          <a:xfrm>
            <a:off x="4011613" y="4581525"/>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98" name="Rectangle 54"/>
          <p:cNvSpPr>
            <a:spLocks noChangeArrowheads="1"/>
          </p:cNvSpPr>
          <p:nvPr/>
        </p:nvSpPr>
        <p:spPr bwMode="auto">
          <a:xfrm>
            <a:off x="3606800" y="5238750"/>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199" name="Rectangle 55"/>
          <p:cNvSpPr>
            <a:spLocks noChangeArrowheads="1"/>
          </p:cNvSpPr>
          <p:nvPr/>
        </p:nvSpPr>
        <p:spPr bwMode="auto">
          <a:xfrm>
            <a:off x="3783013" y="563403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200" name="Rectangle 56"/>
          <p:cNvSpPr>
            <a:spLocks noChangeArrowheads="1"/>
          </p:cNvSpPr>
          <p:nvPr/>
        </p:nvSpPr>
        <p:spPr bwMode="auto">
          <a:xfrm>
            <a:off x="3987800" y="6153150"/>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6201" name="Rectangle 57"/>
          <p:cNvSpPr>
            <a:spLocks noChangeArrowheads="1"/>
          </p:cNvSpPr>
          <p:nvPr/>
        </p:nvSpPr>
        <p:spPr bwMode="auto">
          <a:xfrm>
            <a:off x="6624638" y="1936750"/>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06342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4.72222E-6 1.85185E-6 L 0.00243 -0.03542 L 0.01875 -0.07315 " pathEditMode="relative" ptsTypes="AAA">
                                      <p:cBhvr>
                                        <p:cTn id="15" dur="2000" fill="hold"/>
                                        <p:tgtEl>
                                          <p:spTgt spid="2"/>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8.33333E-7 1.11111E-6 L 0.00417 -0.03056 " pathEditMode="relative" rAng="0" ptsTypes="AA">
                                      <p:cBhvr>
                                        <p:cTn id="19" dur="2000" fill="hold"/>
                                        <p:tgtEl>
                                          <p:spTgt spid="6"/>
                                        </p:tgtEl>
                                        <p:attrNameLst>
                                          <p:attrName>ppt_x</p:attrName>
                                          <p:attrName>ppt_y</p:attrName>
                                        </p:attrNameLst>
                                      </p:cBhvr>
                                      <p:rCtr x="2" y="-15"/>
                                    </p:animMotion>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617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par>
                                <p:cTn id="23" presetID="3" presetClass="exit" presetSubtype="10" fill="hold" grpId="1" nodeType="withEffect">
                                  <p:stCondLst>
                                    <p:cond delay="0"/>
                                  </p:stCondLst>
                                  <p:childTnLst>
                                    <p:animEffect transition="out" filter="blinds(horizontal)">
                                      <p:cBhvr>
                                        <p:cTn id="24" dur="500"/>
                                        <p:tgtEl>
                                          <p:spTgt spid="6179"/>
                                        </p:tgtEl>
                                      </p:cBhvr>
                                    </p:animEffect>
                                    <p:set>
                                      <p:cBhvr>
                                        <p:cTn id="25" dur="1" fill="hold">
                                          <p:stCondLst>
                                            <p:cond delay="499"/>
                                          </p:stCondLst>
                                        </p:cTn>
                                        <p:tgtEl>
                                          <p:spTgt spid="617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1876 -0.07314 L 0.05834 -0.15648 L 0.08959 -0.23009 " pathEditMode="relative" rAng="0" ptsTypes="AAA">
                                      <p:cBhvr>
                                        <p:cTn id="38" dur="2000" fill="hold"/>
                                        <p:tgtEl>
                                          <p:spTgt spid="2"/>
                                        </p:tgtEl>
                                        <p:attrNameLst>
                                          <p:attrName>ppt_x</p:attrName>
                                          <p:attrName>ppt_y</p:attrName>
                                        </p:attrNameLst>
                                      </p:cBhvr>
                                      <p:rCtr x="0" y="0"/>
                                    </p:animMotion>
                                  </p:childTnLst>
                                </p:cTn>
                              </p:par>
                            </p:childTnLst>
                          </p:cTn>
                        </p:par>
                        <p:par>
                          <p:cTn id="39" fill="hold">
                            <p:stCondLst>
                              <p:cond delay="2000"/>
                            </p:stCondLst>
                            <p:childTnLst>
                              <p:par>
                                <p:cTn id="40" presetID="9" presetClass="entr" presetSubtype="0" fill="hold" grpId="0" nodeType="afterEffect">
                                  <p:stCondLst>
                                    <p:cond delay="0"/>
                                  </p:stCondLst>
                                  <p:childTnLst>
                                    <p:set>
                                      <p:cBhvr>
                                        <p:cTn id="41" dur="1" fill="hold">
                                          <p:stCondLst>
                                            <p:cond delay="0"/>
                                          </p:stCondLst>
                                        </p:cTn>
                                        <p:tgtEl>
                                          <p:spTgt spid="6201"/>
                                        </p:tgtEl>
                                        <p:attrNameLst>
                                          <p:attrName>style.visibility</p:attrName>
                                        </p:attrNameLst>
                                      </p:cBhvr>
                                      <p:to>
                                        <p:strVal val="visible"/>
                                      </p:to>
                                    </p:set>
                                    <p:animEffect transition="in" filter="dissolve">
                                      <p:cBhvr>
                                        <p:cTn id="42" dur="500"/>
                                        <p:tgtEl>
                                          <p:spTgt spid="6201"/>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1.66667E-6 3.7037E-7 L 0.02448 -0.04861 L 0.01042 -0.09861 " pathEditMode="relative" ptsTypes="AAA">
                                      <p:cBhvr>
                                        <p:cTn id="46" dur="2000" fill="hold"/>
                                        <p:tgtEl>
                                          <p:spTgt spid="7"/>
                                        </p:tgtEl>
                                        <p:attrNameLst>
                                          <p:attrName>ppt_x</p:attrName>
                                          <p:attrName>ppt_y</p:attrName>
                                        </p:attrNameLst>
                                      </p:cBhvr>
                                    </p:animMotion>
                                  </p:childTnLst>
                                </p:cTn>
                              </p:par>
                            </p:childTnLst>
                          </p:cTn>
                        </p:par>
                        <p:par>
                          <p:cTn id="47" fill="hold">
                            <p:stCondLst>
                              <p:cond delay="2000"/>
                            </p:stCondLst>
                            <p:childTnLst>
                              <p:par>
                                <p:cTn id="48" presetID="1" presetClass="entr" presetSubtype="0" fill="hold" grpId="0" nodeType="afterEffect">
                                  <p:stCondLst>
                                    <p:cond delay="0"/>
                                  </p:stCondLst>
                                  <p:childTnLst>
                                    <p:set>
                                      <p:cBhvr>
                                        <p:cTn id="49" dur="1" fill="hold">
                                          <p:stCondLst>
                                            <p:cond delay="0"/>
                                          </p:stCondLst>
                                        </p:cTn>
                                        <p:tgtEl>
                                          <p:spTgt spid="618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explode.wav"/>
                                        </p:tgtEl>
                                      </p:cMediaNode>
                                    </p:audio>
                                  </p:subTnLst>
                                </p:cTn>
                              </p:par>
                              <p:par>
                                <p:cTn id="50" presetID="3" presetClass="exit" presetSubtype="10" fill="hold" grpId="1" nodeType="withEffect">
                                  <p:stCondLst>
                                    <p:cond delay="0"/>
                                  </p:stCondLst>
                                  <p:childTnLst>
                                    <p:animEffect transition="out" filter="blinds(horizontal)">
                                      <p:cBhvr>
                                        <p:cTn id="51" dur="500"/>
                                        <p:tgtEl>
                                          <p:spTgt spid="6186"/>
                                        </p:tgtEl>
                                      </p:cBhvr>
                                    </p:animEffect>
                                    <p:set>
                                      <p:cBhvr>
                                        <p:cTn id="52" dur="1" fill="hold">
                                          <p:stCondLst>
                                            <p:cond delay="499"/>
                                          </p:stCondLst>
                                        </p:cTn>
                                        <p:tgtEl>
                                          <p:spTgt spid="618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2"/>
                                        </p:tgtEl>
                                      </p:cBhvr>
                                    </p:animEffect>
                                    <p:set>
                                      <p:cBhvr>
                                        <p:cTn id="57" dur="1" fill="hold">
                                          <p:stCondLst>
                                            <p:cond delay="499"/>
                                          </p:stCondLst>
                                        </p:cTn>
                                        <p:tgtEl>
                                          <p:spTgt spid="2"/>
                                        </p:tgtEl>
                                        <p:attrNameLst>
                                          <p:attrName>style.visibility</p:attrName>
                                        </p:attrNameLst>
                                      </p:cBhvr>
                                      <p:to>
                                        <p:strVal val="hidden"/>
                                      </p:to>
                                    </p:se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6187"/>
                                        </p:tgtEl>
                                        <p:attrNameLst>
                                          <p:attrName>style.visibility</p:attrName>
                                        </p:attrNameLst>
                                      </p:cBhvr>
                                      <p:to>
                                        <p:strVal val="visible"/>
                                      </p:to>
                                    </p:set>
                                    <p:animEffect transition="in" filter="dissolve">
                                      <p:cBhvr>
                                        <p:cTn id="61" dur="500"/>
                                        <p:tgtEl>
                                          <p:spTgt spid="618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6188"/>
                                        </p:tgtEl>
                                        <p:attrNameLst>
                                          <p:attrName>style.visibility</p:attrName>
                                        </p:attrNameLst>
                                      </p:cBhvr>
                                      <p:to>
                                        <p:strVal val="visible"/>
                                      </p:to>
                                    </p:set>
                                    <p:animEffect transition="in" filter="dissolve">
                                      <p:cBhvr>
                                        <p:cTn id="64" dur="500"/>
                                        <p:tgtEl>
                                          <p:spTgt spid="6188"/>
                                        </p:tgtEl>
                                      </p:cBhvr>
                                    </p:animEffec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01042 -0.09861 L -0.04236 -0.00879 " pathEditMode="relative" ptsTypes="AA">
                                      <p:cBhvr>
                                        <p:cTn id="68" dur="2000" fill="hold"/>
                                        <p:tgtEl>
                                          <p:spTgt spid="7"/>
                                        </p:tgtEl>
                                        <p:attrNameLst>
                                          <p:attrName>ppt_x</p:attrName>
                                          <p:attrName>ppt_y</p:attrName>
                                        </p:attrNameLst>
                                      </p:cBhvr>
                                    </p:animMotion>
                                  </p:childTnLst>
                                </p:cTn>
                              </p:par>
                              <p:par>
                                <p:cTn id="69" presetID="0" presetClass="path" presetSubtype="0" accel="50000" decel="50000" fill="hold" grpId="1" nodeType="withEffect">
                                  <p:stCondLst>
                                    <p:cond delay="0"/>
                                  </p:stCondLst>
                                  <p:childTnLst>
                                    <p:animMotion origin="layout" path="M 4.16667E-6 2.96296E-6 L -0.02448 0.03125 L -0.04011 0.27338 " pathEditMode="relative" rAng="0" ptsTypes="AAA">
                                      <p:cBhvr>
                                        <p:cTn id="70" dur="2000" fill="hold"/>
                                        <p:tgtEl>
                                          <p:spTgt spid="6188"/>
                                        </p:tgtEl>
                                        <p:attrNameLst>
                                          <p:attrName>ppt_x</p:attrName>
                                          <p:attrName>ppt_y</p:attrName>
                                        </p:attrNameLst>
                                      </p:cBhvr>
                                      <p:rCtr x="-20" y="137"/>
                                    </p:animMotion>
                                  </p:childTnLst>
                                </p:cTn>
                              </p:par>
                            </p:childTnLst>
                          </p:cTn>
                        </p:par>
                        <p:par>
                          <p:cTn id="71" fill="hold">
                            <p:stCondLst>
                              <p:cond delay="2000"/>
                            </p:stCondLst>
                            <p:childTnLst>
                              <p:par>
                                <p:cTn id="72" presetID="9" presetClass="exit" presetSubtype="0" fill="hold" grpId="0" nodeType="afterEffect">
                                  <p:stCondLst>
                                    <p:cond delay="0"/>
                                  </p:stCondLst>
                                  <p:childTnLst>
                                    <p:animEffect transition="out" filter="dissolve">
                                      <p:cBhvr>
                                        <p:cTn id="73" dur="500"/>
                                        <p:tgtEl>
                                          <p:spTgt spid="6170"/>
                                        </p:tgtEl>
                                      </p:cBhvr>
                                    </p:animEffect>
                                    <p:set>
                                      <p:cBhvr>
                                        <p:cTn id="74" dur="1" fill="hold">
                                          <p:stCondLst>
                                            <p:cond delay="499"/>
                                          </p:stCondLst>
                                        </p:cTn>
                                        <p:tgtEl>
                                          <p:spTgt spid="617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grpId="1" nodeType="clickEffect">
                                  <p:stCondLst>
                                    <p:cond delay="0"/>
                                  </p:stCondLst>
                                  <p:childTnLst>
                                    <p:animEffect transition="out" filter="dissolve">
                                      <p:cBhvr>
                                        <p:cTn id="78" dur="500"/>
                                        <p:tgtEl>
                                          <p:spTgt spid="6201"/>
                                        </p:tgtEl>
                                      </p:cBhvr>
                                    </p:animEffect>
                                    <p:set>
                                      <p:cBhvr>
                                        <p:cTn id="79" dur="1" fill="hold">
                                          <p:stCondLst>
                                            <p:cond delay="499"/>
                                          </p:stCondLst>
                                        </p:cTn>
                                        <p:tgtEl>
                                          <p:spTgt spid="6201"/>
                                        </p:tgtEl>
                                        <p:attrNameLst>
                                          <p:attrName>style.visibility</p:attrName>
                                        </p:attrNameLst>
                                      </p:cBhvr>
                                      <p:to>
                                        <p:strVal val="hidden"/>
                                      </p:to>
                                    </p:set>
                                  </p:childTnLst>
                                </p:cTn>
                              </p:par>
                            </p:childTnLst>
                          </p:cTn>
                        </p:par>
                        <p:par>
                          <p:cTn id="80" fill="hold">
                            <p:stCondLst>
                              <p:cond delay="500"/>
                            </p:stCondLst>
                            <p:childTnLst>
                              <p:par>
                                <p:cTn id="81" presetID="9" presetClass="exit" presetSubtype="0" fill="hold" nodeType="afterEffect">
                                  <p:stCondLst>
                                    <p:cond delay="0"/>
                                  </p:stCondLst>
                                  <p:childTnLst>
                                    <p:animEffect transition="out" filter="dissolv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par>
                          <p:cTn id="84" fill="hold">
                            <p:stCondLst>
                              <p:cond delay="1000"/>
                            </p:stCondLst>
                            <p:childTnLst>
                              <p:par>
                                <p:cTn id="85" presetID="9" presetClass="entr" presetSubtype="0"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dissolv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2" nodeType="clickEffect">
                                  <p:stCondLst>
                                    <p:cond delay="0"/>
                                  </p:stCondLst>
                                  <p:childTnLst>
                                    <p:animMotion origin="layout" path="M -0.04011 0.27338 L -0.06563 0.28449 L -0.09219 0.38032 C -0.09931 0.40115 -0.10087 0.39004 -0.10886 0.40949 L -0.14011 0.49699 C -0.15035 0.51527 -0.16424 0.51273 -0.17032 0.51921 C -0.17639 0.52569 -0.17171 0.53194 -0.17657 0.53657 C -0.18143 0.5412 -0.19393 0.54305 -0.19896 0.54699 C -0.204 0.55092 -0.20313 0.55625 -0.20677 0.55949 C -0.21042 0.56273 -0.21615 0.56111 -0.22136 0.56643 C -0.22657 0.57176 -0.23125 0.58333 -0.23855 0.59074 L -0.26511 0.61157 C -0.26945 0.61967 -0.26094 0.63102 -0.26511 0.63935 C -0.26927 0.64768 -0.28525 0.65416 -0.28959 0.66088 C -0.29393 0.66759 -0.28681 0.6706 -0.29063 0.67963 C -0.29445 0.68865 -0.30573 0.70324 -0.31302 0.71504 C -0.32032 0.72685 -0.32813 0.74097 -0.33438 0.74977 C -0.34063 0.75856 -0.34705 0.76458 -0.35052 0.76852 " pathEditMode="relative" rAng="0" ptsTypes="AAaAaaaaaaAaaaaaaA">
                                      <p:cBhvr>
                                        <p:cTn id="91" dur="3000" fill="hold"/>
                                        <p:tgtEl>
                                          <p:spTgt spid="6188"/>
                                        </p:tgtEl>
                                        <p:attrNameLst>
                                          <p:attrName>ppt_x</p:attrName>
                                          <p:attrName>ppt_y</p:attrName>
                                        </p:attrNameLst>
                                      </p:cBhvr>
                                      <p:rCtr x="-155" y="247"/>
                                    </p:animMotion>
                                  </p:childTnLst>
                                </p:cTn>
                              </p:par>
                              <p:par>
                                <p:cTn id="92" presetID="0" presetClass="path" presetSubtype="0" accel="50000" decel="50000" fill="hold" nodeType="withEffect">
                                  <p:stCondLst>
                                    <p:cond delay="0"/>
                                  </p:stCondLst>
                                  <p:childTnLst>
                                    <p:animMotion origin="layout" path="M -3.33333E-6 1.85185E-6 L -0.04791 0.01111 C -0.06076 0.02893 -0.06996 0.0875 -0.07743 0.10741 C -0.08489 0.12731 -0.08645 0.1169 -0.0927 0.13102 C -0.09895 0.14514 -0.10833 0.17569 -0.11493 0.19259 C -0.12152 0.20949 -0.12517 0.22361 -0.13229 0.23241 C -0.13941 0.2412 -0.15243 0.24004 -0.15729 0.24491 C -0.16215 0.24977 -0.15694 0.25741 -0.16145 0.26204 C -0.16597 0.26666 -0.17934 0.26829 -0.18437 0.27222 C -0.18941 0.27616 -0.18854 0.28241 -0.19201 0.28565 C -0.19548 0.28889 -0.19965 0.28657 -0.20486 0.29166 C -0.21007 0.29676 -0.21562 0.30879 -0.22326 0.3162 C -0.2309 0.32361 -0.24618 0.32824 -0.25069 0.33611 C -0.2552 0.34398 -0.24618 0.35579 -0.25034 0.36389 C -0.25451 0.37199 -0.271 0.37963 -0.27534 0.38565 C -0.27968 0.39166 -0.27517 0.39606 -0.27604 0.40046 C -0.27691 0.40486 -0.27326 0.40023 -0.28055 0.4125 C -0.28784 0.42477 -0.31198 0.46134 -0.32014 0.47407 " pathEditMode="relative" rAng="0" ptsTypes="AaaaaaaaaaaaaaaaaA">
                                      <p:cBhvr>
                                        <p:cTn id="93" dur="3000" fill="hold"/>
                                        <p:tgtEl>
                                          <p:spTgt spid="8"/>
                                        </p:tgtEl>
                                        <p:attrNameLst>
                                          <p:attrName>ppt_x</p:attrName>
                                          <p:attrName>ppt_y</p:attrName>
                                        </p:attrNameLst>
                                      </p:cBhvr>
                                      <p:rCtr x="-160" y="237"/>
                                    </p:animMotion>
                                  </p:childTnLst>
                                </p:cTn>
                              </p:par>
                              <p:par>
                                <p:cTn id="94" presetID="0" presetClass="path" presetSubtype="0" accel="50000" decel="50000" fill="hold" nodeType="withEffect">
                                  <p:stCondLst>
                                    <p:cond delay="0"/>
                                  </p:stCondLst>
                                  <p:childTnLst>
                                    <p:animMotion origin="layout" path="M 0.00382 -0.03078 L -0.00746 -0.01111 L -0.01545 0.03102 " pathEditMode="relative" rAng="0" ptsTypes="AAA">
                                      <p:cBhvr>
                                        <p:cTn id="95" dur="2000" fill="hold"/>
                                        <p:tgtEl>
                                          <p:spTgt spid="6"/>
                                        </p:tgtEl>
                                        <p:attrNameLst>
                                          <p:attrName>ppt_x</p:attrName>
                                          <p:attrName>ppt_y</p:attrName>
                                        </p:attrNameLst>
                                      </p:cBhvr>
                                      <p:rCtr x="-10" y="31"/>
                                    </p:animMotion>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nodeType="clickEffect">
                                  <p:stCondLst>
                                    <p:cond delay="0"/>
                                  </p:stCondLst>
                                  <p:childTnLst>
                                    <p:animEffect transition="out" filter="dissolv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par>
                          <p:cTn id="101" fill="hold">
                            <p:stCondLst>
                              <p:cond delay="500"/>
                            </p:stCondLst>
                            <p:childTnLst>
                              <p:par>
                                <p:cTn id="102" presetID="9" presetClass="entr" presetSubtype="0" fill="hold" grpId="0" nodeType="afterEffect">
                                  <p:stCondLst>
                                    <p:cond delay="0"/>
                                  </p:stCondLst>
                                  <p:childTnLst>
                                    <p:set>
                                      <p:cBhvr>
                                        <p:cTn id="103" dur="1" fill="hold">
                                          <p:stCondLst>
                                            <p:cond delay="0"/>
                                          </p:stCondLst>
                                        </p:cTn>
                                        <p:tgtEl>
                                          <p:spTgt spid="6198"/>
                                        </p:tgtEl>
                                        <p:attrNameLst>
                                          <p:attrName>style.visibility</p:attrName>
                                        </p:attrNameLst>
                                      </p:cBhvr>
                                      <p:to>
                                        <p:strVal val="visible"/>
                                      </p:to>
                                    </p:set>
                                    <p:animEffect transition="in" filter="dissolve">
                                      <p:cBhvr>
                                        <p:cTn id="104" dur="500"/>
                                        <p:tgtEl>
                                          <p:spTgt spid="6198"/>
                                        </p:tgtEl>
                                      </p:cBhvr>
                                    </p:animEffect>
                                  </p:childTnLst>
                                </p:cTn>
                              </p:par>
                            </p:childTnLst>
                          </p:cTn>
                        </p:par>
                        <p:par>
                          <p:cTn id="105" fill="hold">
                            <p:stCondLst>
                              <p:cond delay="1000"/>
                            </p:stCondLst>
                            <p:childTnLst>
                              <p:par>
                                <p:cTn id="106" presetID="9" presetClass="entr" presetSubtype="0" fill="hold" grpId="0" nodeType="afterEffect">
                                  <p:stCondLst>
                                    <p:cond delay="0"/>
                                  </p:stCondLst>
                                  <p:childTnLst>
                                    <p:set>
                                      <p:cBhvr>
                                        <p:cTn id="107" dur="1" fill="hold">
                                          <p:stCondLst>
                                            <p:cond delay="0"/>
                                          </p:stCondLst>
                                        </p:cTn>
                                        <p:tgtEl>
                                          <p:spTgt spid="6199"/>
                                        </p:tgtEl>
                                        <p:attrNameLst>
                                          <p:attrName>style.visibility</p:attrName>
                                        </p:attrNameLst>
                                      </p:cBhvr>
                                      <p:to>
                                        <p:strVal val="visible"/>
                                      </p:to>
                                    </p:set>
                                    <p:animEffect transition="in" filter="dissolve">
                                      <p:cBhvr>
                                        <p:cTn id="108" dur="500"/>
                                        <p:tgtEl>
                                          <p:spTgt spid="6199"/>
                                        </p:tgtEl>
                                      </p:cBhvr>
                                    </p:animEffect>
                                  </p:childTnLst>
                                </p:cTn>
                              </p:par>
                            </p:childTnLst>
                          </p:cTn>
                        </p:par>
                        <p:par>
                          <p:cTn id="109" fill="hold">
                            <p:stCondLst>
                              <p:cond delay="1500"/>
                            </p:stCondLst>
                            <p:childTnLst>
                              <p:par>
                                <p:cTn id="110" presetID="9" presetClass="entr" presetSubtype="0" fill="hold" grpId="0" nodeType="afterEffect">
                                  <p:stCondLst>
                                    <p:cond delay="0"/>
                                  </p:stCondLst>
                                  <p:childTnLst>
                                    <p:set>
                                      <p:cBhvr>
                                        <p:cTn id="111" dur="1" fill="hold">
                                          <p:stCondLst>
                                            <p:cond delay="0"/>
                                          </p:stCondLst>
                                        </p:cTn>
                                        <p:tgtEl>
                                          <p:spTgt spid="6197"/>
                                        </p:tgtEl>
                                        <p:attrNameLst>
                                          <p:attrName>style.visibility</p:attrName>
                                        </p:attrNameLst>
                                      </p:cBhvr>
                                      <p:to>
                                        <p:strVal val="visible"/>
                                      </p:to>
                                    </p:set>
                                    <p:animEffect transition="in" filter="dissolve">
                                      <p:cBhvr>
                                        <p:cTn id="112" dur="500"/>
                                        <p:tgtEl>
                                          <p:spTgt spid="6197"/>
                                        </p:tgtEl>
                                      </p:cBhvr>
                                    </p:animEffect>
                                  </p:childTnLst>
                                </p:cTn>
                              </p:par>
                            </p:childTnLst>
                          </p:cTn>
                        </p:par>
                        <p:par>
                          <p:cTn id="113" fill="hold">
                            <p:stCondLst>
                              <p:cond delay="2000"/>
                            </p:stCondLst>
                            <p:childTnLst>
                              <p:par>
                                <p:cTn id="114" presetID="9" presetClass="entr" presetSubtype="0" fill="hold" grpId="0" nodeType="afterEffect">
                                  <p:stCondLst>
                                    <p:cond delay="0"/>
                                  </p:stCondLst>
                                  <p:childTnLst>
                                    <p:set>
                                      <p:cBhvr>
                                        <p:cTn id="115" dur="1" fill="hold">
                                          <p:stCondLst>
                                            <p:cond delay="0"/>
                                          </p:stCondLst>
                                        </p:cTn>
                                        <p:tgtEl>
                                          <p:spTgt spid="6200"/>
                                        </p:tgtEl>
                                        <p:attrNameLst>
                                          <p:attrName>style.visibility</p:attrName>
                                        </p:attrNameLst>
                                      </p:cBhvr>
                                      <p:to>
                                        <p:strVal val="visible"/>
                                      </p:to>
                                    </p:set>
                                    <p:animEffect transition="in" filter="dissolve">
                                      <p:cBhvr>
                                        <p:cTn id="116" dur="500"/>
                                        <p:tgtEl>
                                          <p:spTgt spid="6200"/>
                                        </p:tgtEl>
                                      </p:cBhvr>
                                    </p:animEffect>
                                  </p:childTnLst>
                                </p:cTn>
                              </p:par>
                            </p:childTnLst>
                          </p:cTn>
                        </p:par>
                        <p:par>
                          <p:cTn id="117" fill="hold">
                            <p:stCondLst>
                              <p:cond delay="2500"/>
                            </p:stCondLst>
                            <p:childTnLst>
                              <p:par>
                                <p:cTn id="118" presetID="9" presetClass="entr" presetSubtype="0" fill="hold" grpId="0" nodeType="afterEffect">
                                  <p:stCondLst>
                                    <p:cond delay="0"/>
                                  </p:stCondLst>
                                  <p:childTnLst>
                                    <p:set>
                                      <p:cBhvr>
                                        <p:cTn id="119" dur="1" fill="hold">
                                          <p:stCondLst>
                                            <p:cond delay="0"/>
                                          </p:stCondLst>
                                        </p:cTn>
                                        <p:tgtEl>
                                          <p:spTgt spid="6196"/>
                                        </p:tgtEl>
                                        <p:attrNameLst>
                                          <p:attrName>style.visibility</p:attrName>
                                        </p:attrNameLst>
                                      </p:cBhvr>
                                      <p:to>
                                        <p:strVal val="visible"/>
                                      </p:to>
                                    </p:set>
                                    <p:animEffect transition="in" filter="dissolve">
                                      <p:cBhvr>
                                        <p:cTn id="120" dur="500"/>
                                        <p:tgtEl>
                                          <p:spTgt spid="6196"/>
                                        </p:tgtEl>
                                      </p:cBhvr>
                                    </p:animEffect>
                                  </p:childTnLst>
                                </p:cTn>
                              </p:par>
                            </p:childTnLst>
                          </p:cTn>
                        </p:par>
                        <p:par>
                          <p:cTn id="121" fill="hold">
                            <p:stCondLst>
                              <p:cond delay="3000"/>
                            </p:stCondLst>
                            <p:childTnLst>
                              <p:par>
                                <p:cTn id="122" presetID="9" presetClass="entr" presetSubtype="0" fill="hold" grpId="0" nodeType="afterEffect">
                                  <p:stCondLst>
                                    <p:cond delay="0"/>
                                  </p:stCondLst>
                                  <p:childTnLst>
                                    <p:set>
                                      <p:cBhvr>
                                        <p:cTn id="123" dur="1" fill="hold">
                                          <p:stCondLst>
                                            <p:cond delay="0"/>
                                          </p:stCondLst>
                                        </p:cTn>
                                        <p:tgtEl>
                                          <p:spTgt spid="6194"/>
                                        </p:tgtEl>
                                        <p:attrNameLst>
                                          <p:attrName>style.visibility</p:attrName>
                                        </p:attrNameLst>
                                      </p:cBhvr>
                                      <p:to>
                                        <p:strVal val="visible"/>
                                      </p:to>
                                    </p:set>
                                    <p:animEffect transition="in" filter="dissolve">
                                      <p:cBhvr>
                                        <p:cTn id="124" dur="500"/>
                                        <p:tgtEl>
                                          <p:spTgt spid="6194"/>
                                        </p:tgtEl>
                                      </p:cBhvr>
                                    </p:animEffect>
                                  </p:childTnLst>
                                </p:cTn>
                              </p:par>
                            </p:childTnLst>
                          </p:cTn>
                        </p:par>
                        <p:par>
                          <p:cTn id="125" fill="hold">
                            <p:stCondLst>
                              <p:cond delay="3500"/>
                            </p:stCondLst>
                            <p:childTnLst>
                              <p:par>
                                <p:cTn id="126" presetID="9" presetClass="entr" presetSubtype="0" fill="hold" grpId="0" nodeType="afterEffect">
                                  <p:stCondLst>
                                    <p:cond delay="0"/>
                                  </p:stCondLst>
                                  <p:childTnLst>
                                    <p:set>
                                      <p:cBhvr>
                                        <p:cTn id="127" dur="1" fill="hold">
                                          <p:stCondLst>
                                            <p:cond delay="0"/>
                                          </p:stCondLst>
                                        </p:cTn>
                                        <p:tgtEl>
                                          <p:spTgt spid="6195"/>
                                        </p:tgtEl>
                                        <p:attrNameLst>
                                          <p:attrName>style.visibility</p:attrName>
                                        </p:attrNameLst>
                                      </p:cBhvr>
                                      <p:to>
                                        <p:strVal val="visible"/>
                                      </p:to>
                                    </p:set>
                                    <p:animEffect transition="in" filter="dissolve">
                                      <p:cBhvr>
                                        <p:cTn id="128"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0" grpId="0" animBg="1"/>
      <p:bldP spid="6179" grpId="0" animBg="1"/>
      <p:bldP spid="6179" grpId="1" animBg="1"/>
      <p:bldP spid="6186" grpId="0" animBg="1"/>
      <p:bldP spid="6186" grpId="1" animBg="1"/>
      <p:bldP spid="6187" grpId="0" animBg="1"/>
      <p:bldP spid="6188" grpId="0" animBg="1"/>
      <p:bldP spid="6188" grpId="1" animBg="1"/>
      <p:bldP spid="6188" grpId="2" animBg="1"/>
      <p:bldP spid="6194" grpId="0" animBg="1"/>
      <p:bldP spid="6195" grpId="0" animBg="1"/>
      <p:bldP spid="6196" grpId="0" animBg="1"/>
      <p:bldP spid="6197" grpId="0" animBg="1"/>
      <p:bldP spid="6198" grpId="0" animBg="1"/>
      <p:bldP spid="6199" grpId="0" animBg="1"/>
      <p:bldP spid="6200" grpId="0" animBg="1"/>
      <p:bldP spid="6201" grpId="0" animBg="1"/>
      <p:bldP spid="6201" grpId="1"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t="39352" r="6018" b="665"/>
          <a:stretch>
            <a:fillRect/>
          </a:stretch>
        </p:blipFill>
        <p:spPr bwMode="auto">
          <a:xfrm>
            <a:off x="0" y="0"/>
            <a:ext cx="9072563" cy="6858000"/>
          </a:xfrm>
          <a:prstGeom prst="rect">
            <a:avLst/>
          </a:prstGeom>
          <a:noFill/>
          <a:ln w="9525">
            <a:noFill/>
            <a:miter lim="800000"/>
            <a:headEnd/>
            <a:tailEnd/>
          </a:ln>
          <a:effectLst/>
        </p:spPr>
      </p:pic>
      <p:sp>
        <p:nvSpPr>
          <p:cNvPr id="8224" name="Rectangle 32"/>
          <p:cNvSpPr>
            <a:spLocks noChangeArrowheads="1"/>
          </p:cNvSpPr>
          <p:nvPr/>
        </p:nvSpPr>
        <p:spPr bwMode="auto">
          <a:xfrm>
            <a:off x="5449888" y="3762375"/>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25" name="Rectangle 33"/>
          <p:cNvSpPr>
            <a:spLocks noChangeArrowheads="1"/>
          </p:cNvSpPr>
          <p:nvPr/>
        </p:nvSpPr>
        <p:spPr bwMode="auto">
          <a:xfrm>
            <a:off x="6221413" y="270668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26" name="Rectangle 34"/>
          <p:cNvSpPr>
            <a:spLocks noChangeArrowheads="1"/>
          </p:cNvSpPr>
          <p:nvPr/>
        </p:nvSpPr>
        <p:spPr bwMode="auto">
          <a:xfrm>
            <a:off x="4759325" y="388143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27" name="Rectangle 35"/>
          <p:cNvSpPr>
            <a:spLocks noChangeArrowheads="1"/>
          </p:cNvSpPr>
          <p:nvPr/>
        </p:nvSpPr>
        <p:spPr bwMode="auto">
          <a:xfrm>
            <a:off x="4011613" y="4581525"/>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28" name="Rectangle 36"/>
          <p:cNvSpPr>
            <a:spLocks noChangeArrowheads="1"/>
          </p:cNvSpPr>
          <p:nvPr/>
        </p:nvSpPr>
        <p:spPr bwMode="auto">
          <a:xfrm>
            <a:off x="3606800" y="5238750"/>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29" name="Rectangle 37"/>
          <p:cNvSpPr>
            <a:spLocks noChangeArrowheads="1"/>
          </p:cNvSpPr>
          <p:nvPr/>
        </p:nvSpPr>
        <p:spPr bwMode="auto">
          <a:xfrm>
            <a:off x="3783013" y="5634038"/>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30" name="Rectangle 38"/>
          <p:cNvSpPr>
            <a:spLocks noChangeArrowheads="1"/>
          </p:cNvSpPr>
          <p:nvPr/>
        </p:nvSpPr>
        <p:spPr bwMode="auto">
          <a:xfrm>
            <a:off x="3987800" y="6153150"/>
            <a:ext cx="85725" cy="76200"/>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31" name="Rectangle 39"/>
          <p:cNvSpPr>
            <a:spLocks noChangeArrowheads="1"/>
          </p:cNvSpPr>
          <p:nvPr/>
        </p:nvSpPr>
        <p:spPr bwMode="auto">
          <a:xfrm>
            <a:off x="3470275" y="5303838"/>
            <a:ext cx="85725" cy="76200"/>
          </a:xfrm>
          <a:prstGeom prst="rect">
            <a:avLst/>
          </a:prstGeom>
          <a:solidFill>
            <a:srgbClr val="99CCFF"/>
          </a:solidFill>
          <a:ln w="9525">
            <a:solidFill>
              <a:srgbClr val="0000FF"/>
            </a:solidFill>
            <a:miter lim="800000"/>
            <a:headEnd/>
            <a:tailEnd/>
          </a:ln>
          <a:effectLst/>
        </p:spPr>
        <p:txBody>
          <a:bodyPr wrap="none" anchor="ctr"/>
          <a:lstStyle/>
          <a:p>
            <a:endParaRPr lang="en-US"/>
          </a:p>
        </p:txBody>
      </p:sp>
      <p:sp>
        <p:nvSpPr>
          <p:cNvPr id="8232" name="Rectangle 40"/>
          <p:cNvSpPr>
            <a:spLocks noChangeArrowheads="1"/>
          </p:cNvSpPr>
          <p:nvPr/>
        </p:nvSpPr>
        <p:spPr bwMode="auto">
          <a:xfrm>
            <a:off x="5740400" y="5264150"/>
            <a:ext cx="3152775" cy="1555750"/>
          </a:xfrm>
          <a:prstGeom prst="rect">
            <a:avLst/>
          </a:prstGeom>
          <a:solidFill>
            <a:schemeClr val="bg1"/>
          </a:solidFill>
          <a:ln w="9525">
            <a:solidFill>
              <a:schemeClr val="tx1"/>
            </a:solidFill>
            <a:miter lim="800000"/>
            <a:headEnd/>
            <a:tailEnd/>
          </a:ln>
          <a:effectLst/>
        </p:spPr>
        <p:txBody>
          <a:bodyPr wrap="none" anchor="ctr"/>
          <a:lstStyle/>
          <a:p>
            <a:pPr algn="ctr"/>
            <a:r>
              <a:rPr lang="en-US" sz="2000" b="1" u="sng">
                <a:latin typeface="Times New Roman" pitchFamily="18" charset="0"/>
              </a:rPr>
              <a:t>The Invasion of New York</a:t>
            </a:r>
          </a:p>
          <a:p>
            <a:pPr algn="ctr"/>
            <a:r>
              <a:rPr lang="en-US" sz="2000">
                <a:latin typeface="Times New Roman" pitchFamily="18" charset="0"/>
              </a:rPr>
              <a:t>22 August 1776 –</a:t>
            </a:r>
          </a:p>
          <a:p>
            <a:pPr algn="ctr"/>
            <a:r>
              <a:rPr lang="en-US" sz="2000">
                <a:latin typeface="Times New Roman" pitchFamily="18" charset="0"/>
              </a:rPr>
              <a:t>25 January 1777</a:t>
            </a:r>
            <a:r>
              <a:rPr lang="en-US">
                <a:latin typeface="Times New Roman" pitchFamily="18" charset="0"/>
              </a:rPr>
              <a:t> </a:t>
            </a:r>
          </a:p>
        </p:txBody>
      </p:sp>
      <p:sp>
        <p:nvSpPr>
          <p:cNvPr id="8212" name="AutoShape 20"/>
          <p:cNvSpPr>
            <a:spLocks noChangeArrowheads="1"/>
          </p:cNvSpPr>
          <p:nvPr/>
        </p:nvSpPr>
        <p:spPr bwMode="auto">
          <a:xfrm>
            <a:off x="3541713" y="5159375"/>
            <a:ext cx="146050" cy="14605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nvGrpSpPr>
          <p:cNvPr id="2" name="Group 41"/>
          <p:cNvGrpSpPr>
            <a:grpSpLocks/>
          </p:cNvGrpSpPr>
          <p:nvPr/>
        </p:nvGrpSpPr>
        <p:grpSpPr bwMode="auto">
          <a:xfrm>
            <a:off x="3959225" y="4749800"/>
            <a:ext cx="104775" cy="93663"/>
            <a:chOff x="4230" y="1768"/>
            <a:chExt cx="66" cy="59"/>
          </a:xfrm>
        </p:grpSpPr>
        <p:sp>
          <p:nvSpPr>
            <p:cNvPr id="8234" name="Rectangle 42"/>
            <p:cNvSpPr>
              <a:spLocks noChangeArrowheads="1"/>
            </p:cNvSpPr>
            <p:nvPr/>
          </p:nvSpPr>
          <p:spPr bwMode="auto">
            <a:xfrm>
              <a:off x="4230" y="1779"/>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35" name="Rectangle 43"/>
            <p:cNvSpPr>
              <a:spLocks noChangeArrowheads="1"/>
            </p:cNvSpPr>
            <p:nvPr/>
          </p:nvSpPr>
          <p:spPr bwMode="auto">
            <a:xfrm>
              <a:off x="4242" y="1768"/>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grpSp>
      <p:sp>
        <p:nvSpPr>
          <p:cNvPr id="8236" name="AutoShape 44"/>
          <p:cNvSpPr>
            <a:spLocks noChangeArrowheads="1"/>
          </p:cNvSpPr>
          <p:nvPr/>
        </p:nvSpPr>
        <p:spPr bwMode="auto">
          <a:xfrm>
            <a:off x="4008438" y="4603750"/>
            <a:ext cx="146050" cy="14605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nvGrpSpPr>
          <p:cNvPr id="3" name="Group 45"/>
          <p:cNvGrpSpPr>
            <a:grpSpLocks/>
          </p:cNvGrpSpPr>
          <p:nvPr/>
        </p:nvGrpSpPr>
        <p:grpSpPr bwMode="auto">
          <a:xfrm>
            <a:off x="6503988" y="2676525"/>
            <a:ext cx="128587" cy="119063"/>
            <a:chOff x="4190" y="1791"/>
            <a:chExt cx="81" cy="75"/>
          </a:xfrm>
        </p:grpSpPr>
        <p:sp>
          <p:nvSpPr>
            <p:cNvPr id="8238" name="Rectangle 46"/>
            <p:cNvSpPr>
              <a:spLocks noChangeArrowheads="1"/>
            </p:cNvSpPr>
            <p:nvPr/>
          </p:nvSpPr>
          <p:spPr bwMode="auto">
            <a:xfrm>
              <a:off x="4190" y="1818"/>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39" name="Rectangle 47"/>
            <p:cNvSpPr>
              <a:spLocks noChangeArrowheads="1"/>
            </p:cNvSpPr>
            <p:nvPr/>
          </p:nvSpPr>
          <p:spPr bwMode="auto">
            <a:xfrm>
              <a:off x="4204" y="1804"/>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sp>
          <p:nvSpPr>
            <p:cNvPr id="8240" name="Rectangle 48"/>
            <p:cNvSpPr>
              <a:spLocks noChangeArrowheads="1"/>
            </p:cNvSpPr>
            <p:nvPr/>
          </p:nvSpPr>
          <p:spPr bwMode="auto">
            <a:xfrm>
              <a:off x="4217" y="1791"/>
              <a:ext cx="54" cy="48"/>
            </a:xfrm>
            <a:prstGeom prst="rect">
              <a:avLst/>
            </a:prstGeom>
            <a:solidFill>
              <a:srgbClr val="FF99CC"/>
            </a:solidFill>
            <a:ln w="9525">
              <a:solidFill>
                <a:srgbClr val="FF0000"/>
              </a:solidFill>
              <a:miter lim="800000"/>
              <a:headEnd/>
              <a:tailEnd/>
            </a:ln>
            <a:effectLst/>
          </p:spPr>
          <p:txBody>
            <a:bodyPr wrap="none" anchor="ctr"/>
            <a:lstStyle/>
            <a:p>
              <a:endParaRPr lang="en-US"/>
            </a:p>
          </p:txBody>
        </p:sp>
      </p:grpSp>
    </p:spTree>
    <p:extLst>
      <p:ext uri="{BB962C8B-B14F-4D97-AF65-F5344CB8AC3E}">
        <p14:creationId xmlns:p14="http://schemas.microsoft.com/office/powerpoint/2010/main" val="37811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8232"/>
                                        </p:tgtEl>
                                      </p:cBhvr>
                                    </p:animEffect>
                                    <p:set>
                                      <p:cBhvr>
                                        <p:cTn id="7" dur="1" fill="hold">
                                          <p:stCondLst>
                                            <p:cond delay="499"/>
                                          </p:stCondLst>
                                        </p:cTn>
                                        <p:tgtEl>
                                          <p:spTgt spid="82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0052 -0.00024 L -0.01823 -0.01551 L -0.00399 -0.0345 L 0.0092 -0.02107 " pathEditMode="relative" ptsTypes="AAAA">
                                      <p:cBhvr>
                                        <p:cTn id="11" dur="2000" fill="hold"/>
                                        <p:tgtEl>
                                          <p:spTgt spid="8231"/>
                                        </p:tgtEl>
                                        <p:attrNameLst>
                                          <p:attrName>ppt_x</p:attrName>
                                          <p:attrName>ppt_y</p:attrName>
                                        </p:attrNameLst>
                                      </p:cBhvr>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explode.wav"/>
                                        </p:tgtEl>
                                      </p:cMediaNode>
                                    </p:audio>
                                  </p:subTnLst>
                                </p:cTn>
                              </p:par>
                              <p:par>
                                <p:cTn id="15" presetID="3" presetClass="exit" presetSubtype="10" fill="hold" grpId="1" nodeType="withEffect">
                                  <p:stCondLst>
                                    <p:cond delay="0"/>
                                  </p:stCondLst>
                                  <p:childTnLst>
                                    <p:animEffect transition="out" filter="blinds(horizontal)">
                                      <p:cBhvr>
                                        <p:cTn id="16" dur="500"/>
                                        <p:tgtEl>
                                          <p:spTgt spid="8212"/>
                                        </p:tgtEl>
                                      </p:cBhvr>
                                    </p:animEffect>
                                    <p:set>
                                      <p:cBhvr>
                                        <p:cTn id="17" dur="1" fill="hold">
                                          <p:stCondLst>
                                            <p:cond delay="499"/>
                                          </p:stCondLst>
                                        </p:cTn>
                                        <p:tgtEl>
                                          <p:spTgt spid="8212"/>
                                        </p:tgtEl>
                                        <p:attrNameLst>
                                          <p:attrName>style.visibility</p:attrName>
                                        </p:attrNameLst>
                                      </p:cBhvr>
                                      <p:to>
                                        <p:strVal val="hidden"/>
                                      </p:to>
                                    </p:set>
                                  </p:childTnLst>
                                </p:cTn>
                              </p:par>
                            </p:childTnLst>
                          </p:cTn>
                        </p:par>
                        <p:par>
                          <p:cTn id="18" fill="hold">
                            <p:stCondLst>
                              <p:cond delay="2500"/>
                            </p:stCondLst>
                            <p:childTnLst>
                              <p:par>
                                <p:cTn id="19" presetID="9" presetClass="exit" presetSubtype="0" fill="hold" grpId="0" nodeType="afterEffect">
                                  <p:stCondLst>
                                    <p:cond delay="0"/>
                                  </p:stCondLst>
                                  <p:childTnLst>
                                    <p:animEffect transition="out" filter="dissolve">
                                      <p:cBhvr>
                                        <p:cTn id="20" dur="500"/>
                                        <p:tgtEl>
                                          <p:spTgt spid="8228"/>
                                        </p:tgtEl>
                                      </p:cBhvr>
                                    </p:animEffect>
                                    <p:set>
                                      <p:cBhvr>
                                        <p:cTn id="21" dur="1" fill="hold">
                                          <p:stCondLst>
                                            <p:cond delay="499"/>
                                          </p:stCondLst>
                                        </p:cTn>
                                        <p:tgtEl>
                                          <p:spTgt spid="8228"/>
                                        </p:tgtEl>
                                        <p:attrNameLst>
                                          <p:attrName>style.visibility</p:attrName>
                                        </p:attrNameLst>
                                      </p:cBhvr>
                                      <p:to>
                                        <p:strVal val="hidden"/>
                                      </p:to>
                                    </p:set>
                                  </p:childTnLst>
                                </p:cTn>
                              </p:par>
                              <p:par>
                                <p:cTn id="22" presetID="0" presetClass="path" presetSubtype="0" accel="50000" decel="50000" fill="hold" grpId="1" nodeType="withEffect">
                                  <p:stCondLst>
                                    <p:cond delay="0"/>
                                  </p:stCondLst>
                                  <p:childTnLst>
                                    <p:animMotion origin="layout" path="M 0.0092 -0.02107 L 0.02032 0.00161 " pathEditMode="relative" ptsTypes="AA">
                                      <p:cBhvr>
                                        <p:cTn id="23" dur="2000" fill="hold"/>
                                        <p:tgtEl>
                                          <p:spTgt spid="8231"/>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par>
                          <p:cTn id="29" fill="hold">
                            <p:stCondLst>
                              <p:cond delay="500"/>
                            </p:stCondLst>
                            <p:childTnLst>
                              <p:par>
                                <p:cTn id="30" presetID="0" presetClass="path" presetSubtype="0" accel="50000" decel="50000" fill="hold" nodeType="afterEffect">
                                  <p:stCondLst>
                                    <p:cond delay="0"/>
                                  </p:stCondLst>
                                  <p:childTnLst>
                                    <p:animMotion origin="layout" path="M -3.61111E-6 -2.59259E-6 L -0.02639 0.04305 L -0.04271 0.06481 " pathEditMode="relative" ptsTypes="AAA">
                                      <p:cBhvr>
                                        <p:cTn id="31" dur="2000" fill="hold"/>
                                        <p:tgtEl>
                                          <p:spTgt spid="2"/>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2" nodeType="clickEffect">
                                  <p:stCondLst>
                                    <p:cond delay="0"/>
                                  </p:stCondLst>
                                  <p:childTnLst>
                                    <p:animMotion origin="layout" path="M 0.01997 0.00115 L 0.04184 -0.00533 L 0.06962 -0.0507 L 0.06268 -0.08959 " pathEditMode="relative" rAng="0" ptsTypes="AAAA">
                                      <p:cBhvr>
                                        <p:cTn id="35" dur="2000" fill="hold"/>
                                        <p:tgtEl>
                                          <p:spTgt spid="8231"/>
                                        </p:tgtEl>
                                        <p:attrNameLst>
                                          <p:attrName>ppt_x</p:attrName>
                                          <p:attrName>ppt_y</p:attrName>
                                        </p:attrNameLst>
                                      </p:cBhvr>
                                      <p:rCtr x="2500" y="-4500"/>
                                    </p:animMotion>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82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explode.wav"/>
                                        </p:tgtEl>
                                      </p:cMediaNode>
                                    </p:audio>
                                  </p:subTnLst>
                                </p:cTn>
                              </p:par>
                              <p:par>
                                <p:cTn id="39" presetID="3" presetClass="exit" presetSubtype="10" fill="hold" grpId="1" nodeType="withEffect">
                                  <p:stCondLst>
                                    <p:cond delay="0"/>
                                  </p:stCondLst>
                                  <p:childTnLst>
                                    <p:animEffect transition="out" filter="blinds(horizontal)">
                                      <p:cBhvr>
                                        <p:cTn id="40" dur="500"/>
                                        <p:tgtEl>
                                          <p:spTgt spid="8236"/>
                                        </p:tgtEl>
                                      </p:cBhvr>
                                    </p:animEffect>
                                    <p:set>
                                      <p:cBhvr>
                                        <p:cTn id="41" dur="1" fill="hold">
                                          <p:stCondLst>
                                            <p:cond delay="499"/>
                                          </p:stCondLst>
                                        </p:cTn>
                                        <p:tgtEl>
                                          <p:spTgt spid="8236"/>
                                        </p:tgtEl>
                                        <p:attrNameLst>
                                          <p:attrName>style.visibility</p:attrName>
                                        </p:attrNameLst>
                                      </p:cBhvr>
                                      <p:to>
                                        <p:strVal val="hidden"/>
                                      </p:to>
                                    </p:set>
                                  </p:childTnLst>
                                </p:cTn>
                              </p:par>
                            </p:childTnLst>
                          </p:cTn>
                        </p:par>
                        <p:par>
                          <p:cTn id="42" fill="hold">
                            <p:stCondLst>
                              <p:cond delay="2500"/>
                            </p:stCondLst>
                            <p:childTnLst>
                              <p:par>
                                <p:cTn id="43" presetID="9" presetClass="exit" presetSubtype="0" fill="hold" grpId="0" nodeType="afterEffect">
                                  <p:stCondLst>
                                    <p:cond delay="0"/>
                                  </p:stCondLst>
                                  <p:childTnLst>
                                    <p:animEffect transition="out" filter="dissolve">
                                      <p:cBhvr>
                                        <p:cTn id="44" dur="500"/>
                                        <p:tgtEl>
                                          <p:spTgt spid="8227"/>
                                        </p:tgtEl>
                                      </p:cBhvr>
                                    </p:animEffect>
                                    <p:set>
                                      <p:cBhvr>
                                        <p:cTn id="45" dur="1" fill="hold">
                                          <p:stCondLst>
                                            <p:cond delay="499"/>
                                          </p:stCondLst>
                                        </p:cTn>
                                        <p:tgtEl>
                                          <p:spTgt spid="82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3" nodeType="clickEffect">
                                  <p:stCondLst>
                                    <p:cond delay="0"/>
                                  </p:stCondLst>
                                  <p:childTnLst>
                                    <p:animMotion origin="layout" path="M 0.06268 -0.08959 L 0.06302 -0.10579 C 0.06684 -0.1125 0.08195 -0.12153 0.08594 -0.12987 C 0.08993 -0.1382 0.08229 -0.1463 0.08698 -0.15579 C 0.09167 -0.16528 0.11094 -0.17408 0.11406 -0.18681 C 0.11719 -0.19954 0.10434 -0.21158 0.10608 -0.23264 C 0.10781 -0.25371 0.12118 -0.29514 0.12413 -0.31366 C 0.12708 -0.33218 0.12274 -0.33866 0.12379 -0.34422 C 0.12483 -0.34977 0.1257 -0.34399 0.13004 -0.34746 C 0.13438 -0.35093 0.15018 -0.3588 0.15018 -0.36551 L 0.13038 -0.38774 C 0.12587 -0.39445 0.12413 -0.39862 0.12309 -0.40625 C 0.12205 -0.41389 0.12413 -0.42755 0.12448 -0.43311 " pathEditMode="relative" rAng="0" ptsTypes="AaaaaaaaaAaaA">
                                      <p:cBhvr>
                                        <p:cTn id="49" dur="2000" fill="hold"/>
                                        <p:tgtEl>
                                          <p:spTgt spid="8231"/>
                                        </p:tgtEl>
                                        <p:attrNameLst>
                                          <p:attrName>ppt_x</p:attrName>
                                          <p:attrName>ppt_y</p:attrName>
                                        </p:attrNameLst>
                                      </p:cBhvr>
                                      <p:rCtr x="4400" y="-17200"/>
                                    </p:animMotion>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0" nodeType="clickEffect">
                                  <p:stCondLst>
                                    <p:cond delay="0"/>
                                  </p:stCondLst>
                                  <p:childTnLst>
                                    <p:animEffect transition="out" filter="dissolve">
                                      <p:cBhvr>
                                        <p:cTn id="53" dur="500"/>
                                        <p:tgtEl>
                                          <p:spTgt spid="8230"/>
                                        </p:tgtEl>
                                      </p:cBhvr>
                                    </p:animEffect>
                                    <p:set>
                                      <p:cBhvr>
                                        <p:cTn id="54" dur="1" fill="hold">
                                          <p:stCondLst>
                                            <p:cond delay="499"/>
                                          </p:stCondLst>
                                        </p:cTn>
                                        <p:tgtEl>
                                          <p:spTgt spid="8230"/>
                                        </p:tgtEl>
                                        <p:attrNameLst>
                                          <p:attrName>style.visibility</p:attrName>
                                        </p:attrNameLst>
                                      </p:cBhvr>
                                      <p:to>
                                        <p:strVal val="hidden"/>
                                      </p:to>
                                    </p:set>
                                  </p:childTnLst>
                                </p:cTn>
                              </p:par>
                            </p:childTnLst>
                          </p:cTn>
                        </p:par>
                        <p:par>
                          <p:cTn id="55" fill="hold">
                            <p:stCondLst>
                              <p:cond delay="500"/>
                            </p:stCondLst>
                            <p:childTnLst>
                              <p:par>
                                <p:cTn id="56" presetID="9" presetClass="exit" presetSubtype="0" fill="hold" grpId="0" nodeType="afterEffect">
                                  <p:stCondLst>
                                    <p:cond delay="0"/>
                                  </p:stCondLst>
                                  <p:childTnLst>
                                    <p:animEffect transition="out" filter="dissolve">
                                      <p:cBhvr>
                                        <p:cTn id="57" dur="500"/>
                                        <p:tgtEl>
                                          <p:spTgt spid="8229"/>
                                        </p:tgtEl>
                                      </p:cBhvr>
                                    </p:animEffect>
                                    <p:set>
                                      <p:cBhvr>
                                        <p:cTn id="58" dur="1" fill="hold">
                                          <p:stCondLst>
                                            <p:cond delay="499"/>
                                          </p:stCondLst>
                                        </p:cTn>
                                        <p:tgtEl>
                                          <p:spTgt spid="8229"/>
                                        </p:tgtEl>
                                        <p:attrNameLst>
                                          <p:attrName>style.visibility</p:attrName>
                                        </p:attrNameLst>
                                      </p:cBhvr>
                                      <p:to>
                                        <p:strVal val="hidden"/>
                                      </p:to>
                                    </p:set>
                                  </p:childTnLst>
                                </p:cTn>
                              </p:par>
                            </p:childTnLst>
                          </p:cTn>
                        </p:par>
                        <p:par>
                          <p:cTn id="59" fill="hold">
                            <p:stCondLst>
                              <p:cond delay="1000"/>
                            </p:stCondLst>
                            <p:childTnLst>
                              <p:par>
                                <p:cTn id="60" presetID="9" presetClass="exit" presetSubtype="0" fill="hold" nodeType="afterEffect">
                                  <p:stCondLst>
                                    <p:cond delay="0"/>
                                  </p:stCondLst>
                                  <p:childTnLst>
                                    <p:animEffect transition="out" filter="dissolve">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childTnLst>
                          </p:cTn>
                        </p:par>
                        <p:par>
                          <p:cTn id="63" fill="hold">
                            <p:stCondLst>
                              <p:cond delay="1500"/>
                            </p:stCondLst>
                            <p:childTnLst>
                              <p:par>
                                <p:cTn id="64" presetID="9" presetClass="exit" presetSubtype="0" fill="hold" grpId="0" nodeType="afterEffect">
                                  <p:stCondLst>
                                    <p:cond delay="0"/>
                                  </p:stCondLst>
                                  <p:childTnLst>
                                    <p:animEffect transition="out" filter="dissolve">
                                      <p:cBhvr>
                                        <p:cTn id="65" dur="500"/>
                                        <p:tgtEl>
                                          <p:spTgt spid="8226"/>
                                        </p:tgtEl>
                                      </p:cBhvr>
                                    </p:animEffect>
                                    <p:set>
                                      <p:cBhvr>
                                        <p:cTn id="66" dur="1" fill="hold">
                                          <p:stCondLst>
                                            <p:cond delay="499"/>
                                          </p:stCondLst>
                                        </p:cTn>
                                        <p:tgtEl>
                                          <p:spTgt spid="8226"/>
                                        </p:tgtEl>
                                        <p:attrNameLst>
                                          <p:attrName>style.visibility</p:attrName>
                                        </p:attrNameLst>
                                      </p:cBhvr>
                                      <p:to>
                                        <p:strVal val="hidden"/>
                                      </p:to>
                                    </p:set>
                                  </p:childTnLst>
                                </p:cTn>
                              </p:par>
                            </p:childTnLst>
                          </p:cTn>
                        </p:par>
                        <p:par>
                          <p:cTn id="67" fill="hold">
                            <p:stCondLst>
                              <p:cond delay="2000"/>
                            </p:stCondLst>
                            <p:childTnLst>
                              <p:par>
                                <p:cTn id="68" presetID="9" presetClass="exit" presetSubtype="0" fill="hold" grpId="0" nodeType="afterEffect">
                                  <p:stCondLst>
                                    <p:cond delay="0"/>
                                  </p:stCondLst>
                                  <p:childTnLst>
                                    <p:animEffect transition="out" filter="dissolve">
                                      <p:cBhvr>
                                        <p:cTn id="69" dur="500"/>
                                        <p:tgtEl>
                                          <p:spTgt spid="8224"/>
                                        </p:tgtEl>
                                      </p:cBhvr>
                                    </p:animEffect>
                                    <p:set>
                                      <p:cBhvr>
                                        <p:cTn id="70" dur="1" fill="hold">
                                          <p:stCondLst>
                                            <p:cond delay="499"/>
                                          </p:stCondLst>
                                        </p:cTn>
                                        <p:tgtEl>
                                          <p:spTgt spid="8224"/>
                                        </p:tgtEl>
                                        <p:attrNameLst>
                                          <p:attrName>style.visibility</p:attrName>
                                        </p:attrNameLst>
                                      </p:cBhvr>
                                      <p:to>
                                        <p:strVal val="hidden"/>
                                      </p:to>
                                    </p:set>
                                  </p:childTnLst>
                                </p:cTn>
                              </p:par>
                            </p:childTnLst>
                          </p:cTn>
                        </p:par>
                        <p:par>
                          <p:cTn id="71" fill="hold">
                            <p:stCondLst>
                              <p:cond delay="2500"/>
                            </p:stCondLst>
                            <p:childTnLst>
                              <p:par>
                                <p:cTn id="72" presetID="9" presetClass="exit" presetSubtype="0" fill="hold" grpId="0" nodeType="afterEffect">
                                  <p:stCondLst>
                                    <p:cond delay="0"/>
                                  </p:stCondLst>
                                  <p:childTnLst>
                                    <p:animEffect transition="out" filter="dissolve">
                                      <p:cBhvr>
                                        <p:cTn id="73" dur="500"/>
                                        <p:tgtEl>
                                          <p:spTgt spid="8225"/>
                                        </p:tgtEl>
                                      </p:cBhvr>
                                    </p:animEffect>
                                    <p:set>
                                      <p:cBhvr>
                                        <p:cTn id="74" dur="1" fill="hold">
                                          <p:stCondLst>
                                            <p:cond delay="499"/>
                                          </p:stCondLst>
                                        </p:cTn>
                                        <p:tgtEl>
                                          <p:spTgt spid="8225"/>
                                        </p:tgtEl>
                                        <p:attrNameLst>
                                          <p:attrName>style.visibility</p:attrName>
                                        </p:attrNameLst>
                                      </p:cBhvr>
                                      <p:to>
                                        <p:strVal val="hidden"/>
                                      </p:to>
                                    </p:set>
                                  </p:childTnLst>
                                </p:cTn>
                              </p:par>
                            </p:childTnLst>
                          </p:cTn>
                        </p:par>
                        <p:par>
                          <p:cTn id="75" fill="hold">
                            <p:stCondLst>
                              <p:cond delay="3000"/>
                            </p:stCondLst>
                            <p:childTnLst>
                              <p:par>
                                <p:cTn id="76" presetID="9" presetClass="entr" presetSubtype="0" fill="hold" nodeType="after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dissolve">
                                      <p:cBhvr>
                                        <p:cTn id="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4" grpId="0" animBg="1"/>
      <p:bldP spid="8225" grpId="0" animBg="1"/>
      <p:bldP spid="8226" grpId="0" animBg="1"/>
      <p:bldP spid="8227" grpId="0" animBg="1"/>
      <p:bldP spid="8228" grpId="0" animBg="1"/>
      <p:bldP spid="8229" grpId="0" animBg="1"/>
      <p:bldP spid="8230" grpId="0" animBg="1"/>
      <p:bldP spid="8231" grpId="0" animBg="1"/>
      <p:bldP spid="8231" grpId="1" animBg="1"/>
      <p:bldP spid="8231" grpId="2" animBg="1"/>
      <p:bldP spid="8231" grpId="3" animBg="1"/>
      <p:bldP spid="8232" grpId="0" animBg="1"/>
      <p:bldP spid="8212" grpId="0" animBg="1"/>
      <p:bldP spid="8212" grpId="1" animBg="1"/>
      <p:bldP spid="8236" grpId="0" animBg="1"/>
      <p:bldP spid="8236"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50px-Battleoflongisland.jpg"/>
          <p:cNvPicPr>
            <a:picLocks noGrp="1" noChangeAspect="1"/>
          </p:cNvPicPr>
          <p:nvPr>
            <p:ph idx="1"/>
          </p:nvPr>
        </p:nvPicPr>
        <p:blipFill>
          <a:blip r:embed="rId2" cstate="print"/>
          <a:stretch>
            <a:fillRect/>
          </a:stretch>
        </p:blipFill>
        <p:spPr>
          <a:xfrm>
            <a:off x="609600" y="457200"/>
            <a:ext cx="7076310" cy="5499304"/>
          </a:xfrm>
        </p:spPr>
      </p:pic>
    </p:spTree>
    <p:extLst>
      <p:ext uri="{BB962C8B-B14F-4D97-AF65-F5344CB8AC3E}">
        <p14:creationId xmlns:p14="http://schemas.microsoft.com/office/powerpoint/2010/main" val="356423088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437px-NY-NJ-retreat-1776.svg.png"/>
          <p:cNvPicPr>
            <a:picLocks noGrp="1" noChangeAspect="1"/>
          </p:cNvPicPr>
          <p:nvPr>
            <p:ph idx="1"/>
          </p:nvPr>
        </p:nvPicPr>
        <p:blipFill>
          <a:blip r:embed="rId2" cstate="print"/>
          <a:stretch>
            <a:fillRect/>
          </a:stretch>
        </p:blipFill>
        <p:spPr>
          <a:xfrm>
            <a:off x="2057401" y="677343"/>
            <a:ext cx="4113086" cy="5647258"/>
          </a:xfrm>
        </p:spPr>
      </p:pic>
    </p:spTree>
    <p:extLst>
      <p:ext uri="{BB962C8B-B14F-4D97-AF65-F5344CB8AC3E}">
        <p14:creationId xmlns:p14="http://schemas.microsoft.com/office/powerpoint/2010/main" val="29965979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Jersey Campaign</a:t>
            </a:r>
          </a:p>
        </p:txBody>
      </p:sp>
      <p:sp>
        <p:nvSpPr>
          <p:cNvPr id="3" name="Content Placeholder 2"/>
          <p:cNvSpPr>
            <a:spLocks noGrp="1"/>
          </p:cNvSpPr>
          <p:nvPr>
            <p:ph idx="1"/>
          </p:nvPr>
        </p:nvSpPr>
        <p:spPr/>
        <p:txBody>
          <a:bodyPr/>
          <a:lstStyle/>
          <a:p>
            <a:r>
              <a:rPr lang="en-US" dirty="0"/>
              <a:t>Washington recovers much of Western NJ</a:t>
            </a:r>
          </a:p>
          <a:p>
            <a:r>
              <a:rPr lang="en-US" dirty="0"/>
              <a:t>Morale temporarily restored</a:t>
            </a:r>
          </a:p>
          <a:p>
            <a:r>
              <a:rPr lang="en-US" dirty="0"/>
              <a:t>Washington is learning</a:t>
            </a:r>
          </a:p>
        </p:txBody>
      </p:sp>
    </p:spTree>
    <p:extLst>
      <p:ext uri="{BB962C8B-B14F-4D97-AF65-F5344CB8AC3E}">
        <p14:creationId xmlns:p14="http://schemas.microsoft.com/office/powerpoint/2010/main" val="32518426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New York Campaign</a:t>
            </a:r>
          </a:p>
        </p:txBody>
      </p:sp>
      <p:sp>
        <p:nvSpPr>
          <p:cNvPr id="3" name="Content Placeholder 2"/>
          <p:cNvSpPr>
            <a:spLocks noGrp="1"/>
          </p:cNvSpPr>
          <p:nvPr>
            <p:ph idx="1"/>
          </p:nvPr>
        </p:nvSpPr>
        <p:spPr/>
        <p:txBody>
          <a:bodyPr>
            <a:normAutofit fontScale="62500" lnSpcReduction="20000"/>
          </a:bodyPr>
          <a:lstStyle/>
          <a:p>
            <a:r>
              <a:rPr lang="en-US" dirty="0"/>
              <a:t>Washington performed poorly as a tactician</a:t>
            </a:r>
          </a:p>
          <a:p>
            <a:r>
              <a:rPr lang="en-US" dirty="0"/>
              <a:t>War was almost lost</a:t>
            </a:r>
          </a:p>
          <a:p>
            <a:r>
              <a:rPr lang="en-US" dirty="0"/>
              <a:t>Howe failed to crush the rebellion</a:t>
            </a:r>
          </a:p>
          <a:p>
            <a:r>
              <a:rPr lang="en-US" dirty="0"/>
              <a:t>Howe did not wish to wage war against the Americans</a:t>
            </a:r>
          </a:p>
          <a:p>
            <a:r>
              <a:rPr lang="en-US" dirty="0"/>
              <a:t>By standards of the day Washington should have asked for terms</a:t>
            </a:r>
          </a:p>
          <a:p>
            <a:r>
              <a:rPr lang="en-US" dirty="0"/>
              <a:t>Was told Washington’s army was disintegrating</a:t>
            </a:r>
          </a:p>
          <a:p>
            <a:r>
              <a:rPr lang="en-US" dirty="0"/>
              <a:t>Washington, by the end of the campaign, is showing signs of excellent leadership</a:t>
            </a:r>
          </a:p>
          <a:p>
            <a:r>
              <a:rPr lang="en-US" dirty="0"/>
              <a:t>The American Crisis-Thomas Paine</a:t>
            </a:r>
          </a:p>
          <a:p>
            <a:r>
              <a:rPr lang="en-US" dirty="0"/>
              <a:t>The Howe’s offer amnesty-Staten Island Peace Conference The Commission was empowered by the Crown to offer the rebel Americans pardons (with some exceptions), to allow judges to serve on condition of good behavior, and to promise to discuss colonial grievances (except the Quebec Act) in exchange for a cease-fire, the dissolution of the Continental Congress, the re-convening of the legitimate colonial assemblies, the acceptance of Lord North's Conciliatory Proposal and compensation for the Loyalists adversely affected by the war</a:t>
            </a:r>
          </a:p>
          <a:p>
            <a:endParaRPr lang="en-US" dirty="0"/>
          </a:p>
        </p:txBody>
      </p:sp>
    </p:spTree>
    <p:extLst>
      <p:ext uri="{BB962C8B-B14F-4D97-AF65-F5344CB8AC3E}">
        <p14:creationId xmlns:p14="http://schemas.microsoft.com/office/powerpoint/2010/main" val="101866883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ChristmasCampaign.gif"/>
          <p:cNvPicPr>
            <a:picLocks noGrp="1" noChangeAspect="1"/>
          </p:cNvPicPr>
          <p:nvPr>
            <p:ph idx="1"/>
          </p:nvPr>
        </p:nvPicPr>
        <p:blipFill>
          <a:blip r:embed="rId2" cstate="print"/>
          <a:stretch>
            <a:fillRect/>
          </a:stretch>
        </p:blipFill>
        <p:spPr>
          <a:xfrm>
            <a:off x="533400" y="228600"/>
            <a:ext cx="4971287" cy="6438107"/>
          </a:xfrm>
        </p:spPr>
      </p:pic>
    </p:spTree>
    <p:extLst>
      <p:ext uri="{BB962C8B-B14F-4D97-AF65-F5344CB8AC3E}">
        <p14:creationId xmlns:p14="http://schemas.microsoft.com/office/powerpoint/2010/main" val="22363943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NJNYPennOps.gif"/>
          <p:cNvPicPr>
            <a:picLocks noChangeAspect="1"/>
          </p:cNvPicPr>
          <p:nvPr/>
        </p:nvPicPr>
        <p:blipFill>
          <a:blip r:embed="rId2" cstate="print"/>
          <a:stretch>
            <a:fillRect/>
          </a:stretch>
        </p:blipFill>
        <p:spPr>
          <a:xfrm>
            <a:off x="1704975" y="142875"/>
            <a:ext cx="5734050" cy="6572250"/>
          </a:xfrm>
          <a:prstGeom prst="rect">
            <a:avLst/>
          </a:prstGeom>
        </p:spPr>
      </p:pic>
    </p:spTree>
    <p:extLst>
      <p:ext uri="{BB962C8B-B14F-4D97-AF65-F5344CB8AC3E}">
        <p14:creationId xmlns:p14="http://schemas.microsoft.com/office/powerpoint/2010/main" val="188179076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Howe’s plan for 1777 to Germain</a:t>
            </a:r>
          </a:p>
        </p:txBody>
      </p:sp>
      <p:sp>
        <p:nvSpPr>
          <p:cNvPr id="3" name="Content Placeholder 2"/>
          <p:cNvSpPr>
            <a:spLocks noGrp="1"/>
          </p:cNvSpPr>
          <p:nvPr>
            <p:ph idx="1"/>
          </p:nvPr>
        </p:nvSpPr>
        <p:spPr/>
        <p:txBody>
          <a:bodyPr/>
          <a:lstStyle/>
          <a:p>
            <a:r>
              <a:rPr lang="en-US" dirty="0"/>
              <a:t>Howe then sketched a campaign for the following year in a letter to Lord Germain: 10,000 men at Newport, 10,000 for an expedition to Albany (to meet an army descending from Quebec), 8,000 to cross New Jersey and threaten Philadelphia, and 5,000 to defend New York. If additional foreign forces were available, operations could also be considered against the southern states.</a:t>
            </a:r>
          </a:p>
        </p:txBody>
      </p:sp>
    </p:spTree>
    <p:extLst>
      <p:ext uri="{BB962C8B-B14F-4D97-AF65-F5344CB8AC3E}">
        <p14:creationId xmlns:p14="http://schemas.microsoft.com/office/powerpoint/2010/main" val="13939412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Valcour</a:t>
            </a:r>
            <a:r>
              <a:rPr lang="en-US" dirty="0"/>
              <a:t> Island 11 Oct, 1776</a:t>
            </a:r>
          </a:p>
        </p:txBody>
      </p:sp>
      <p:pic>
        <p:nvPicPr>
          <p:cNvPr id="4" name="Content Placeholder 3" descr="09ValcourIslandBattle.gif"/>
          <p:cNvPicPr>
            <a:picLocks noGrp="1" noChangeAspect="1"/>
          </p:cNvPicPr>
          <p:nvPr>
            <p:ph idx="1"/>
          </p:nvPr>
        </p:nvPicPr>
        <p:blipFill>
          <a:blip r:embed="rId2" cstate="print"/>
          <a:stretch>
            <a:fillRect/>
          </a:stretch>
        </p:blipFill>
        <p:spPr>
          <a:xfrm>
            <a:off x="1737022" y="1935163"/>
            <a:ext cx="5669955" cy="4389437"/>
          </a:xfrm>
        </p:spPr>
      </p:pic>
    </p:spTree>
    <p:extLst>
      <p:ext uri="{BB962C8B-B14F-4D97-AF65-F5344CB8AC3E}">
        <p14:creationId xmlns:p14="http://schemas.microsoft.com/office/powerpoint/2010/main" val="2914139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Not a coincidence that it was in the most “republican” of European states.</a:t>
            </a:r>
          </a:p>
          <a:p>
            <a:r>
              <a:rPr lang="en-US" dirty="0"/>
              <a:t>Military technology and culture influence societal aspects and vice and versa.</a:t>
            </a:r>
          </a:p>
          <a:p>
            <a:r>
              <a:rPr lang="en-US" dirty="0"/>
              <a:t>Religious freedom, and other freedoms that we take for granted today.</a:t>
            </a:r>
          </a:p>
        </p:txBody>
      </p:sp>
      <p:sp>
        <p:nvSpPr>
          <p:cNvPr id="3" name="Title 2"/>
          <p:cNvSpPr>
            <a:spLocks noGrp="1"/>
          </p:cNvSpPr>
          <p:nvPr>
            <p:ph type="title"/>
          </p:nvPr>
        </p:nvSpPr>
        <p:spPr/>
        <p:txBody>
          <a:bodyPr/>
          <a:lstStyle/>
          <a:p>
            <a:r>
              <a:rPr lang="en-US" dirty="0"/>
              <a:t>Dutch System of Warfare</a:t>
            </a:r>
          </a:p>
        </p:txBody>
      </p:sp>
    </p:spTree>
    <p:extLst>
      <p:ext uri="{BB962C8B-B14F-4D97-AF65-F5344CB8AC3E}">
        <p14:creationId xmlns:p14="http://schemas.microsoft.com/office/powerpoint/2010/main" val="16807817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1777 Campaign</a:t>
            </a:r>
          </a:p>
        </p:txBody>
      </p:sp>
      <p:sp>
        <p:nvSpPr>
          <p:cNvPr id="3" name="Content Placeholder 2"/>
          <p:cNvSpPr>
            <a:spLocks noGrp="1"/>
          </p:cNvSpPr>
          <p:nvPr>
            <p:ph idx="1"/>
          </p:nvPr>
        </p:nvSpPr>
        <p:spPr/>
        <p:txBody>
          <a:bodyPr>
            <a:normAutofit fontScale="85000" lnSpcReduction="10000"/>
          </a:bodyPr>
          <a:lstStyle/>
          <a:p>
            <a:r>
              <a:rPr lang="en-US" dirty="0"/>
              <a:t>Germain rejects Howe’s calls for 30,000 additional reinforcements.  The British send 4500.</a:t>
            </a:r>
          </a:p>
          <a:p>
            <a:r>
              <a:rPr lang="en-US" dirty="0"/>
              <a:t>Howe decides, because that any reinforcements would arrive too late.  He changes plans 3 times.  His final plan is to largely abandon New Jersey.  Leave 5000 in New York, use 10,000 to take Providence, while taking the main army (10-15,000) men to capture Philadelphia.</a:t>
            </a:r>
          </a:p>
          <a:p>
            <a:r>
              <a:rPr lang="en-US" dirty="0"/>
              <a:t>Burgoyne would be on his own</a:t>
            </a:r>
          </a:p>
          <a:p>
            <a:r>
              <a:rPr lang="en-US" dirty="0"/>
              <a:t>Germain expects Howe to be able to take Philly, and then help Burgoyne, however, he does not forcefully order Howe to do so.</a:t>
            </a:r>
          </a:p>
          <a:p>
            <a:r>
              <a:rPr lang="en-US" dirty="0"/>
              <a:t>Burgoyne-Carlton feud.  </a:t>
            </a:r>
          </a:p>
        </p:txBody>
      </p:sp>
    </p:spTree>
    <p:extLst>
      <p:ext uri="{BB962C8B-B14F-4D97-AF65-F5344CB8AC3E}">
        <p14:creationId xmlns:p14="http://schemas.microsoft.com/office/powerpoint/2010/main" val="364731007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Leaders 1777</a:t>
            </a:r>
          </a:p>
        </p:txBody>
      </p:sp>
      <p:pic>
        <p:nvPicPr>
          <p:cNvPr id="4" name="Content Placeholder 3" descr="170px-WilliamHowe1777ColorMezzotint.jpeg"/>
          <p:cNvPicPr>
            <a:picLocks noGrp="1" noChangeAspect="1"/>
          </p:cNvPicPr>
          <p:nvPr>
            <p:ph idx="1"/>
          </p:nvPr>
        </p:nvPicPr>
        <p:blipFill>
          <a:blip r:embed="rId2" cstate="print"/>
          <a:stretch>
            <a:fillRect/>
          </a:stretch>
        </p:blipFill>
        <p:spPr>
          <a:xfrm>
            <a:off x="4953000" y="2133600"/>
            <a:ext cx="1937564" cy="2667000"/>
          </a:xfrm>
        </p:spPr>
      </p:pic>
      <p:pic>
        <p:nvPicPr>
          <p:cNvPr id="5" name="Picture 4" descr="220px-Sirhenryclinton2.jpg"/>
          <p:cNvPicPr>
            <a:picLocks noChangeAspect="1"/>
          </p:cNvPicPr>
          <p:nvPr/>
        </p:nvPicPr>
        <p:blipFill>
          <a:blip r:embed="rId3" cstate="print"/>
          <a:stretch>
            <a:fillRect/>
          </a:stretch>
        </p:blipFill>
        <p:spPr>
          <a:xfrm>
            <a:off x="6781800" y="4114800"/>
            <a:ext cx="2013324" cy="2489200"/>
          </a:xfrm>
          <a:prstGeom prst="rect">
            <a:avLst/>
          </a:prstGeom>
        </p:spPr>
      </p:pic>
      <p:pic>
        <p:nvPicPr>
          <p:cNvPr id="6" name="Picture 5" descr="220px-General-Sir-Guy-Carleton_2.jpg"/>
          <p:cNvPicPr>
            <a:picLocks noChangeAspect="1"/>
          </p:cNvPicPr>
          <p:nvPr/>
        </p:nvPicPr>
        <p:blipFill>
          <a:blip r:embed="rId4" cstate="print"/>
          <a:stretch>
            <a:fillRect/>
          </a:stretch>
        </p:blipFill>
        <p:spPr>
          <a:xfrm>
            <a:off x="4800600" y="4343400"/>
            <a:ext cx="1854200" cy="2225040"/>
          </a:xfrm>
          <a:prstGeom prst="rect">
            <a:avLst/>
          </a:prstGeom>
        </p:spPr>
      </p:pic>
      <p:pic>
        <p:nvPicPr>
          <p:cNvPr id="7" name="Picture 6" descr="220px-BurgoyneByReynolds.jpg"/>
          <p:cNvPicPr>
            <a:picLocks noChangeAspect="1"/>
          </p:cNvPicPr>
          <p:nvPr/>
        </p:nvPicPr>
        <p:blipFill>
          <a:blip r:embed="rId5" cstate="print"/>
          <a:stretch>
            <a:fillRect/>
          </a:stretch>
        </p:blipFill>
        <p:spPr>
          <a:xfrm>
            <a:off x="6934200" y="1676400"/>
            <a:ext cx="1874267" cy="2393950"/>
          </a:xfrm>
          <a:prstGeom prst="rect">
            <a:avLst/>
          </a:prstGeom>
        </p:spPr>
      </p:pic>
      <p:pic>
        <p:nvPicPr>
          <p:cNvPr id="8" name="Picture 7" descr="170px-General_George_Washington_at_Trenton_by_John_Trumbull.jpeg"/>
          <p:cNvPicPr>
            <a:picLocks noChangeAspect="1"/>
          </p:cNvPicPr>
          <p:nvPr/>
        </p:nvPicPr>
        <p:blipFill>
          <a:blip r:embed="rId6" cstate="print"/>
          <a:stretch>
            <a:fillRect/>
          </a:stretch>
        </p:blipFill>
        <p:spPr>
          <a:xfrm>
            <a:off x="457200" y="1600200"/>
            <a:ext cx="1479146" cy="2183916"/>
          </a:xfrm>
          <a:prstGeom prst="rect">
            <a:avLst/>
          </a:prstGeom>
        </p:spPr>
      </p:pic>
      <p:pic>
        <p:nvPicPr>
          <p:cNvPr id="9" name="Picture 8" descr="220px-Greene_portrait.jpg"/>
          <p:cNvPicPr>
            <a:picLocks noChangeAspect="1"/>
          </p:cNvPicPr>
          <p:nvPr/>
        </p:nvPicPr>
        <p:blipFill>
          <a:blip r:embed="rId7" cstate="print"/>
          <a:stretch>
            <a:fillRect/>
          </a:stretch>
        </p:blipFill>
        <p:spPr>
          <a:xfrm>
            <a:off x="228600" y="4114800"/>
            <a:ext cx="1951691" cy="2413000"/>
          </a:xfrm>
          <a:prstGeom prst="rect">
            <a:avLst/>
          </a:prstGeom>
        </p:spPr>
      </p:pic>
      <p:pic>
        <p:nvPicPr>
          <p:cNvPr id="10" name="Picture 9" descr="220px-HoratioGatesByStuart_crop.jpg"/>
          <p:cNvPicPr>
            <a:picLocks noChangeAspect="1"/>
          </p:cNvPicPr>
          <p:nvPr/>
        </p:nvPicPr>
        <p:blipFill>
          <a:blip r:embed="rId8" cstate="print"/>
          <a:stretch>
            <a:fillRect/>
          </a:stretch>
        </p:blipFill>
        <p:spPr>
          <a:xfrm>
            <a:off x="2286000" y="1905000"/>
            <a:ext cx="1582783" cy="2000062"/>
          </a:xfrm>
          <a:prstGeom prst="rect">
            <a:avLst/>
          </a:prstGeom>
        </p:spPr>
      </p:pic>
      <p:pic>
        <p:nvPicPr>
          <p:cNvPr id="11" name="Picture 10" descr="lossy-page1-200px-Benedict_Arnold._Copy_of_engraving_by_H._B._Hall_after_John_Trumbull,_published_1879.,_1931_-_1932_-_NARA_-_532921.tif.jpg"/>
          <p:cNvPicPr>
            <a:picLocks noChangeAspect="1"/>
          </p:cNvPicPr>
          <p:nvPr/>
        </p:nvPicPr>
        <p:blipFill>
          <a:blip r:embed="rId9" cstate="print"/>
          <a:stretch>
            <a:fillRect/>
          </a:stretch>
        </p:blipFill>
        <p:spPr>
          <a:xfrm>
            <a:off x="2514600" y="4343400"/>
            <a:ext cx="1300065" cy="1592580"/>
          </a:xfrm>
          <a:prstGeom prst="rect">
            <a:avLst/>
          </a:prstGeom>
        </p:spPr>
      </p:pic>
    </p:spTree>
    <p:extLst>
      <p:ext uri="{BB962C8B-B14F-4D97-AF65-F5344CB8AC3E}">
        <p14:creationId xmlns:p14="http://schemas.microsoft.com/office/powerpoint/2010/main" val="65501167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4Campaign1777.gif"/>
          <p:cNvPicPr>
            <a:picLocks noGrp="1" noChangeAspect="1"/>
          </p:cNvPicPr>
          <p:nvPr>
            <p:ph idx="1"/>
          </p:nvPr>
        </p:nvPicPr>
        <p:blipFill>
          <a:blip r:embed="rId2" cstate="print"/>
          <a:stretch>
            <a:fillRect/>
          </a:stretch>
        </p:blipFill>
        <p:spPr>
          <a:xfrm>
            <a:off x="533400" y="381000"/>
            <a:ext cx="7951860" cy="5334000"/>
          </a:xfrm>
        </p:spPr>
      </p:pic>
    </p:spTree>
    <p:extLst>
      <p:ext uri="{BB962C8B-B14F-4D97-AF65-F5344CB8AC3E}">
        <p14:creationId xmlns:p14="http://schemas.microsoft.com/office/powerpoint/2010/main" val="389551883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5BurgoyneExpedition.gif"/>
          <p:cNvPicPr>
            <a:picLocks noGrp="1" noChangeAspect="1"/>
          </p:cNvPicPr>
          <p:nvPr>
            <p:ph idx="1"/>
          </p:nvPr>
        </p:nvPicPr>
        <p:blipFill>
          <a:blip r:embed="rId2" cstate="print"/>
          <a:stretch>
            <a:fillRect/>
          </a:stretch>
        </p:blipFill>
        <p:spPr>
          <a:xfrm>
            <a:off x="1828800" y="577279"/>
            <a:ext cx="4800600" cy="6217056"/>
          </a:xfrm>
        </p:spPr>
      </p:pic>
    </p:spTree>
    <p:extLst>
      <p:ext uri="{BB962C8B-B14F-4D97-AF65-F5344CB8AC3E}">
        <p14:creationId xmlns:p14="http://schemas.microsoft.com/office/powerpoint/2010/main" val="261870979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Jane McCrea July 27,1777</a:t>
            </a:r>
          </a:p>
        </p:txBody>
      </p:sp>
      <p:pic>
        <p:nvPicPr>
          <p:cNvPr id="4" name="Content Placeholder 3" descr="300px-The_Death_of_Jane_McCrea_John_Vanderlyn_1804_crop.jpg"/>
          <p:cNvPicPr>
            <a:picLocks noGrp="1" noChangeAspect="1"/>
          </p:cNvPicPr>
          <p:nvPr>
            <p:ph idx="1"/>
          </p:nvPr>
        </p:nvPicPr>
        <p:blipFill>
          <a:blip r:embed="rId2" cstate="print"/>
          <a:stretch>
            <a:fillRect/>
          </a:stretch>
        </p:blipFill>
        <p:spPr>
          <a:xfrm>
            <a:off x="2209800" y="2114137"/>
            <a:ext cx="4953000" cy="4226561"/>
          </a:xfrm>
        </p:spPr>
      </p:pic>
    </p:spTree>
    <p:extLst>
      <p:ext uri="{BB962C8B-B14F-4D97-AF65-F5344CB8AC3E}">
        <p14:creationId xmlns:p14="http://schemas.microsoft.com/office/powerpoint/2010/main" val="199820778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Gates to Burgoyne</a:t>
            </a:r>
          </a:p>
        </p:txBody>
      </p:sp>
      <p:sp>
        <p:nvSpPr>
          <p:cNvPr id="3" name="Content Placeholder 2"/>
          <p:cNvSpPr>
            <a:spLocks noGrp="1"/>
          </p:cNvSpPr>
          <p:nvPr>
            <p:ph idx="1"/>
          </p:nvPr>
        </p:nvSpPr>
        <p:spPr/>
        <p:txBody>
          <a:bodyPr>
            <a:normAutofit fontScale="85000" lnSpcReduction="10000"/>
          </a:bodyPr>
          <a:lstStyle/>
          <a:p>
            <a:r>
              <a:rPr lang="en-US" dirty="0"/>
              <a:t>That the savages of America should in their warfare mangle and scalp the unhappy prisoners who fall into their hands is neither new nor extraordinary; but that the famous Lieutenant General Burgoyne, in whom the fine gentleman is united with the soldier and the scholar, should hire the savages of America to scalp </a:t>
            </a:r>
            <a:r>
              <a:rPr lang="en-US" dirty="0" err="1"/>
              <a:t>europeans</a:t>
            </a:r>
            <a:r>
              <a:rPr lang="en-US" dirty="0"/>
              <a:t> and the descendants of </a:t>
            </a:r>
            <a:r>
              <a:rPr lang="en-US" dirty="0" err="1"/>
              <a:t>europeans</a:t>
            </a:r>
            <a:r>
              <a:rPr lang="en-US" dirty="0"/>
              <a:t>, nay more, that he should pay a price for each scalp so barbarously taken, is more than will be believed in England. [...] Miss McCrae, a young lady lovely to the sight, of virtuous character and amiable disposition, engaged to be married to an officer of your army, was [...] carried into the woods, and there scalped and mangled in the most shocking manner [...]</a:t>
            </a:r>
          </a:p>
          <a:p>
            <a:pPr>
              <a:buNone/>
            </a:pPr>
            <a:endParaRPr lang="en-US" dirty="0"/>
          </a:p>
          <a:p>
            <a:endParaRPr lang="en-US" dirty="0"/>
          </a:p>
        </p:txBody>
      </p:sp>
    </p:spTree>
    <p:extLst>
      <p:ext uri="{BB962C8B-B14F-4D97-AF65-F5344CB8AC3E}">
        <p14:creationId xmlns:p14="http://schemas.microsoft.com/office/powerpoint/2010/main" val="266819680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descr="InvasionCanadaAnimationBase"/>
          <p:cNvPicPr>
            <a:picLocks noChangeAspect="1" noChangeArrowheads="1"/>
          </p:cNvPicPr>
          <p:nvPr/>
        </p:nvPicPr>
        <p:blipFill>
          <a:blip r:embed="rId2" cstate="print"/>
          <a:srcRect/>
          <a:stretch>
            <a:fillRect/>
          </a:stretch>
        </p:blipFill>
        <p:spPr bwMode="auto">
          <a:xfrm>
            <a:off x="0" y="393700"/>
            <a:ext cx="9144000" cy="6069013"/>
          </a:xfrm>
          <a:prstGeom prst="rect">
            <a:avLst/>
          </a:prstGeom>
          <a:noFill/>
        </p:spPr>
      </p:pic>
      <p:grpSp>
        <p:nvGrpSpPr>
          <p:cNvPr id="2" name="Group 10"/>
          <p:cNvGrpSpPr>
            <a:grpSpLocks/>
          </p:cNvGrpSpPr>
          <p:nvPr/>
        </p:nvGrpSpPr>
        <p:grpSpPr bwMode="auto">
          <a:xfrm>
            <a:off x="5414963" y="1346200"/>
            <a:ext cx="488950" cy="423863"/>
            <a:chOff x="2464" y="-71"/>
            <a:chExt cx="308" cy="267"/>
          </a:xfrm>
        </p:grpSpPr>
        <p:sp>
          <p:nvSpPr>
            <p:cNvPr id="5131" name="Rectangle 11"/>
            <p:cNvSpPr>
              <a:spLocks noChangeArrowheads="1"/>
            </p:cNvSpPr>
            <p:nvPr/>
          </p:nvSpPr>
          <p:spPr bwMode="auto">
            <a:xfrm>
              <a:off x="2512" y="86"/>
              <a:ext cx="196" cy="110"/>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5132" name="Line 12"/>
            <p:cNvSpPr>
              <a:spLocks noChangeShapeType="1"/>
            </p:cNvSpPr>
            <p:nvPr/>
          </p:nvSpPr>
          <p:spPr bwMode="auto">
            <a:xfrm>
              <a:off x="2514" y="90"/>
              <a:ext cx="192" cy="106"/>
            </a:xfrm>
            <a:prstGeom prst="line">
              <a:avLst/>
            </a:prstGeom>
            <a:noFill/>
            <a:ln w="25400">
              <a:solidFill>
                <a:srgbClr val="FF0000"/>
              </a:solidFill>
              <a:round/>
              <a:headEnd/>
              <a:tailEnd/>
            </a:ln>
            <a:effectLst/>
          </p:spPr>
          <p:txBody>
            <a:bodyPr/>
            <a:lstStyle/>
            <a:p>
              <a:endParaRPr lang="en-US"/>
            </a:p>
          </p:txBody>
        </p:sp>
        <p:sp>
          <p:nvSpPr>
            <p:cNvPr id="5133" name="Line 13"/>
            <p:cNvSpPr>
              <a:spLocks noChangeShapeType="1"/>
            </p:cNvSpPr>
            <p:nvPr/>
          </p:nvSpPr>
          <p:spPr bwMode="auto">
            <a:xfrm flipV="1">
              <a:off x="2512" y="86"/>
              <a:ext cx="194" cy="106"/>
            </a:xfrm>
            <a:prstGeom prst="line">
              <a:avLst/>
            </a:prstGeom>
            <a:noFill/>
            <a:ln w="25400">
              <a:solidFill>
                <a:srgbClr val="FF0000"/>
              </a:solidFill>
              <a:round/>
              <a:headEnd/>
              <a:tailEnd/>
            </a:ln>
            <a:effectLst/>
          </p:spPr>
          <p:txBody>
            <a:bodyPr/>
            <a:lstStyle/>
            <a:p>
              <a:endParaRPr lang="en-US"/>
            </a:p>
          </p:txBody>
        </p:sp>
        <p:sp>
          <p:nvSpPr>
            <p:cNvPr id="5134" name="Text Box 14"/>
            <p:cNvSpPr txBox="1">
              <a:spLocks noChangeArrowheads="1"/>
            </p:cNvSpPr>
            <p:nvPr/>
          </p:nvSpPr>
          <p:spPr bwMode="auto">
            <a:xfrm>
              <a:off x="2464" y="-71"/>
              <a:ext cx="308" cy="212"/>
            </a:xfrm>
            <a:prstGeom prst="rect">
              <a:avLst/>
            </a:prstGeom>
            <a:noFill/>
            <a:ln w="9525">
              <a:noFill/>
              <a:miter lim="800000"/>
              <a:headEnd/>
              <a:tailEnd/>
            </a:ln>
            <a:effectLst/>
          </p:spPr>
          <p:txBody>
            <a:bodyPr wrap="none">
              <a:spAutoFit/>
            </a:bodyPr>
            <a:lstStyle/>
            <a:p>
              <a:r>
                <a:rPr lang="en-US" sz="1600">
                  <a:solidFill>
                    <a:srgbClr val="FF0000"/>
                  </a:solidFill>
                </a:rPr>
                <a:t>xxx</a:t>
              </a:r>
            </a:p>
          </p:txBody>
        </p:sp>
      </p:grpSp>
      <p:grpSp>
        <p:nvGrpSpPr>
          <p:cNvPr id="3" name="Group 15"/>
          <p:cNvGrpSpPr>
            <a:grpSpLocks/>
          </p:cNvGrpSpPr>
          <p:nvPr/>
        </p:nvGrpSpPr>
        <p:grpSpPr bwMode="auto">
          <a:xfrm>
            <a:off x="4102100" y="5565775"/>
            <a:ext cx="590550" cy="477838"/>
            <a:chOff x="3376" y="-34"/>
            <a:chExt cx="372" cy="301"/>
          </a:xfrm>
        </p:grpSpPr>
        <p:sp>
          <p:nvSpPr>
            <p:cNvPr id="5136" name="Rectangle 16"/>
            <p:cNvSpPr>
              <a:spLocks noChangeArrowheads="1"/>
            </p:cNvSpPr>
            <p:nvPr/>
          </p:nvSpPr>
          <p:spPr bwMode="auto">
            <a:xfrm>
              <a:off x="3440" y="125"/>
              <a:ext cx="244" cy="142"/>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5137" name="Line 17"/>
            <p:cNvSpPr>
              <a:spLocks noChangeShapeType="1"/>
            </p:cNvSpPr>
            <p:nvPr/>
          </p:nvSpPr>
          <p:spPr bwMode="auto">
            <a:xfrm>
              <a:off x="3440" y="126"/>
              <a:ext cx="248" cy="141"/>
            </a:xfrm>
            <a:prstGeom prst="line">
              <a:avLst/>
            </a:prstGeom>
            <a:noFill/>
            <a:ln w="25400">
              <a:solidFill>
                <a:srgbClr val="FF0000"/>
              </a:solidFill>
              <a:round/>
              <a:headEnd/>
              <a:tailEnd/>
            </a:ln>
            <a:effectLst/>
          </p:spPr>
          <p:txBody>
            <a:bodyPr/>
            <a:lstStyle/>
            <a:p>
              <a:endParaRPr lang="en-US"/>
            </a:p>
          </p:txBody>
        </p:sp>
        <p:sp>
          <p:nvSpPr>
            <p:cNvPr id="5138" name="Line 18"/>
            <p:cNvSpPr>
              <a:spLocks noChangeShapeType="1"/>
            </p:cNvSpPr>
            <p:nvPr/>
          </p:nvSpPr>
          <p:spPr bwMode="auto">
            <a:xfrm flipV="1">
              <a:off x="3438" y="124"/>
              <a:ext cx="246" cy="141"/>
            </a:xfrm>
            <a:prstGeom prst="line">
              <a:avLst/>
            </a:prstGeom>
            <a:noFill/>
            <a:ln w="25400">
              <a:solidFill>
                <a:srgbClr val="FF0000"/>
              </a:solidFill>
              <a:round/>
              <a:headEnd/>
              <a:tailEnd/>
            </a:ln>
            <a:effectLst/>
          </p:spPr>
          <p:txBody>
            <a:bodyPr/>
            <a:lstStyle/>
            <a:p>
              <a:endParaRPr lang="en-US"/>
            </a:p>
          </p:txBody>
        </p:sp>
        <p:sp>
          <p:nvSpPr>
            <p:cNvPr id="5139" name="Text Box 19"/>
            <p:cNvSpPr txBox="1">
              <a:spLocks noChangeArrowheads="1"/>
            </p:cNvSpPr>
            <p:nvPr/>
          </p:nvSpPr>
          <p:spPr bwMode="auto">
            <a:xfrm>
              <a:off x="3376" y="-34"/>
              <a:ext cx="372" cy="212"/>
            </a:xfrm>
            <a:prstGeom prst="rect">
              <a:avLst/>
            </a:prstGeom>
            <a:noFill/>
            <a:ln w="9525">
              <a:noFill/>
              <a:miter lim="800000"/>
              <a:headEnd/>
              <a:tailEnd/>
            </a:ln>
            <a:effectLst/>
          </p:spPr>
          <p:txBody>
            <a:bodyPr wrap="none">
              <a:spAutoFit/>
            </a:bodyPr>
            <a:lstStyle/>
            <a:p>
              <a:r>
                <a:rPr lang="en-US" sz="1600">
                  <a:solidFill>
                    <a:srgbClr val="FF0000"/>
                  </a:solidFill>
                </a:rPr>
                <a:t>xxxx</a:t>
              </a:r>
            </a:p>
          </p:txBody>
        </p:sp>
      </p:grpSp>
      <p:sp>
        <p:nvSpPr>
          <p:cNvPr id="5140" name="Freeform 20"/>
          <p:cNvSpPr>
            <a:spLocks/>
          </p:cNvSpPr>
          <p:nvPr/>
        </p:nvSpPr>
        <p:spPr bwMode="auto">
          <a:xfrm>
            <a:off x="4429125" y="1814513"/>
            <a:ext cx="985838" cy="2728912"/>
          </a:xfrm>
          <a:custGeom>
            <a:avLst/>
            <a:gdLst/>
            <a:ahLst/>
            <a:cxnLst>
              <a:cxn ang="0">
                <a:pos x="621" y="0"/>
              </a:cxn>
              <a:cxn ang="0">
                <a:pos x="181" y="411"/>
              </a:cxn>
              <a:cxn ang="0">
                <a:pos x="0" y="1719"/>
              </a:cxn>
            </a:cxnLst>
            <a:rect l="0" t="0" r="r" b="b"/>
            <a:pathLst>
              <a:path w="621" h="1719">
                <a:moveTo>
                  <a:pt x="621" y="0"/>
                </a:moveTo>
                <a:lnTo>
                  <a:pt x="181" y="411"/>
                </a:lnTo>
                <a:cubicBezTo>
                  <a:pt x="78" y="697"/>
                  <a:pt x="38" y="1447"/>
                  <a:pt x="0" y="1719"/>
                </a:cubicBezTo>
              </a:path>
            </a:pathLst>
          </a:custGeom>
          <a:noFill/>
          <a:ln w="88900" cmpd="tri">
            <a:solidFill>
              <a:srgbClr val="FF0000"/>
            </a:solidFill>
            <a:round/>
            <a:headEnd type="none" w="med" len="med"/>
            <a:tailEnd type="triangle" w="med" len="med"/>
          </a:ln>
          <a:effectLst/>
        </p:spPr>
        <p:txBody>
          <a:bodyPr/>
          <a:lstStyle/>
          <a:p>
            <a:endParaRPr lang="en-US"/>
          </a:p>
        </p:txBody>
      </p:sp>
      <p:grpSp>
        <p:nvGrpSpPr>
          <p:cNvPr id="4" name="Group 21"/>
          <p:cNvGrpSpPr>
            <a:grpSpLocks/>
          </p:cNvGrpSpPr>
          <p:nvPr/>
        </p:nvGrpSpPr>
        <p:grpSpPr bwMode="auto">
          <a:xfrm>
            <a:off x="5095875" y="1295400"/>
            <a:ext cx="285750" cy="382588"/>
            <a:chOff x="2214" y="-61"/>
            <a:chExt cx="180" cy="241"/>
          </a:xfrm>
        </p:grpSpPr>
        <p:sp>
          <p:nvSpPr>
            <p:cNvPr id="5142" name="Rectangle 22"/>
            <p:cNvSpPr>
              <a:spLocks noChangeArrowheads="1"/>
            </p:cNvSpPr>
            <p:nvPr/>
          </p:nvSpPr>
          <p:spPr bwMode="auto">
            <a:xfrm>
              <a:off x="2228" y="96"/>
              <a:ext cx="148" cy="83"/>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5143" name="Line 23"/>
            <p:cNvSpPr>
              <a:spLocks noChangeShapeType="1"/>
            </p:cNvSpPr>
            <p:nvPr/>
          </p:nvSpPr>
          <p:spPr bwMode="auto">
            <a:xfrm>
              <a:off x="2230" y="100"/>
              <a:ext cx="148" cy="80"/>
            </a:xfrm>
            <a:prstGeom prst="line">
              <a:avLst/>
            </a:prstGeom>
            <a:noFill/>
            <a:ln w="25400">
              <a:solidFill>
                <a:srgbClr val="FF0000"/>
              </a:solidFill>
              <a:round/>
              <a:headEnd/>
              <a:tailEnd/>
            </a:ln>
            <a:effectLst/>
          </p:spPr>
          <p:txBody>
            <a:bodyPr/>
            <a:lstStyle/>
            <a:p>
              <a:endParaRPr lang="en-US"/>
            </a:p>
          </p:txBody>
        </p:sp>
        <p:sp>
          <p:nvSpPr>
            <p:cNvPr id="5144" name="Line 24"/>
            <p:cNvSpPr>
              <a:spLocks noChangeShapeType="1"/>
            </p:cNvSpPr>
            <p:nvPr/>
          </p:nvSpPr>
          <p:spPr bwMode="auto">
            <a:xfrm flipV="1">
              <a:off x="2226" y="98"/>
              <a:ext cx="152" cy="82"/>
            </a:xfrm>
            <a:prstGeom prst="line">
              <a:avLst/>
            </a:prstGeom>
            <a:noFill/>
            <a:ln w="25400">
              <a:solidFill>
                <a:srgbClr val="FF0000"/>
              </a:solidFill>
              <a:round/>
              <a:headEnd/>
              <a:tailEnd/>
            </a:ln>
            <a:effectLst/>
          </p:spPr>
          <p:txBody>
            <a:bodyPr/>
            <a:lstStyle/>
            <a:p>
              <a:endParaRPr lang="en-US"/>
            </a:p>
          </p:txBody>
        </p:sp>
        <p:sp>
          <p:nvSpPr>
            <p:cNvPr id="5145" name="Text Box 25"/>
            <p:cNvSpPr txBox="1">
              <a:spLocks noChangeArrowheads="1"/>
            </p:cNvSpPr>
            <p:nvPr/>
          </p:nvSpPr>
          <p:spPr bwMode="auto">
            <a:xfrm>
              <a:off x="2214" y="-61"/>
              <a:ext cx="180" cy="212"/>
            </a:xfrm>
            <a:prstGeom prst="rect">
              <a:avLst/>
            </a:prstGeom>
            <a:noFill/>
            <a:ln w="9525">
              <a:noFill/>
              <a:miter lim="800000"/>
              <a:headEnd/>
              <a:tailEnd/>
            </a:ln>
            <a:effectLst/>
          </p:spPr>
          <p:txBody>
            <a:bodyPr wrap="none">
              <a:spAutoFit/>
            </a:bodyPr>
            <a:lstStyle/>
            <a:p>
              <a:r>
                <a:rPr lang="en-US" sz="1600">
                  <a:solidFill>
                    <a:srgbClr val="FF0000"/>
                  </a:solidFill>
                </a:rPr>
                <a:t>x</a:t>
              </a:r>
            </a:p>
          </p:txBody>
        </p:sp>
      </p:grpSp>
      <p:sp>
        <p:nvSpPr>
          <p:cNvPr id="5151" name="Freeform 31"/>
          <p:cNvSpPr>
            <a:spLocks/>
          </p:cNvSpPr>
          <p:nvPr/>
        </p:nvSpPr>
        <p:spPr bwMode="auto">
          <a:xfrm>
            <a:off x="2744788" y="1720850"/>
            <a:ext cx="2328862" cy="2284413"/>
          </a:xfrm>
          <a:custGeom>
            <a:avLst/>
            <a:gdLst/>
            <a:ahLst/>
            <a:cxnLst>
              <a:cxn ang="0">
                <a:pos x="1467" y="0"/>
              </a:cxn>
              <a:cxn ang="0">
                <a:pos x="1096" y="489"/>
              </a:cxn>
              <a:cxn ang="0">
                <a:pos x="493" y="790"/>
              </a:cxn>
              <a:cxn ang="0">
                <a:pos x="81" y="1092"/>
              </a:cxn>
              <a:cxn ang="0">
                <a:pos x="8" y="1439"/>
              </a:cxn>
            </a:cxnLst>
            <a:rect l="0" t="0" r="r" b="b"/>
            <a:pathLst>
              <a:path w="1467" h="1439">
                <a:moveTo>
                  <a:pt x="1467" y="0"/>
                </a:moveTo>
                <a:lnTo>
                  <a:pt x="1096" y="489"/>
                </a:lnTo>
                <a:cubicBezTo>
                  <a:pt x="934" y="621"/>
                  <a:pt x="662" y="690"/>
                  <a:pt x="493" y="790"/>
                </a:cubicBezTo>
                <a:cubicBezTo>
                  <a:pt x="324" y="890"/>
                  <a:pt x="162" y="984"/>
                  <a:pt x="81" y="1092"/>
                </a:cubicBezTo>
                <a:cubicBezTo>
                  <a:pt x="0" y="1200"/>
                  <a:pt x="23" y="1367"/>
                  <a:pt x="8" y="1439"/>
                </a:cubicBezTo>
              </a:path>
            </a:pathLst>
          </a:custGeom>
          <a:noFill/>
          <a:ln w="88900" cmpd="tri">
            <a:solidFill>
              <a:srgbClr val="FF0000"/>
            </a:solidFill>
            <a:round/>
            <a:headEnd type="none" w="med" len="med"/>
            <a:tailEnd type="triangle" w="med" len="med"/>
          </a:ln>
          <a:effectLst/>
        </p:spPr>
        <p:txBody>
          <a:bodyPr/>
          <a:lstStyle/>
          <a:p>
            <a:endParaRPr lang="en-US"/>
          </a:p>
        </p:txBody>
      </p:sp>
      <p:sp>
        <p:nvSpPr>
          <p:cNvPr id="5153" name="Freeform 33"/>
          <p:cNvSpPr>
            <a:spLocks/>
          </p:cNvSpPr>
          <p:nvPr/>
        </p:nvSpPr>
        <p:spPr bwMode="auto">
          <a:xfrm>
            <a:off x="4295775" y="4608513"/>
            <a:ext cx="109538" cy="965200"/>
          </a:xfrm>
          <a:custGeom>
            <a:avLst/>
            <a:gdLst/>
            <a:ahLst/>
            <a:cxnLst>
              <a:cxn ang="0">
                <a:pos x="0" y="608"/>
              </a:cxn>
              <a:cxn ang="0">
                <a:pos x="28" y="425"/>
              </a:cxn>
              <a:cxn ang="0">
                <a:pos x="69" y="0"/>
              </a:cxn>
            </a:cxnLst>
            <a:rect l="0" t="0" r="r" b="b"/>
            <a:pathLst>
              <a:path w="69" h="608">
                <a:moveTo>
                  <a:pt x="0" y="608"/>
                </a:moveTo>
                <a:lnTo>
                  <a:pt x="28" y="425"/>
                </a:lnTo>
                <a:cubicBezTo>
                  <a:pt x="40" y="324"/>
                  <a:pt x="60" y="89"/>
                  <a:pt x="69" y="0"/>
                </a:cubicBezTo>
              </a:path>
            </a:pathLst>
          </a:custGeom>
          <a:noFill/>
          <a:ln w="88900" cap="flat" cmpd="tri">
            <a:solidFill>
              <a:srgbClr val="FF0000"/>
            </a:solidFill>
            <a:prstDash val="sysDot"/>
            <a:round/>
            <a:headEnd type="none" w="med" len="med"/>
            <a:tailEnd type="triangle" w="med" len="med"/>
          </a:ln>
          <a:effectLst/>
        </p:spPr>
        <p:txBody>
          <a:bodyPr/>
          <a:lstStyle/>
          <a:p>
            <a:endParaRPr lang="en-US"/>
          </a:p>
        </p:txBody>
      </p:sp>
      <p:sp>
        <p:nvSpPr>
          <p:cNvPr id="5154" name="Freeform 34"/>
          <p:cNvSpPr>
            <a:spLocks/>
          </p:cNvSpPr>
          <p:nvPr/>
        </p:nvSpPr>
        <p:spPr bwMode="auto">
          <a:xfrm>
            <a:off x="3584575" y="6110288"/>
            <a:ext cx="911225" cy="493712"/>
          </a:xfrm>
          <a:custGeom>
            <a:avLst/>
            <a:gdLst/>
            <a:ahLst/>
            <a:cxnLst>
              <a:cxn ang="0">
                <a:pos x="531" y="0"/>
              </a:cxn>
              <a:cxn ang="0">
                <a:pos x="485" y="210"/>
              </a:cxn>
              <a:cxn ang="0">
                <a:pos x="0" y="311"/>
              </a:cxn>
            </a:cxnLst>
            <a:rect l="0" t="0" r="r" b="b"/>
            <a:pathLst>
              <a:path w="574" h="311">
                <a:moveTo>
                  <a:pt x="531" y="0"/>
                </a:moveTo>
                <a:cubicBezTo>
                  <a:pt x="523" y="35"/>
                  <a:pt x="574" y="158"/>
                  <a:pt x="485" y="210"/>
                </a:cubicBezTo>
                <a:cubicBezTo>
                  <a:pt x="396" y="262"/>
                  <a:pt x="101" y="290"/>
                  <a:pt x="0" y="311"/>
                </a:cubicBezTo>
              </a:path>
            </a:pathLst>
          </a:custGeom>
          <a:noFill/>
          <a:ln w="88900" cmpd="tri">
            <a:solidFill>
              <a:srgbClr val="FF0000"/>
            </a:solidFill>
            <a:round/>
            <a:headEnd type="none" w="med" len="med"/>
            <a:tailEnd type="triangle" w="med" len="med"/>
          </a:ln>
          <a:effectLst/>
        </p:spPr>
        <p:txBody>
          <a:bodyPr/>
          <a:lstStyle/>
          <a:p>
            <a:endParaRPr lang="en-US"/>
          </a:p>
        </p:txBody>
      </p:sp>
      <p:sp>
        <p:nvSpPr>
          <p:cNvPr id="5155" name="Rectangle 35"/>
          <p:cNvSpPr>
            <a:spLocks noChangeArrowheads="1"/>
          </p:cNvSpPr>
          <p:nvPr/>
        </p:nvSpPr>
        <p:spPr bwMode="auto">
          <a:xfrm>
            <a:off x="3082925" y="4289425"/>
            <a:ext cx="454025" cy="165100"/>
          </a:xfrm>
          <a:prstGeom prst="rect">
            <a:avLst/>
          </a:prstGeom>
          <a:solidFill>
            <a:schemeClr val="bg1"/>
          </a:solidFill>
          <a:ln w="9525">
            <a:noFill/>
            <a:miter lim="800000"/>
            <a:headEnd/>
            <a:tailEnd/>
          </a:ln>
          <a:effectLst/>
        </p:spPr>
        <p:txBody>
          <a:bodyPr wrap="none" anchor="ctr"/>
          <a:lstStyle/>
          <a:p>
            <a:endParaRPr lang="en-US"/>
          </a:p>
        </p:txBody>
      </p:sp>
      <p:sp>
        <p:nvSpPr>
          <p:cNvPr id="5152" name="Freeform 32"/>
          <p:cNvSpPr>
            <a:spLocks/>
          </p:cNvSpPr>
          <p:nvPr/>
        </p:nvSpPr>
        <p:spPr bwMode="auto">
          <a:xfrm>
            <a:off x="2771775" y="3990975"/>
            <a:ext cx="1481138" cy="465138"/>
          </a:xfrm>
          <a:custGeom>
            <a:avLst/>
            <a:gdLst/>
            <a:ahLst/>
            <a:cxnLst>
              <a:cxn ang="0">
                <a:pos x="0" y="0"/>
              </a:cxn>
              <a:cxn ang="0">
                <a:pos x="403" y="174"/>
              </a:cxn>
              <a:cxn ang="0">
                <a:pos x="933" y="293"/>
              </a:cxn>
            </a:cxnLst>
            <a:rect l="0" t="0" r="r" b="b"/>
            <a:pathLst>
              <a:path w="933" h="293">
                <a:moveTo>
                  <a:pt x="0" y="0"/>
                </a:moveTo>
                <a:lnTo>
                  <a:pt x="403" y="174"/>
                </a:lnTo>
                <a:cubicBezTo>
                  <a:pt x="559" y="223"/>
                  <a:pt x="823" y="268"/>
                  <a:pt x="933" y="293"/>
                </a:cubicBezTo>
              </a:path>
            </a:pathLst>
          </a:custGeom>
          <a:noFill/>
          <a:ln w="88900" cmpd="tri">
            <a:solidFill>
              <a:srgbClr val="FF0000"/>
            </a:solidFill>
            <a:round/>
            <a:headEnd type="none" w="med" len="med"/>
            <a:tailEnd type="triangle" w="med" len="med"/>
          </a:ln>
          <a:effectLst/>
        </p:spPr>
        <p:txBody>
          <a:bodyPr/>
          <a:lstStyle/>
          <a:p>
            <a:endParaRPr lang="en-US"/>
          </a:p>
        </p:txBody>
      </p:sp>
      <p:sp>
        <p:nvSpPr>
          <p:cNvPr id="5157" name="Rectangle 37"/>
          <p:cNvSpPr>
            <a:spLocks noChangeArrowheads="1"/>
          </p:cNvSpPr>
          <p:nvPr/>
        </p:nvSpPr>
        <p:spPr bwMode="auto">
          <a:xfrm>
            <a:off x="517525" y="846138"/>
            <a:ext cx="2020888" cy="203200"/>
          </a:xfrm>
          <a:prstGeom prst="rect">
            <a:avLst/>
          </a:prstGeom>
          <a:solidFill>
            <a:schemeClr val="bg1"/>
          </a:solidFill>
          <a:ln w="9525">
            <a:noFill/>
            <a:miter lim="800000"/>
            <a:headEnd/>
            <a:tailEnd/>
          </a:ln>
          <a:effectLst/>
        </p:spPr>
        <p:txBody>
          <a:bodyPr wrap="none" anchor="ctr"/>
          <a:lstStyle/>
          <a:p>
            <a:pPr algn="ctr"/>
            <a:r>
              <a:rPr lang="en-US" sz="1000"/>
              <a:t>June-October 1777</a:t>
            </a:r>
          </a:p>
        </p:txBody>
      </p:sp>
      <p:sp>
        <p:nvSpPr>
          <p:cNvPr id="5156" name="Rectangle 36"/>
          <p:cNvSpPr>
            <a:spLocks noChangeArrowheads="1"/>
          </p:cNvSpPr>
          <p:nvPr/>
        </p:nvSpPr>
        <p:spPr bwMode="auto">
          <a:xfrm>
            <a:off x="127000" y="623888"/>
            <a:ext cx="2776538" cy="203200"/>
          </a:xfrm>
          <a:prstGeom prst="rect">
            <a:avLst/>
          </a:prstGeom>
          <a:solidFill>
            <a:schemeClr val="bg1"/>
          </a:solidFill>
          <a:ln w="9525">
            <a:noFill/>
            <a:miter lim="800000"/>
            <a:headEnd/>
            <a:tailEnd/>
          </a:ln>
          <a:effectLst/>
        </p:spPr>
        <p:txBody>
          <a:bodyPr wrap="none" anchor="ctr"/>
          <a:lstStyle/>
          <a:p>
            <a:pPr algn="ctr"/>
            <a:r>
              <a:rPr lang="en-US"/>
              <a:t>British Plans</a:t>
            </a:r>
          </a:p>
        </p:txBody>
      </p:sp>
      <p:sp>
        <p:nvSpPr>
          <p:cNvPr id="5160" name="Freeform 40"/>
          <p:cNvSpPr>
            <a:spLocks/>
          </p:cNvSpPr>
          <p:nvPr/>
        </p:nvSpPr>
        <p:spPr bwMode="auto">
          <a:xfrm>
            <a:off x="4610100" y="2295525"/>
            <a:ext cx="161925" cy="2066925"/>
          </a:xfrm>
          <a:custGeom>
            <a:avLst/>
            <a:gdLst/>
            <a:ahLst/>
            <a:cxnLst>
              <a:cxn ang="0">
                <a:pos x="102" y="0"/>
              </a:cxn>
              <a:cxn ang="0">
                <a:pos x="0" y="1302"/>
              </a:cxn>
            </a:cxnLst>
            <a:rect l="0" t="0" r="r" b="b"/>
            <a:pathLst>
              <a:path w="102" h="1302">
                <a:moveTo>
                  <a:pt x="102" y="0"/>
                </a:moveTo>
                <a:cubicBezTo>
                  <a:pt x="85" y="217"/>
                  <a:pt x="21" y="1031"/>
                  <a:pt x="0" y="1302"/>
                </a:cubicBezTo>
              </a:path>
            </a:pathLst>
          </a:custGeom>
          <a:noFill/>
          <a:ln w="88900" cmpd="tri">
            <a:solidFill>
              <a:srgbClr val="FF0000"/>
            </a:solidFill>
            <a:round/>
            <a:headEnd type="none" w="med" len="med"/>
            <a:tailEnd type="triangle" w="med" len="med"/>
          </a:ln>
          <a:effectLst/>
        </p:spPr>
        <p:txBody>
          <a:bodyPr/>
          <a:lstStyle/>
          <a:p>
            <a:endParaRPr lang="en-US"/>
          </a:p>
        </p:txBody>
      </p:sp>
      <p:sp>
        <p:nvSpPr>
          <p:cNvPr id="5161" name="Freeform 41"/>
          <p:cNvSpPr>
            <a:spLocks/>
          </p:cNvSpPr>
          <p:nvPr/>
        </p:nvSpPr>
        <p:spPr bwMode="auto">
          <a:xfrm>
            <a:off x="4448175" y="4429125"/>
            <a:ext cx="142875" cy="1219200"/>
          </a:xfrm>
          <a:custGeom>
            <a:avLst/>
            <a:gdLst/>
            <a:ahLst/>
            <a:cxnLst>
              <a:cxn ang="0">
                <a:pos x="0" y="768"/>
              </a:cxn>
              <a:cxn ang="0">
                <a:pos x="90" y="0"/>
              </a:cxn>
            </a:cxnLst>
            <a:rect l="0" t="0" r="r" b="b"/>
            <a:pathLst>
              <a:path w="90" h="768">
                <a:moveTo>
                  <a:pt x="0" y="768"/>
                </a:moveTo>
                <a:cubicBezTo>
                  <a:pt x="15" y="640"/>
                  <a:pt x="71" y="160"/>
                  <a:pt x="90" y="0"/>
                </a:cubicBezTo>
              </a:path>
            </a:pathLst>
          </a:custGeom>
          <a:noFill/>
          <a:ln w="88900" cmpd="tri">
            <a:solidFill>
              <a:srgbClr val="FF0000"/>
            </a:solidFill>
            <a:round/>
            <a:headEnd type="none" w="med" len="med"/>
            <a:tailEnd type="triangle" w="med" len="med"/>
          </a:ln>
          <a:effectLst/>
        </p:spPr>
        <p:txBody>
          <a:bodyPr/>
          <a:lstStyle/>
          <a:p>
            <a:endParaRPr lang="en-US"/>
          </a:p>
        </p:txBody>
      </p:sp>
    </p:spTree>
    <p:extLst>
      <p:ext uri="{BB962C8B-B14F-4D97-AF65-F5344CB8AC3E}">
        <p14:creationId xmlns:p14="http://schemas.microsoft.com/office/powerpoint/2010/main" val="36272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60"/>
                                        </p:tgtEl>
                                        <p:attrNameLst>
                                          <p:attrName>style.visibility</p:attrName>
                                        </p:attrNameLst>
                                      </p:cBhvr>
                                      <p:to>
                                        <p:strVal val="visible"/>
                                      </p:to>
                                    </p:set>
                                    <p:animEffect transition="in" filter="wipe(up)">
                                      <p:cBhvr>
                                        <p:cTn id="7" dur="3000"/>
                                        <p:tgtEl>
                                          <p:spTgt spid="516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61"/>
                                        </p:tgtEl>
                                        <p:attrNameLst>
                                          <p:attrName>style.visibility</p:attrName>
                                        </p:attrNameLst>
                                      </p:cBhvr>
                                      <p:to>
                                        <p:strVal val="visible"/>
                                      </p:to>
                                    </p:set>
                                    <p:animEffect transition="in" filter="wipe(down)">
                                      <p:cBhvr>
                                        <p:cTn id="10" dur="3000"/>
                                        <p:tgtEl>
                                          <p:spTgt spid="516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5160"/>
                                        </p:tgtEl>
                                      </p:cBhvr>
                                    </p:animEffect>
                                    <p:set>
                                      <p:cBhvr>
                                        <p:cTn id="15" dur="1" fill="hold">
                                          <p:stCondLst>
                                            <p:cond delay="499"/>
                                          </p:stCondLst>
                                        </p:cTn>
                                        <p:tgtEl>
                                          <p:spTgt spid="5160"/>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5161"/>
                                        </p:tgtEl>
                                      </p:cBhvr>
                                    </p:animEffect>
                                    <p:set>
                                      <p:cBhvr>
                                        <p:cTn id="18" dur="1" fill="hold">
                                          <p:stCondLst>
                                            <p:cond delay="499"/>
                                          </p:stCondLst>
                                        </p:cTn>
                                        <p:tgtEl>
                                          <p:spTgt spid="51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54"/>
                                        </p:tgtEl>
                                        <p:attrNameLst>
                                          <p:attrName>style.visibility</p:attrName>
                                        </p:attrNameLst>
                                      </p:cBhvr>
                                      <p:to>
                                        <p:strVal val="visible"/>
                                      </p:to>
                                    </p:set>
                                    <p:animEffect transition="in" filter="wipe(up)">
                                      <p:cBhvr>
                                        <p:cTn id="23" dur="3000"/>
                                        <p:tgtEl>
                                          <p:spTgt spid="515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53"/>
                                        </p:tgtEl>
                                        <p:attrNameLst>
                                          <p:attrName>style.visibility</p:attrName>
                                        </p:attrNameLst>
                                      </p:cBhvr>
                                      <p:to>
                                        <p:strVal val="visible"/>
                                      </p:to>
                                    </p:set>
                                    <p:animEffect transition="in" filter="wipe(down)">
                                      <p:cBhvr>
                                        <p:cTn id="28" dur="3000"/>
                                        <p:tgtEl>
                                          <p:spTgt spid="515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140"/>
                                        </p:tgtEl>
                                        <p:attrNameLst>
                                          <p:attrName>style.visibility</p:attrName>
                                        </p:attrNameLst>
                                      </p:cBhvr>
                                      <p:to>
                                        <p:strVal val="visible"/>
                                      </p:to>
                                    </p:set>
                                    <p:animEffect transition="in" filter="wipe(up)">
                                      <p:cBhvr>
                                        <p:cTn id="33" dur="3000"/>
                                        <p:tgtEl>
                                          <p:spTgt spid="514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151"/>
                                        </p:tgtEl>
                                        <p:attrNameLst>
                                          <p:attrName>style.visibility</p:attrName>
                                        </p:attrNameLst>
                                      </p:cBhvr>
                                      <p:to>
                                        <p:strVal val="visible"/>
                                      </p:to>
                                    </p:set>
                                    <p:animEffect transition="in" filter="wipe(up)">
                                      <p:cBhvr>
                                        <p:cTn id="38" dur="3000"/>
                                        <p:tgtEl>
                                          <p:spTgt spid="5151"/>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5152"/>
                                        </p:tgtEl>
                                        <p:attrNameLst>
                                          <p:attrName>style.visibility</p:attrName>
                                        </p:attrNameLst>
                                      </p:cBhvr>
                                      <p:to>
                                        <p:strVal val="visible"/>
                                      </p:to>
                                    </p:set>
                                    <p:animEffect transition="in" filter="wipe(left)">
                                      <p:cBhvr>
                                        <p:cTn id="42" dur="3000"/>
                                        <p:tgtEl>
                                          <p:spTgt spid="5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 grpId="0" animBg="1"/>
      <p:bldP spid="5151" grpId="0" animBg="1"/>
      <p:bldP spid="5153" grpId="0" animBg="1"/>
      <p:bldP spid="5154" grpId="0" animBg="1"/>
      <p:bldP spid="5152" grpId="0" animBg="1"/>
      <p:bldP spid="5160" grpId="0" animBg="1"/>
      <p:bldP spid="5160" grpId="1" animBg="1"/>
      <p:bldP spid="5161" grpId="0" animBg="1"/>
      <p:bldP spid="5161"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457200" y="-182563"/>
            <a:ext cx="8229600" cy="1143001"/>
          </a:xfrm>
        </p:spPr>
        <p:txBody>
          <a:bodyPr/>
          <a:lstStyle/>
          <a:p>
            <a:r>
              <a:rPr lang="en-US" u="sng"/>
              <a:t>Comparison of Forces</a:t>
            </a:r>
          </a:p>
        </p:txBody>
      </p:sp>
      <p:pic>
        <p:nvPicPr>
          <p:cNvPr id="9225" name="Picture 9" descr="Click on the image to view full resolution image of The American Soldier, 1781">
            <a:hlinkClick r:id="rId2"/>
          </p:cNvPr>
          <p:cNvPicPr>
            <a:picLocks noChangeAspect="1" noChangeArrowheads="1"/>
          </p:cNvPicPr>
          <p:nvPr/>
        </p:nvPicPr>
        <p:blipFill>
          <a:blip r:embed="rId3" cstate="print"/>
          <a:srcRect/>
          <a:stretch>
            <a:fillRect/>
          </a:stretch>
        </p:blipFill>
        <p:spPr bwMode="auto">
          <a:xfrm>
            <a:off x="293688" y="2697163"/>
            <a:ext cx="1177925" cy="1597025"/>
          </a:xfrm>
          <a:prstGeom prst="rect">
            <a:avLst/>
          </a:prstGeom>
          <a:noFill/>
          <a:ln w="25400">
            <a:solidFill>
              <a:srgbClr val="0000FF"/>
            </a:solidFill>
            <a:miter lim="800000"/>
            <a:headEnd/>
            <a:tailEnd/>
          </a:ln>
        </p:spPr>
      </p:pic>
      <p:pic>
        <p:nvPicPr>
          <p:cNvPr id="9231" name="Picture 15" descr="&quot;The Royal Welsh Fuzileers 1775&quot; by Don Troiani"/>
          <p:cNvPicPr>
            <a:picLocks noChangeAspect="1" noChangeArrowheads="1"/>
          </p:cNvPicPr>
          <p:nvPr/>
        </p:nvPicPr>
        <p:blipFill>
          <a:blip r:embed="rId4" cstate="print"/>
          <a:srcRect/>
          <a:stretch>
            <a:fillRect/>
          </a:stretch>
        </p:blipFill>
        <p:spPr bwMode="auto">
          <a:xfrm>
            <a:off x="7518400" y="2933700"/>
            <a:ext cx="1344613" cy="1676400"/>
          </a:xfrm>
          <a:prstGeom prst="rect">
            <a:avLst/>
          </a:prstGeom>
          <a:noFill/>
          <a:ln w="25400">
            <a:solidFill>
              <a:srgbClr val="FF0000"/>
            </a:solidFill>
            <a:miter lim="800000"/>
            <a:headEnd/>
            <a:tailEnd/>
          </a:ln>
        </p:spPr>
      </p:pic>
      <p:pic>
        <p:nvPicPr>
          <p:cNvPr id="9233" name="Picture 17" descr="Sir Joshua Reynolds. John Burgoyne."/>
          <p:cNvPicPr>
            <a:picLocks noChangeAspect="1" noChangeArrowheads="1"/>
          </p:cNvPicPr>
          <p:nvPr/>
        </p:nvPicPr>
        <p:blipFill>
          <a:blip r:embed="rId5" cstate="print"/>
          <a:srcRect/>
          <a:stretch>
            <a:fillRect/>
          </a:stretch>
        </p:blipFill>
        <p:spPr bwMode="auto">
          <a:xfrm>
            <a:off x="7121525" y="1076325"/>
            <a:ext cx="1346200" cy="1714500"/>
          </a:xfrm>
          <a:prstGeom prst="rect">
            <a:avLst/>
          </a:prstGeom>
          <a:noFill/>
          <a:ln w="25400">
            <a:solidFill>
              <a:srgbClr val="FF0000"/>
            </a:solidFill>
            <a:miter lim="800000"/>
            <a:headEnd/>
            <a:tailEnd/>
          </a:ln>
        </p:spPr>
      </p:pic>
      <p:pic>
        <p:nvPicPr>
          <p:cNvPr id="9235" name="Picture 19" descr="GATES_exb"/>
          <p:cNvPicPr>
            <a:picLocks noChangeAspect="1" noChangeArrowheads="1"/>
          </p:cNvPicPr>
          <p:nvPr/>
        </p:nvPicPr>
        <p:blipFill>
          <a:blip r:embed="rId6" cstate="print"/>
          <a:srcRect/>
          <a:stretch>
            <a:fillRect/>
          </a:stretch>
        </p:blipFill>
        <p:spPr bwMode="auto">
          <a:xfrm>
            <a:off x="911225" y="1262063"/>
            <a:ext cx="1169988" cy="1343025"/>
          </a:xfrm>
          <a:prstGeom prst="rect">
            <a:avLst/>
          </a:prstGeom>
          <a:noFill/>
          <a:ln w="25400">
            <a:solidFill>
              <a:srgbClr val="0000FF"/>
            </a:solidFill>
            <a:miter lim="800000"/>
            <a:headEnd/>
            <a:tailEnd/>
          </a:ln>
        </p:spPr>
      </p:pic>
      <p:pic>
        <p:nvPicPr>
          <p:cNvPr id="9237" name="Picture 21" descr="07-02"/>
          <p:cNvPicPr>
            <a:picLocks noChangeAspect="1" noChangeArrowheads="1"/>
          </p:cNvPicPr>
          <p:nvPr/>
        </p:nvPicPr>
        <p:blipFill>
          <a:blip r:embed="rId7" cstate="print"/>
          <a:srcRect/>
          <a:stretch>
            <a:fillRect/>
          </a:stretch>
        </p:blipFill>
        <p:spPr bwMode="auto">
          <a:xfrm>
            <a:off x="8307388" y="4229100"/>
            <a:ext cx="722312" cy="1085850"/>
          </a:xfrm>
          <a:prstGeom prst="rect">
            <a:avLst/>
          </a:prstGeom>
          <a:noFill/>
          <a:ln w="25400">
            <a:solidFill>
              <a:srgbClr val="FF0000"/>
            </a:solidFill>
            <a:miter lim="800000"/>
            <a:headEnd/>
            <a:tailEnd/>
          </a:ln>
        </p:spPr>
      </p:pic>
      <p:pic>
        <p:nvPicPr>
          <p:cNvPr id="9244" name="Picture 28" descr="cannon"/>
          <p:cNvPicPr>
            <a:picLocks noChangeAspect="1" noChangeArrowheads="1"/>
          </p:cNvPicPr>
          <p:nvPr/>
        </p:nvPicPr>
        <p:blipFill>
          <a:blip r:embed="rId8" cstate="print"/>
          <a:srcRect/>
          <a:stretch>
            <a:fillRect/>
          </a:stretch>
        </p:blipFill>
        <p:spPr bwMode="auto">
          <a:xfrm>
            <a:off x="6602413" y="5238750"/>
            <a:ext cx="2166937" cy="1323975"/>
          </a:xfrm>
          <a:prstGeom prst="rect">
            <a:avLst/>
          </a:prstGeom>
          <a:noFill/>
        </p:spPr>
      </p:pic>
      <p:pic>
        <p:nvPicPr>
          <p:cNvPr id="9247" name="Picture 31" descr="bethlgrifle"/>
          <p:cNvPicPr>
            <a:picLocks noChangeAspect="1" noChangeArrowheads="1"/>
          </p:cNvPicPr>
          <p:nvPr/>
        </p:nvPicPr>
        <p:blipFill>
          <a:blip r:embed="rId9" cstate="print"/>
          <a:srcRect/>
          <a:stretch>
            <a:fillRect/>
          </a:stretch>
        </p:blipFill>
        <p:spPr bwMode="auto">
          <a:xfrm>
            <a:off x="476250" y="4475163"/>
            <a:ext cx="3148013" cy="522287"/>
          </a:xfrm>
          <a:prstGeom prst="rect">
            <a:avLst/>
          </a:prstGeom>
          <a:noFill/>
        </p:spPr>
      </p:pic>
      <p:pic>
        <p:nvPicPr>
          <p:cNvPr id="9251" name="Picture 35" descr="800px-Grand_Union_Flag">
            <a:hlinkClick r:id="rId10"/>
          </p:cNvPr>
          <p:cNvPicPr>
            <a:picLocks noChangeAspect="1" noChangeArrowheads="1"/>
          </p:cNvPicPr>
          <p:nvPr/>
        </p:nvPicPr>
        <p:blipFill>
          <a:blip r:embed="rId11" cstate="print"/>
          <a:srcRect/>
          <a:stretch>
            <a:fillRect/>
          </a:stretch>
        </p:blipFill>
        <p:spPr bwMode="auto">
          <a:xfrm>
            <a:off x="438150" y="228600"/>
            <a:ext cx="1009650" cy="671513"/>
          </a:xfrm>
          <a:prstGeom prst="rect">
            <a:avLst/>
          </a:prstGeom>
          <a:noFill/>
        </p:spPr>
      </p:pic>
      <p:pic>
        <p:nvPicPr>
          <p:cNvPr id="9253" name="Picture 37" descr="union-jack"/>
          <p:cNvPicPr>
            <a:picLocks noChangeAspect="1" noChangeArrowheads="1"/>
          </p:cNvPicPr>
          <p:nvPr/>
        </p:nvPicPr>
        <p:blipFill>
          <a:blip r:embed="rId12" cstate="print"/>
          <a:srcRect/>
          <a:stretch>
            <a:fillRect/>
          </a:stretch>
        </p:blipFill>
        <p:spPr bwMode="auto">
          <a:xfrm>
            <a:off x="7551738" y="242888"/>
            <a:ext cx="1293812" cy="647700"/>
          </a:xfrm>
          <a:prstGeom prst="rect">
            <a:avLst/>
          </a:prstGeom>
          <a:noFill/>
        </p:spPr>
      </p:pic>
      <p:sp>
        <p:nvSpPr>
          <p:cNvPr id="9254" name="Line 38"/>
          <p:cNvSpPr>
            <a:spLocks noChangeShapeType="1"/>
          </p:cNvSpPr>
          <p:nvPr/>
        </p:nvSpPr>
        <p:spPr bwMode="auto">
          <a:xfrm>
            <a:off x="4457700" y="685800"/>
            <a:ext cx="0" cy="6115050"/>
          </a:xfrm>
          <a:prstGeom prst="line">
            <a:avLst/>
          </a:prstGeom>
          <a:noFill/>
          <a:ln w="38100">
            <a:solidFill>
              <a:srgbClr val="0000FF"/>
            </a:solidFill>
            <a:round/>
            <a:headEnd/>
            <a:tailEnd/>
          </a:ln>
          <a:effectLst/>
        </p:spPr>
        <p:txBody>
          <a:bodyPr/>
          <a:lstStyle/>
          <a:p>
            <a:endParaRPr lang="en-US"/>
          </a:p>
        </p:txBody>
      </p:sp>
      <p:sp>
        <p:nvSpPr>
          <p:cNvPr id="9255" name="Line 39"/>
          <p:cNvSpPr>
            <a:spLocks noChangeShapeType="1"/>
          </p:cNvSpPr>
          <p:nvPr/>
        </p:nvSpPr>
        <p:spPr bwMode="auto">
          <a:xfrm>
            <a:off x="4552950" y="685800"/>
            <a:ext cx="0" cy="6115050"/>
          </a:xfrm>
          <a:prstGeom prst="line">
            <a:avLst/>
          </a:prstGeom>
          <a:noFill/>
          <a:ln w="38100">
            <a:solidFill>
              <a:srgbClr val="FF0000"/>
            </a:solidFill>
            <a:round/>
            <a:headEnd/>
            <a:tailEnd/>
          </a:ln>
          <a:effectLst/>
        </p:spPr>
        <p:txBody>
          <a:bodyPr/>
          <a:lstStyle/>
          <a:p>
            <a:endParaRPr lang="en-US"/>
          </a:p>
        </p:txBody>
      </p:sp>
      <p:pic>
        <p:nvPicPr>
          <p:cNvPr id="9221" name="Picture 5" descr="arnold"/>
          <p:cNvPicPr>
            <a:picLocks noChangeAspect="1" noChangeArrowheads="1"/>
          </p:cNvPicPr>
          <p:nvPr/>
        </p:nvPicPr>
        <p:blipFill>
          <a:blip r:embed="rId13" cstate="print"/>
          <a:srcRect/>
          <a:stretch>
            <a:fillRect/>
          </a:stretch>
        </p:blipFill>
        <p:spPr bwMode="auto">
          <a:xfrm>
            <a:off x="1489075" y="5087938"/>
            <a:ext cx="1511300" cy="1524000"/>
          </a:xfrm>
          <a:prstGeom prst="rect">
            <a:avLst/>
          </a:prstGeom>
          <a:noFill/>
          <a:ln w="25400">
            <a:solidFill>
              <a:srgbClr val="0000FF"/>
            </a:solidFill>
            <a:miter lim="800000"/>
            <a:headEnd/>
            <a:tailEnd/>
          </a:ln>
        </p:spPr>
      </p:pic>
      <p:sp>
        <p:nvSpPr>
          <p:cNvPr id="9257" name="AutoShape 41"/>
          <p:cNvSpPr>
            <a:spLocks noChangeArrowheads="1"/>
          </p:cNvSpPr>
          <p:nvPr/>
        </p:nvSpPr>
        <p:spPr bwMode="auto">
          <a:xfrm>
            <a:off x="2230438" y="1649413"/>
            <a:ext cx="2143125" cy="566737"/>
          </a:xfrm>
          <a:prstGeom prst="roundRect">
            <a:avLst>
              <a:gd name="adj" fmla="val 16667"/>
            </a:avLst>
          </a:prstGeom>
          <a:solidFill>
            <a:srgbClr val="99CCFF"/>
          </a:solidFill>
          <a:ln w="9525">
            <a:solidFill>
              <a:srgbClr val="0000FF"/>
            </a:solidFill>
            <a:round/>
            <a:headEnd/>
            <a:tailEnd/>
          </a:ln>
          <a:effectLst/>
        </p:spPr>
        <p:txBody>
          <a:bodyPr wrap="none" anchor="ctr"/>
          <a:lstStyle/>
          <a:p>
            <a:pPr algn="ctr"/>
            <a:r>
              <a:rPr lang="en-US">
                <a:latin typeface="Times New Roman" pitchFamily="18" charset="0"/>
              </a:rPr>
              <a:t>Major General </a:t>
            </a:r>
          </a:p>
          <a:p>
            <a:pPr algn="ctr"/>
            <a:r>
              <a:rPr lang="en-US">
                <a:latin typeface="Times New Roman" pitchFamily="18" charset="0"/>
              </a:rPr>
              <a:t>Horatio Gates</a:t>
            </a:r>
          </a:p>
        </p:txBody>
      </p:sp>
      <p:sp>
        <p:nvSpPr>
          <p:cNvPr id="9258" name="AutoShape 42"/>
          <p:cNvSpPr>
            <a:spLocks noChangeArrowheads="1"/>
          </p:cNvSpPr>
          <p:nvPr/>
        </p:nvSpPr>
        <p:spPr bwMode="auto">
          <a:xfrm>
            <a:off x="4897438" y="1649413"/>
            <a:ext cx="2143125" cy="566737"/>
          </a:xfrm>
          <a:prstGeom prst="roundRect">
            <a:avLst>
              <a:gd name="adj" fmla="val 16667"/>
            </a:avLst>
          </a:prstGeom>
          <a:solidFill>
            <a:srgbClr val="FF99CC"/>
          </a:solidFill>
          <a:ln w="9525">
            <a:solidFill>
              <a:srgbClr val="FF0000"/>
            </a:solidFill>
            <a:round/>
            <a:headEnd/>
            <a:tailEnd/>
          </a:ln>
          <a:effectLst/>
        </p:spPr>
        <p:txBody>
          <a:bodyPr wrap="none" anchor="ctr"/>
          <a:lstStyle/>
          <a:p>
            <a:pPr algn="ctr"/>
            <a:r>
              <a:rPr lang="en-US">
                <a:latin typeface="Times New Roman" pitchFamily="18" charset="0"/>
              </a:rPr>
              <a:t>Major General </a:t>
            </a:r>
          </a:p>
          <a:p>
            <a:pPr algn="ctr"/>
            <a:r>
              <a:rPr lang="en-US">
                <a:latin typeface="Times New Roman" pitchFamily="18" charset="0"/>
              </a:rPr>
              <a:t>John Burgoyne</a:t>
            </a:r>
          </a:p>
        </p:txBody>
      </p:sp>
      <p:sp>
        <p:nvSpPr>
          <p:cNvPr id="9259" name="Text Box 43"/>
          <p:cNvSpPr txBox="1">
            <a:spLocks noChangeArrowheads="1"/>
          </p:cNvSpPr>
          <p:nvPr/>
        </p:nvSpPr>
        <p:spPr bwMode="auto">
          <a:xfrm>
            <a:off x="4594225" y="2951163"/>
            <a:ext cx="2546350" cy="366712"/>
          </a:xfrm>
          <a:prstGeom prst="rect">
            <a:avLst/>
          </a:prstGeom>
          <a:noFill/>
          <a:ln w="9525">
            <a:noFill/>
            <a:miter lim="800000"/>
            <a:headEnd/>
            <a:tailEnd/>
          </a:ln>
          <a:effectLst/>
        </p:spPr>
        <p:txBody>
          <a:bodyPr wrap="none">
            <a:spAutoFit/>
          </a:bodyPr>
          <a:lstStyle/>
          <a:p>
            <a:r>
              <a:rPr lang="en-US"/>
              <a:t>4,000 English Regulars</a:t>
            </a:r>
          </a:p>
        </p:txBody>
      </p:sp>
      <p:sp>
        <p:nvSpPr>
          <p:cNvPr id="9260" name="Text Box 44"/>
          <p:cNvSpPr txBox="1">
            <a:spLocks noChangeArrowheads="1"/>
          </p:cNvSpPr>
          <p:nvPr/>
        </p:nvSpPr>
        <p:spPr bwMode="auto">
          <a:xfrm>
            <a:off x="4594225" y="3281363"/>
            <a:ext cx="2965450" cy="366712"/>
          </a:xfrm>
          <a:prstGeom prst="rect">
            <a:avLst/>
          </a:prstGeom>
          <a:noFill/>
          <a:ln w="9525">
            <a:noFill/>
            <a:miter lim="800000"/>
            <a:headEnd/>
            <a:tailEnd/>
          </a:ln>
          <a:effectLst/>
        </p:spPr>
        <p:txBody>
          <a:bodyPr wrap="none">
            <a:spAutoFit/>
          </a:bodyPr>
          <a:lstStyle/>
          <a:p>
            <a:r>
              <a:rPr lang="en-US"/>
              <a:t>3,000 German Mercenaries</a:t>
            </a:r>
          </a:p>
        </p:txBody>
      </p:sp>
      <p:sp>
        <p:nvSpPr>
          <p:cNvPr id="9261" name="Text Box 45"/>
          <p:cNvSpPr txBox="1">
            <a:spLocks noChangeArrowheads="1"/>
          </p:cNvSpPr>
          <p:nvPr/>
        </p:nvSpPr>
        <p:spPr bwMode="auto">
          <a:xfrm>
            <a:off x="4765675" y="3611563"/>
            <a:ext cx="1720850" cy="366712"/>
          </a:xfrm>
          <a:prstGeom prst="rect">
            <a:avLst/>
          </a:prstGeom>
          <a:noFill/>
          <a:ln w="9525">
            <a:noFill/>
            <a:miter lim="800000"/>
            <a:headEnd/>
            <a:tailEnd/>
          </a:ln>
          <a:effectLst/>
        </p:spPr>
        <p:txBody>
          <a:bodyPr wrap="none">
            <a:spAutoFit/>
          </a:bodyPr>
          <a:lstStyle/>
          <a:p>
            <a:r>
              <a:rPr lang="en-US"/>
              <a:t>650 Canadians</a:t>
            </a:r>
          </a:p>
        </p:txBody>
      </p:sp>
      <p:sp>
        <p:nvSpPr>
          <p:cNvPr id="9262" name="Text Box 46"/>
          <p:cNvSpPr txBox="1">
            <a:spLocks noChangeArrowheads="1"/>
          </p:cNvSpPr>
          <p:nvPr/>
        </p:nvSpPr>
        <p:spPr bwMode="auto">
          <a:xfrm>
            <a:off x="4765675" y="3941763"/>
            <a:ext cx="1365250" cy="366712"/>
          </a:xfrm>
          <a:prstGeom prst="rect">
            <a:avLst/>
          </a:prstGeom>
          <a:noFill/>
          <a:ln w="9525">
            <a:noFill/>
            <a:miter lim="800000"/>
            <a:headEnd/>
            <a:tailEnd/>
          </a:ln>
          <a:effectLst/>
        </p:spPr>
        <p:txBody>
          <a:bodyPr wrap="none">
            <a:spAutoFit/>
          </a:bodyPr>
          <a:lstStyle/>
          <a:p>
            <a:r>
              <a:rPr lang="en-US"/>
              <a:t>500 Indians</a:t>
            </a:r>
          </a:p>
        </p:txBody>
      </p:sp>
      <p:sp>
        <p:nvSpPr>
          <p:cNvPr id="9263" name="Text Box 47"/>
          <p:cNvSpPr txBox="1">
            <a:spLocks noChangeArrowheads="1"/>
          </p:cNvSpPr>
          <p:nvPr/>
        </p:nvSpPr>
        <p:spPr bwMode="auto">
          <a:xfrm>
            <a:off x="4937125" y="5694363"/>
            <a:ext cx="1352550" cy="366712"/>
          </a:xfrm>
          <a:prstGeom prst="rect">
            <a:avLst/>
          </a:prstGeom>
          <a:noFill/>
          <a:ln w="9525">
            <a:noFill/>
            <a:miter lim="800000"/>
            <a:headEnd/>
            <a:tailEnd/>
          </a:ln>
          <a:effectLst/>
        </p:spPr>
        <p:txBody>
          <a:bodyPr wrap="none">
            <a:spAutoFit/>
          </a:bodyPr>
          <a:lstStyle/>
          <a:p>
            <a:r>
              <a:rPr lang="en-US" b="1"/>
              <a:t>52 Cannon</a:t>
            </a:r>
          </a:p>
        </p:txBody>
      </p:sp>
      <p:sp>
        <p:nvSpPr>
          <p:cNvPr id="9264" name="AutoShape 48"/>
          <p:cNvSpPr>
            <a:spLocks noChangeArrowheads="1"/>
          </p:cNvSpPr>
          <p:nvPr/>
        </p:nvSpPr>
        <p:spPr bwMode="auto">
          <a:xfrm>
            <a:off x="1201738" y="6097588"/>
            <a:ext cx="2143125" cy="566737"/>
          </a:xfrm>
          <a:prstGeom prst="roundRect">
            <a:avLst>
              <a:gd name="adj" fmla="val 16667"/>
            </a:avLst>
          </a:prstGeom>
          <a:solidFill>
            <a:srgbClr val="99CCFF"/>
          </a:solidFill>
          <a:ln w="9525">
            <a:solidFill>
              <a:srgbClr val="0000FF"/>
            </a:solidFill>
            <a:round/>
            <a:headEnd/>
            <a:tailEnd/>
          </a:ln>
          <a:effectLst/>
        </p:spPr>
        <p:txBody>
          <a:bodyPr wrap="none" anchor="ctr"/>
          <a:lstStyle/>
          <a:p>
            <a:pPr algn="ctr"/>
            <a:r>
              <a:rPr lang="en-US">
                <a:latin typeface="Times New Roman" pitchFamily="18" charset="0"/>
              </a:rPr>
              <a:t>Major General </a:t>
            </a:r>
          </a:p>
          <a:p>
            <a:pPr algn="ctr"/>
            <a:r>
              <a:rPr lang="en-US">
                <a:latin typeface="Times New Roman" pitchFamily="18" charset="0"/>
              </a:rPr>
              <a:t>Benedict Arnold</a:t>
            </a:r>
          </a:p>
        </p:txBody>
      </p:sp>
      <p:sp>
        <p:nvSpPr>
          <p:cNvPr id="9265" name="Text Box 49"/>
          <p:cNvSpPr txBox="1">
            <a:spLocks noChangeArrowheads="1"/>
          </p:cNvSpPr>
          <p:nvPr/>
        </p:nvSpPr>
        <p:spPr bwMode="auto">
          <a:xfrm>
            <a:off x="1603375" y="4627563"/>
            <a:ext cx="2203450" cy="366712"/>
          </a:xfrm>
          <a:prstGeom prst="rect">
            <a:avLst/>
          </a:prstGeom>
          <a:noFill/>
          <a:ln w="9525">
            <a:noFill/>
            <a:miter lim="800000"/>
            <a:headEnd/>
            <a:tailEnd/>
          </a:ln>
          <a:effectLst/>
        </p:spPr>
        <p:txBody>
          <a:bodyPr wrap="none">
            <a:spAutoFit/>
          </a:bodyPr>
          <a:lstStyle/>
          <a:p>
            <a:r>
              <a:rPr lang="en-US" b="1"/>
              <a:t>Pennsylvania Rifle</a:t>
            </a:r>
          </a:p>
        </p:txBody>
      </p:sp>
      <p:sp>
        <p:nvSpPr>
          <p:cNvPr id="9266" name="Text Box 50"/>
          <p:cNvSpPr txBox="1">
            <a:spLocks noChangeArrowheads="1"/>
          </p:cNvSpPr>
          <p:nvPr/>
        </p:nvSpPr>
        <p:spPr bwMode="auto">
          <a:xfrm>
            <a:off x="4765675" y="4456113"/>
            <a:ext cx="1454150" cy="366712"/>
          </a:xfrm>
          <a:prstGeom prst="rect">
            <a:avLst/>
          </a:prstGeom>
          <a:noFill/>
          <a:ln w="9525">
            <a:noFill/>
            <a:miter lim="800000"/>
            <a:headEnd/>
            <a:tailEnd/>
          </a:ln>
          <a:effectLst/>
        </p:spPr>
        <p:txBody>
          <a:bodyPr wrap="none">
            <a:spAutoFit/>
          </a:bodyPr>
          <a:lstStyle/>
          <a:p>
            <a:r>
              <a:rPr lang="en-US"/>
              <a:t>500 Soldiers</a:t>
            </a:r>
          </a:p>
        </p:txBody>
      </p:sp>
      <p:sp>
        <p:nvSpPr>
          <p:cNvPr id="9267" name="Text Box 51"/>
          <p:cNvSpPr txBox="1">
            <a:spLocks noChangeArrowheads="1"/>
          </p:cNvSpPr>
          <p:nvPr/>
        </p:nvSpPr>
        <p:spPr bwMode="auto">
          <a:xfrm>
            <a:off x="4765675" y="4741863"/>
            <a:ext cx="1365250" cy="366712"/>
          </a:xfrm>
          <a:prstGeom prst="rect">
            <a:avLst/>
          </a:prstGeom>
          <a:noFill/>
          <a:ln w="9525">
            <a:noFill/>
            <a:miter lim="800000"/>
            <a:headEnd/>
            <a:tailEnd/>
          </a:ln>
          <a:effectLst/>
        </p:spPr>
        <p:txBody>
          <a:bodyPr wrap="none">
            <a:spAutoFit/>
          </a:bodyPr>
          <a:lstStyle/>
          <a:p>
            <a:r>
              <a:rPr lang="en-US"/>
              <a:t>900 Indians</a:t>
            </a:r>
          </a:p>
        </p:txBody>
      </p:sp>
      <p:sp>
        <p:nvSpPr>
          <p:cNvPr id="9268" name="Line 52"/>
          <p:cNvSpPr>
            <a:spLocks noChangeShapeType="1"/>
          </p:cNvSpPr>
          <p:nvPr/>
        </p:nvSpPr>
        <p:spPr bwMode="auto">
          <a:xfrm>
            <a:off x="4724400" y="4381500"/>
            <a:ext cx="2362200" cy="0"/>
          </a:xfrm>
          <a:prstGeom prst="line">
            <a:avLst/>
          </a:prstGeom>
          <a:noFill/>
          <a:ln w="9525">
            <a:solidFill>
              <a:schemeClr val="tx1"/>
            </a:solidFill>
            <a:round/>
            <a:headEnd/>
            <a:tailEnd/>
          </a:ln>
          <a:effectLst/>
        </p:spPr>
        <p:txBody>
          <a:bodyPr/>
          <a:lstStyle/>
          <a:p>
            <a:endParaRPr lang="en-US"/>
          </a:p>
        </p:txBody>
      </p:sp>
      <p:sp>
        <p:nvSpPr>
          <p:cNvPr id="9269" name="Text Box 53"/>
          <p:cNvSpPr txBox="1">
            <a:spLocks noChangeArrowheads="1"/>
          </p:cNvSpPr>
          <p:nvPr/>
        </p:nvSpPr>
        <p:spPr bwMode="auto">
          <a:xfrm>
            <a:off x="5165725" y="2513013"/>
            <a:ext cx="958850" cy="366712"/>
          </a:xfrm>
          <a:prstGeom prst="rect">
            <a:avLst/>
          </a:prstGeom>
          <a:noFill/>
          <a:ln w="9525">
            <a:noFill/>
            <a:miter lim="800000"/>
            <a:headEnd/>
            <a:tailEnd/>
          </a:ln>
          <a:effectLst/>
        </p:spPr>
        <p:txBody>
          <a:bodyPr wrap="none">
            <a:spAutoFit/>
          </a:bodyPr>
          <a:lstStyle/>
          <a:p>
            <a:r>
              <a:rPr lang="en-US" b="1" u="sng"/>
              <a:t>Troops</a:t>
            </a:r>
          </a:p>
        </p:txBody>
      </p:sp>
      <p:sp>
        <p:nvSpPr>
          <p:cNvPr id="9270" name="Text Box 54"/>
          <p:cNvSpPr txBox="1">
            <a:spLocks noChangeArrowheads="1"/>
          </p:cNvSpPr>
          <p:nvPr/>
        </p:nvSpPr>
        <p:spPr bwMode="auto">
          <a:xfrm>
            <a:off x="1908175" y="2951163"/>
            <a:ext cx="2089150" cy="366712"/>
          </a:xfrm>
          <a:prstGeom prst="rect">
            <a:avLst/>
          </a:prstGeom>
          <a:noFill/>
          <a:ln w="9525">
            <a:noFill/>
            <a:miter lim="800000"/>
            <a:headEnd/>
            <a:tailEnd/>
          </a:ln>
          <a:effectLst/>
        </p:spPr>
        <p:txBody>
          <a:bodyPr wrap="none">
            <a:spAutoFit/>
          </a:bodyPr>
          <a:lstStyle/>
          <a:p>
            <a:r>
              <a:rPr lang="en-US"/>
              <a:t>6,500 Continentals</a:t>
            </a:r>
          </a:p>
        </p:txBody>
      </p:sp>
      <p:sp>
        <p:nvSpPr>
          <p:cNvPr id="9271" name="Text Box 55"/>
          <p:cNvSpPr txBox="1">
            <a:spLocks noChangeArrowheads="1"/>
          </p:cNvSpPr>
          <p:nvPr/>
        </p:nvSpPr>
        <p:spPr bwMode="auto">
          <a:xfrm>
            <a:off x="1908175" y="3294063"/>
            <a:ext cx="1403350" cy="366712"/>
          </a:xfrm>
          <a:prstGeom prst="rect">
            <a:avLst/>
          </a:prstGeom>
          <a:noFill/>
          <a:ln w="9525">
            <a:noFill/>
            <a:miter lim="800000"/>
            <a:headEnd/>
            <a:tailEnd/>
          </a:ln>
          <a:effectLst/>
        </p:spPr>
        <p:txBody>
          <a:bodyPr wrap="none">
            <a:spAutoFit/>
          </a:bodyPr>
          <a:lstStyle/>
          <a:p>
            <a:r>
              <a:rPr lang="en-US"/>
              <a:t>1,500 Militia</a:t>
            </a:r>
          </a:p>
        </p:txBody>
      </p:sp>
      <p:sp>
        <p:nvSpPr>
          <p:cNvPr id="9272" name="Text Box 56"/>
          <p:cNvSpPr txBox="1">
            <a:spLocks noChangeArrowheads="1"/>
          </p:cNvSpPr>
          <p:nvPr/>
        </p:nvSpPr>
        <p:spPr bwMode="auto">
          <a:xfrm>
            <a:off x="2479675" y="2513013"/>
            <a:ext cx="958850" cy="366712"/>
          </a:xfrm>
          <a:prstGeom prst="rect">
            <a:avLst/>
          </a:prstGeom>
          <a:noFill/>
          <a:ln w="9525">
            <a:noFill/>
            <a:miter lim="800000"/>
            <a:headEnd/>
            <a:tailEnd/>
          </a:ln>
          <a:effectLst/>
        </p:spPr>
        <p:txBody>
          <a:bodyPr wrap="none">
            <a:spAutoFit/>
          </a:bodyPr>
          <a:lstStyle/>
          <a:p>
            <a:r>
              <a:rPr lang="en-US" b="1" u="sng"/>
              <a:t>Troops</a:t>
            </a:r>
          </a:p>
        </p:txBody>
      </p:sp>
      <p:sp>
        <p:nvSpPr>
          <p:cNvPr id="9273" name="AutoShape 57"/>
          <p:cNvSpPr>
            <a:spLocks noChangeArrowheads="1"/>
          </p:cNvSpPr>
          <p:nvPr/>
        </p:nvSpPr>
        <p:spPr bwMode="auto">
          <a:xfrm>
            <a:off x="6211888" y="4706938"/>
            <a:ext cx="2219325" cy="319087"/>
          </a:xfrm>
          <a:prstGeom prst="roundRect">
            <a:avLst>
              <a:gd name="adj" fmla="val 16667"/>
            </a:avLst>
          </a:prstGeom>
          <a:solidFill>
            <a:srgbClr val="FF99CC"/>
          </a:solidFill>
          <a:ln w="9525">
            <a:solidFill>
              <a:srgbClr val="FF0000"/>
            </a:solidFill>
            <a:round/>
            <a:headEnd/>
            <a:tailEnd/>
          </a:ln>
          <a:effectLst/>
        </p:spPr>
        <p:txBody>
          <a:bodyPr wrap="none" anchor="ctr"/>
          <a:lstStyle/>
          <a:p>
            <a:pPr algn="ctr"/>
            <a:r>
              <a:rPr lang="en-US" sz="1600">
                <a:latin typeface="Times New Roman" pitchFamily="18" charset="0"/>
              </a:rPr>
              <a:t>Colonel Barry St. Leger</a:t>
            </a:r>
          </a:p>
        </p:txBody>
      </p:sp>
    </p:spTree>
    <p:extLst>
      <p:ext uri="{BB962C8B-B14F-4D97-AF65-F5344CB8AC3E}">
        <p14:creationId xmlns:p14="http://schemas.microsoft.com/office/powerpoint/2010/main" val="13802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slide(fromBottom)">
                                      <p:cBhvr>
                                        <p:cTn id="7" dur="1000"/>
                                        <p:tgtEl>
                                          <p:spTgt spid="923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9258"/>
                                        </p:tgtEl>
                                        <p:attrNameLst>
                                          <p:attrName>style.visibility</p:attrName>
                                        </p:attrNameLst>
                                      </p:cBhvr>
                                      <p:to>
                                        <p:strVal val="visible"/>
                                      </p:to>
                                    </p:set>
                                    <p:animEffect transition="in" filter="slide(fromLeft)">
                                      <p:cBhvr>
                                        <p:cTn id="10" dur="1000"/>
                                        <p:tgtEl>
                                          <p:spTgt spid="925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269"/>
                                        </p:tgtEl>
                                        <p:attrNameLst>
                                          <p:attrName>style.visibility</p:attrName>
                                        </p:attrNameLst>
                                      </p:cBhvr>
                                      <p:to>
                                        <p:strVal val="visible"/>
                                      </p:to>
                                    </p:set>
                                    <p:animEffect transition="in" filter="wipe(left)">
                                      <p:cBhvr>
                                        <p:cTn id="15" dur="1000"/>
                                        <p:tgtEl>
                                          <p:spTgt spid="9269"/>
                                        </p:tgtEl>
                                      </p:cBhvr>
                                    </p:animEffect>
                                  </p:childTnLst>
                                </p:cTn>
                              </p:par>
                              <p:par>
                                <p:cTn id="16" presetID="9" presetClass="entr" presetSubtype="0" fill="hold" nodeType="withEffect">
                                  <p:stCondLst>
                                    <p:cond delay="0"/>
                                  </p:stCondLst>
                                  <p:childTnLst>
                                    <p:set>
                                      <p:cBhvr>
                                        <p:cTn id="17" dur="1" fill="hold">
                                          <p:stCondLst>
                                            <p:cond delay="0"/>
                                          </p:stCondLst>
                                        </p:cTn>
                                        <p:tgtEl>
                                          <p:spTgt spid="9231"/>
                                        </p:tgtEl>
                                        <p:attrNameLst>
                                          <p:attrName>style.visibility</p:attrName>
                                        </p:attrNameLst>
                                      </p:cBhvr>
                                      <p:to>
                                        <p:strVal val="visible"/>
                                      </p:to>
                                    </p:set>
                                    <p:animEffect transition="in" filter="dissolve">
                                      <p:cBhvr>
                                        <p:cTn id="18" dur="1000"/>
                                        <p:tgtEl>
                                          <p:spTgt spid="923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9259"/>
                                        </p:tgtEl>
                                        <p:attrNameLst>
                                          <p:attrName>style.visibility</p:attrName>
                                        </p:attrNameLst>
                                      </p:cBhvr>
                                      <p:to>
                                        <p:strVal val="visible"/>
                                      </p:to>
                                    </p:set>
                                    <p:animEffect transition="in" filter="slide(fromLeft)">
                                      <p:cBhvr>
                                        <p:cTn id="23" dur="500"/>
                                        <p:tgtEl>
                                          <p:spTgt spid="925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9260"/>
                                        </p:tgtEl>
                                        <p:attrNameLst>
                                          <p:attrName>style.visibility</p:attrName>
                                        </p:attrNameLst>
                                      </p:cBhvr>
                                      <p:to>
                                        <p:strVal val="visible"/>
                                      </p:to>
                                    </p:set>
                                    <p:animEffect transition="in" filter="slide(fromLeft)">
                                      <p:cBhvr>
                                        <p:cTn id="28" dur="500"/>
                                        <p:tgtEl>
                                          <p:spTgt spid="926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9261"/>
                                        </p:tgtEl>
                                        <p:attrNameLst>
                                          <p:attrName>style.visibility</p:attrName>
                                        </p:attrNameLst>
                                      </p:cBhvr>
                                      <p:to>
                                        <p:strVal val="visible"/>
                                      </p:to>
                                    </p:set>
                                    <p:animEffect transition="in" filter="slide(fromLeft)">
                                      <p:cBhvr>
                                        <p:cTn id="33" dur="500"/>
                                        <p:tgtEl>
                                          <p:spTgt spid="926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9262"/>
                                        </p:tgtEl>
                                        <p:attrNameLst>
                                          <p:attrName>style.visibility</p:attrName>
                                        </p:attrNameLst>
                                      </p:cBhvr>
                                      <p:to>
                                        <p:strVal val="visible"/>
                                      </p:to>
                                    </p:set>
                                    <p:animEffect transition="in" filter="slide(fromLeft)">
                                      <p:cBhvr>
                                        <p:cTn id="38" dur="500"/>
                                        <p:tgtEl>
                                          <p:spTgt spid="926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9268"/>
                                        </p:tgtEl>
                                        <p:attrNameLst>
                                          <p:attrName>style.visibility</p:attrName>
                                        </p:attrNameLst>
                                      </p:cBhvr>
                                      <p:to>
                                        <p:strVal val="visible"/>
                                      </p:to>
                                    </p:set>
                                    <p:animEffect transition="in" filter="dissolve">
                                      <p:cBhvr>
                                        <p:cTn id="43" dur="500"/>
                                        <p:tgtEl>
                                          <p:spTgt spid="9268"/>
                                        </p:tgtEl>
                                      </p:cBhvr>
                                    </p:animEffect>
                                  </p:childTnLst>
                                </p:cTn>
                              </p:par>
                              <p:par>
                                <p:cTn id="44" presetID="9" presetClass="entr" presetSubtype="0" fill="hold" nodeType="withEffect">
                                  <p:stCondLst>
                                    <p:cond delay="0"/>
                                  </p:stCondLst>
                                  <p:childTnLst>
                                    <p:set>
                                      <p:cBhvr>
                                        <p:cTn id="45" dur="1" fill="hold">
                                          <p:stCondLst>
                                            <p:cond delay="0"/>
                                          </p:stCondLst>
                                        </p:cTn>
                                        <p:tgtEl>
                                          <p:spTgt spid="9237"/>
                                        </p:tgtEl>
                                        <p:attrNameLst>
                                          <p:attrName>style.visibility</p:attrName>
                                        </p:attrNameLst>
                                      </p:cBhvr>
                                      <p:to>
                                        <p:strVal val="visible"/>
                                      </p:to>
                                    </p:set>
                                    <p:animEffect transition="in" filter="dissolve">
                                      <p:cBhvr>
                                        <p:cTn id="46" dur="500"/>
                                        <p:tgtEl>
                                          <p:spTgt spid="9237"/>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9266"/>
                                        </p:tgtEl>
                                        <p:attrNameLst>
                                          <p:attrName>style.visibility</p:attrName>
                                        </p:attrNameLst>
                                      </p:cBhvr>
                                      <p:to>
                                        <p:strVal val="visible"/>
                                      </p:to>
                                    </p:set>
                                    <p:animEffect transition="in" filter="slide(fromLeft)">
                                      <p:cBhvr>
                                        <p:cTn id="49" dur="500"/>
                                        <p:tgtEl>
                                          <p:spTgt spid="9266"/>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9273"/>
                                        </p:tgtEl>
                                        <p:attrNameLst>
                                          <p:attrName>style.visibility</p:attrName>
                                        </p:attrNameLst>
                                      </p:cBhvr>
                                      <p:to>
                                        <p:strVal val="visible"/>
                                      </p:to>
                                    </p:set>
                                    <p:animEffect transition="in" filter="slide(fromLeft)">
                                      <p:cBhvr>
                                        <p:cTn id="52" dur="1000"/>
                                        <p:tgtEl>
                                          <p:spTgt spid="927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9267"/>
                                        </p:tgtEl>
                                        <p:attrNameLst>
                                          <p:attrName>style.visibility</p:attrName>
                                        </p:attrNameLst>
                                      </p:cBhvr>
                                      <p:to>
                                        <p:strVal val="visible"/>
                                      </p:to>
                                    </p:set>
                                    <p:animEffect transition="in" filter="slide(fromBottom)">
                                      <p:cBhvr>
                                        <p:cTn id="57" dur="500"/>
                                        <p:tgtEl>
                                          <p:spTgt spid="9267"/>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9263"/>
                                        </p:tgtEl>
                                        <p:attrNameLst>
                                          <p:attrName>style.visibility</p:attrName>
                                        </p:attrNameLst>
                                      </p:cBhvr>
                                      <p:to>
                                        <p:strVal val="visible"/>
                                      </p:to>
                                    </p:set>
                                    <p:animEffect transition="in" filter="slide(fromBottom)">
                                      <p:cBhvr>
                                        <p:cTn id="62" dur="1000"/>
                                        <p:tgtEl>
                                          <p:spTgt spid="9263"/>
                                        </p:tgtEl>
                                      </p:cBhvr>
                                    </p:animEffect>
                                  </p:childTnLst>
                                </p:cTn>
                              </p:par>
                              <p:par>
                                <p:cTn id="63" presetID="9" presetClass="entr" presetSubtype="0" fill="hold" nodeType="withEffect">
                                  <p:stCondLst>
                                    <p:cond delay="0"/>
                                  </p:stCondLst>
                                  <p:childTnLst>
                                    <p:set>
                                      <p:cBhvr>
                                        <p:cTn id="64" dur="1" fill="hold">
                                          <p:stCondLst>
                                            <p:cond delay="0"/>
                                          </p:stCondLst>
                                        </p:cTn>
                                        <p:tgtEl>
                                          <p:spTgt spid="9244"/>
                                        </p:tgtEl>
                                        <p:attrNameLst>
                                          <p:attrName>style.visibility</p:attrName>
                                        </p:attrNameLst>
                                      </p:cBhvr>
                                      <p:to>
                                        <p:strVal val="visible"/>
                                      </p:to>
                                    </p:set>
                                    <p:animEffect transition="in" filter="dissolve">
                                      <p:cBhvr>
                                        <p:cTn id="65" dur="1000"/>
                                        <p:tgtEl>
                                          <p:spTgt spid="924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9235"/>
                                        </p:tgtEl>
                                        <p:attrNameLst>
                                          <p:attrName>style.visibility</p:attrName>
                                        </p:attrNameLst>
                                      </p:cBhvr>
                                      <p:to>
                                        <p:strVal val="visible"/>
                                      </p:to>
                                    </p:set>
                                    <p:animEffect transition="in" filter="dissolve">
                                      <p:cBhvr>
                                        <p:cTn id="70" dur="500"/>
                                        <p:tgtEl>
                                          <p:spTgt spid="9235"/>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9257"/>
                                        </p:tgtEl>
                                        <p:attrNameLst>
                                          <p:attrName>style.visibility</p:attrName>
                                        </p:attrNameLst>
                                      </p:cBhvr>
                                      <p:to>
                                        <p:strVal val="visible"/>
                                      </p:to>
                                    </p:set>
                                    <p:animEffect transition="in" filter="slide(fromRight)">
                                      <p:cBhvr>
                                        <p:cTn id="73" dur="500"/>
                                        <p:tgtEl>
                                          <p:spTgt spid="9257"/>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2" fill="hold" grpId="0" nodeType="clickEffect">
                                  <p:stCondLst>
                                    <p:cond delay="0"/>
                                  </p:stCondLst>
                                  <p:childTnLst>
                                    <p:set>
                                      <p:cBhvr>
                                        <p:cTn id="77" dur="1" fill="hold">
                                          <p:stCondLst>
                                            <p:cond delay="0"/>
                                          </p:stCondLst>
                                        </p:cTn>
                                        <p:tgtEl>
                                          <p:spTgt spid="9272"/>
                                        </p:tgtEl>
                                        <p:attrNameLst>
                                          <p:attrName>style.visibility</p:attrName>
                                        </p:attrNameLst>
                                      </p:cBhvr>
                                      <p:to>
                                        <p:strVal val="visible"/>
                                      </p:to>
                                    </p:set>
                                    <p:animEffect transition="in" filter="slide(fromRight)">
                                      <p:cBhvr>
                                        <p:cTn id="78" dur="500"/>
                                        <p:tgtEl>
                                          <p:spTgt spid="9272"/>
                                        </p:tgtEl>
                                      </p:cBhvr>
                                    </p:animEffect>
                                  </p:childTnLst>
                                </p:cTn>
                              </p:par>
                              <p:par>
                                <p:cTn id="79" presetID="9" presetClass="entr" presetSubtype="0" fill="hold" nodeType="withEffect">
                                  <p:stCondLst>
                                    <p:cond delay="0"/>
                                  </p:stCondLst>
                                  <p:childTnLst>
                                    <p:set>
                                      <p:cBhvr>
                                        <p:cTn id="80" dur="1" fill="hold">
                                          <p:stCondLst>
                                            <p:cond delay="0"/>
                                          </p:stCondLst>
                                        </p:cTn>
                                        <p:tgtEl>
                                          <p:spTgt spid="9225"/>
                                        </p:tgtEl>
                                        <p:attrNameLst>
                                          <p:attrName>style.visibility</p:attrName>
                                        </p:attrNameLst>
                                      </p:cBhvr>
                                      <p:to>
                                        <p:strVal val="visible"/>
                                      </p:to>
                                    </p:set>
                                    <p:animEffect transition="in" filter="dissolve">
                                      <p:cBhvr>
                                        <p:cTn id="81" dur="1000"/>
                                        <p:tgtEl>
                                          <p:spTgt spid="9225"/>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2" fill="hold" grpId="0" nodeType="clickEffect">
                                  <p:stCondLst>
                                    <p:cond delay="0"/>
                                  </p:stCondLst>
                                  <p:childTnLst>
                                    <p:set>
                                      <p:cBhvr>
                                        <p:cTn id="85" dur="1" fill="hold">
                                          <p:stCondLst>
                                            <p:cond delay="0"/>
                                          </p:stCondLst>
                                        </p:cTn>
                                        <p:tgtEl>
                                          <p:spTgt spid="9270"/>
                                        </p:tgtEl>
                                        <p:attrNameLst>
                                          <p:attrName>style.visibility</p:attrName>
                                        </p:attrNameLst>
                                      </p:cBhvr>
                                      <p:to>
                                        <p:strVal val="visible"/>
                                      </p:to>
                                    </p:set>
                                    <p:animEffect transition="in" filter="slide(fromRight)">
                                      <p:cBhvr>
                                        <p:cTn id="86" dur="500"/>
                                        <p:tgtEl>
                                          <p:spTgt spid="9270"/>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9271"/>
                                        </p:tgtEl>
                                        <p:attrNameLst>
                                          <p:attrName>style.visibility</p:attrName>
                                        </p:attrNameLst>
                                      </p:cBhvr>
                                      <p:to>
                                        <p:strVal val="visible"/>
                                      </p:to>
                                    </p:set>
                                    <p:animEffect transition="in" filter="slide(fromBottom)">
                                      <p:cBhvr>
                                        <p:cTn id="91" dur="500"/>
                                        <p:tgtEl>
                                          <p:spTgt spid="9271"/>
                                        </p:tgtEl>
                                      </p:cBhvr>
                                    </p:animEffect>
                                  </p:childTnLst>
                                </p:cTn>
                              </p:par>
                            </p:childTnLst>
                          </p:cTn>
                        </p:par>
                      </p:childTnLst>
                    </p:cTn>
                  </p:par>
                  <p:par>
                    <p:cTn id="92" fill="hold">
                      <p:stCondLst>
                        <p:cond delay="indefinite"/>
                      </p:stCondLst>
                      <p:childTnLst>
                        <p:par>
                          <p:cTn id="93" fill="hold">
                            <p:stCondLst>
                              <p:cond delay="0"/>
                            </p:stCondLst>
                            <p:childTnLst>
                              <p:par>
                                <p:cTn id="94" presetID="12" presetClass="entr" presetSubtype="8" fill="hold" nodeType="clickEffect">
                                  <p:stCondLst>
                                    <p:cond delay="0"/>
                                  </p:stCondLst>
                                  <p:childTnLst>
                                    <p:set>
                                      <p:cBhvr>
                                        <p:cTn id="95" dur="1" fill="hold">
                                          <p:stCondLst>
                                            <p:cond delay="0"/>
                                          </p:stCondLst>
                                        </p:cTn>
                                        <p:tgtEl>
                                          <p:spTgt spid="9247"/>
                                        </p:tgtEl>
                                        <p:attrNameLst>
                                          <p:attrName>style.visibility</p:attrName>
                                        </p:attrNameLst>
                                      </p:cBhvr>
                                      <p:to>
                                        <p:strVal val="visible"/>
                                      </p:to>
                                    </p:set>
                                    <p:animEffect transition="in" filter="slide(fromLeft)">
                                      <p:cBhvr>
                                        <p:cTn id="96" dur="1000"/>
                                        <p:tgtEl>
                                          <p:spTgt spid="9247"/>
                                        </p:tgtEl>
                                      </p:cBhvr>
                                    </p:animEffect>
                                  </p:childTnLst>
                                </p:cTn>
                              </p:par>
                              <p:par>
                                <p:cTn id="97" presetID="12" presetClass="entr" presetSubtype="2" fill="hold" grpId="0" nodeType="withEffect">
                                  <p:stCondLst>
                                    <p:cond delay="0"/>
                                  </p:stCondLst>
                                  <p:childTnLst>
                                    <p:set>
                                      <p:cBhvr>
                                        <p:cTn id="98" dur="1" fill="hold">
                                          <p:stCondLst>
                                            <p:cond delay="0"/>
                                          </p:stCondLst>
                                        </p:cTn>
                                        <p:tgtEl>
                                          <p:spTgt spid="9265"/>
                                        </p:tgtEl>
                                        <p:attrNameLst>
                                          <p:attrName>style.visibility</p:attrName>
                                        </p:attrNameLst>
                                      </p:cBhvr>
                                      <p:to>
                                        <p:strVal val="visible"/>
                                      </p:to>
                                    </p:set>
                                    <p:animEffect transition="in" filter="slide(fromRight)">
                                      <p:cBhvr>
                                        <p:cTn id="99" dur="1000"/>
                                        <p:tgtEl>
                                          <p:spTgt spid="9265"/>
                                        </p:tgtEl>
                                      </p:cBhvr>
                                    </p:animEffect>
                                  </p:childTnLst>
                                </p:cTn>
                              </p:par>
                            </p:childTnLst>
                          </p:cTn>
                        </p:par>
                      </p:childTnLst>
                    </p:cTn>
                  </p:par>
                  <p:par>
                    <p:cTn id="100" fill="hold">
                      <p:stCondLst>
                        <p:cond delay="indefinite"/>
                      </p:stCondLst>
                      <p:childTnLst>
                        <p:par>
                          <p:cTn id="101" fill="hold">
                            <p:stCondLst>
                              <p:cond delay="0"/>
                            </p:stCondLst>
                            <p:childTnLst>
                              <p:par>
                                <p:cTn id="102" presetID="12" presetClass="entr" presetSubtype="4" fill="hold" nodeType="clickEffect">
                                  <p:stCondLst>
                                    <p:cond delay="0"/>
                                  </p:stCondLst>
                                  <p:childTnLst>
                                    <p:set>
                                      <p:cBhvr>
                                        <p:cTn id="103" dur="1" fill="hold">
                                          <p:stCondLst>
                                            <p:cond delay="0"/>
                                          </p:stCondLst>
                                        </p:cTn>
                                        <p:tgtEl>
                                          <p:spTgt spid="9221"/>
                                        </p:tgtEl>
                                        <p:attrNameLst>
                                          <p:attrName>style.visibility</p:attrName>
                                        </p:attrNameLst>
                                      </p:cBhvr>
                                      <p:to>
                                        <p:strVal val="visible"/>
                                      </p:to>
                                    </p:set>
                                    <p:animEffect transition="in" filter="slide(fromBottom)">
                                      <p:cBhvr>
                                        <p:cTn id="104" dur="1000"/>
                                        <p:tgtEl>
                                          <p:spTgt spid="9221"/>
                                        </p:tgtEl>
                                      </p:cBhvr>
                                    </p:animEffect>
                                  </p:childTnLst>
                                </p:cTn>
                              </p:par>
                              <p:par>
                                <p:cTn id="105" presetID="12" presetClass="entr" presetSubtype="8" fill="hold" grpId="0" nodeType="withEffect">
                                  <p:stCondLst>
                                    <p:cond delay="0"/>
                                  </p:stCondLst>
                                  <p:childTnLst>
                                    <p:set>
                                      <p:cBhvr>
                                        <p:cTn id="106" dur="1" fill="hold">
                                          <p:stCondLst>
                                            <p:cond delay="0"/>
                                          </p:stCondLst>
                                        </p:cTn>
                                        <p:tgtEl>
                                          <p:spTgt spid="9264"/>
                                        </p:tgtEl>
                                        <p:attrNameLst>
                                          <p:attrName>style.visibility</p:attrName>
                                        </p:attrNameLst>
                                      </p:cBhvr>
                                      <p:to>
                                        <p:strVal val="visible"/>
                                      </p:to>
                                    </p:set>
                                    <p:animEffect transition="in" filter="slide(fromLeft)">
                                      <p:cBhvr>
                                        <p:cTn id="107" dur="1000"/>
                                        <p:tgtEl>
                                          <p:spTgt spid="9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 grpId="0" animBg="1"/>
      <p:bldP spid="9258" grpId="0" animBg="1"/>
      <p:bldP spid="9259" grpId="0"/>
      <p:bldP spid="9260" grpId="0"/>
      <p:bldP spid="9261" grpId="0"/>
      <p:bldP spid="9262" grpId="0"/>
      <p:bldP spid="9263" grpId="0"/>
      <p:bldP spid="9264" grpId="0" animBg="1"/>
      <p:bldP spid="9265" grpId="0"/>
      <p:bldP spid="9266" grpId="0"/>
      <p:bldP spid="9267" grpId="0"/>
      <p:bldP spid="9268" grpId="0" animBg="1"/>
      <p:bldP spid="9269" grpId="0"/>
      <p:bldP spid="9270" grpId="0"/>
      <p:bldP spid="9271" grpId="0"/>
      <p:bldP spid="9272" grpId="0"/>
      <p:bldP spid="9273"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vasionCanadaAnimationBase"/>
          <p:cNvPicPr>
            <a:picLocks noChangeAspect="1" noChangeArrowheads="1"/>
          </p:cNvPicPr>
          <p:nvPr/>
        </p:nvPicPr>
        <p:blipFill>
          <a:blip r:embed="rId3" cstate="print"/>
          <a:srcRect/>
          <a:stretch>
            <a:fillRect/>
          </a:stretch>
        </p:blipFill>
        <p:spPr bwMode="auto">
          <a:xfrm>
            <a:off x="0" y="393700"/>
            <a:ext cx="9144000" cy="6069013"/>
          </a:xfrm>
          <a:prstGeom prst="rect">
            <a:avLst/>
          </a:prstGeom>
          <a:noFill/>
        </p:spPr>
      </p:pic>
      <p:grpSp>
        <p:nvGrpSpPr>
          <p:cNvPr id="2" name="Group 63"/>
          <p:cNvGrpSpPr>
            <a:grpSpLocks/>
          </p:cNvGrpSpPr>
          <p:nvPr/>
        </p:nvGrpSpPr>
        <p:grpSpPr bwMode="auto">
          <a:xfrm>
            <a:off x="5634038" y="1360488"/>
            <a:ext cx="488950" cy="423862"/>
            <a:chOff x="3047" y="-57"/>
            <a:chExt cx="308" cy="267"/>
          </a:xfrm>
        </p:grpSpPr>
        <p:sp>
          <p:nvSpPr>
            <p:cNvPr id="2061" name="Rectangle 13"/>
            <p:cNvSpPr>
              <a:spLocks noChangeArrowheads="1"/>
            </p:cNvSpPr>
            <p:nvPr/>
          </p:nvSpPr>
          <p:spPr bwMode="auto">
            <a:xfrm>
              <a:off x="3099" y="100"/>
              <a:ext cx="196" cy="110"/>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62" name="Line 14"/>
            <p:cNvSpPr>
              <a:spLocks noChangeShapeType="1"/>
            </p:cNvSpPr>
            <p:nvPr/>
          </p:nvSpPr>
          <p:spPr bwMode="auto">
            <a:xfrm>
              <a:off x="3101" y="104"/>
              <a:ext cx="192" cy="106"/>
            </a:xfrm>
            <a:prstGeom prst="line">
              <a:avLst/>
            </a:prstGeom>
            <a:noFill/>
            <a:ln w="25400">
              <a:solidFill>
                <a:srgbClr val="FF0000"/>
              </a:solidFill>
              <a:round/>
              <a:headEnd/>
              <a:tailEnd/>
            </a:ln>
            <a:effectLst/>
          </p:spPr>
          <p:txBody>
            <a:bodyPr/>
            <a:lstStyle/>
            <a:p>
              <a:endParaRPr lang="en-US"/>
            </a:p>
          </p:txBody>
        </p:sp>
        <p:sp>
          <p:nvSpPr>
            <p:cNvPr id="2063" name="Line 15"/>
            <p:cNvSpPr>
              <a:spLocks noChangeShapeType="1"/>
            </p:cNvSpPr>
            <p:nvPr/>
          </p:nvSpPr>
          <p:spPr bwMode="auto">
            <a:xfrm flipV="1">
              <a:off x="3099" y="100"/>
              <a:ext cx="194" cy="106"/>
            </a:xfrm>
            <a:prstGeom prst="line">
              <a:avLst/>
            </a:prstGeom>
            <a:noFill/>
            <a:ln w="25400">
              <a:solidFill>
                <a:srgbClr val="FF0000"/>
              </a:solidFill>
              <a:round/>
              <a:headEnd/>
              <a:tailEnd/>
            </a:ln>
            <a:effectLst/>
          </p:spPr>
          <p:txBody>
            <a:bodyPr/>
            <a:lstStyle/>
            <a:p>
              <a:endParaRPr lang="en-US"/>
            </a:p>
          </p:txBody>
        </p:sp>
        <p:sp>
          <p:nvSpPr>
            <p:cNvPr id="2064" name="Text Box 16"/>
            <p:cNvSpPr txBox="1">
              <a:spLocks noChangeArrowheads="1"/>
            </p:cNvSpPr>
            <p:nvPr/>
          </p:nvSpPr>
          <p:spPr bwMode="auto">
            <a:xfrm>
              <a:off x="3047" y="-57"/>
              <a:ext cx="308" cy="212"/>
            </a:xfrm>
            <a:prstGeom prst="rect">
              <a:avLst/>
            </a:prstGeom>
            <a:noFill/>
            <a:ln w="9525">
              <a:noFill/>
              <a:miter lim="800000"/>
              <a:headEnd/>
              <a:tailEnd/>
            </a:ln>
            <a:effectLst/>
          </p:spPr>
          <p:txBody>
            <a:bodyPr wrap="none">
              <a:spAutoFit/>
            </a:bodyPr>
            <a:lstStyle/>
            <a:p>
              <a:r>
                <a:rPr lang="en-US" sz="1600">
                  <a:solidFill>
                    <a:srgbClr val="FF0000"/>
                  </a:solidFill>
                </a:rPr>
                <a:t>xxx</a:t>
              </a:r>
            </a:p>
          </p:txBody>
        </p:sp>
      </p:grpSp>
      <p:sp>
        <p:nvSpPr>
          <p:cNvPr id="2072" name="Rectangle 24"/>
          <p:cNvSpPr>
            <a:spLocks noChangeArrowheads="1"/>
          </p:cNvSpPr>
          <p:nvPr/>
        </p:nvSpPr>
        <p:spPr bwMode="auto">
          <a:xfrm>
            <a:off x="7953375" y="1216025"/>
            <a:ext cx="523875" cy="5080000"/>
          </a:xfrm>
          <a:prstGeom prst="rect">
            <a:avLst/>
          </a:prstGeom>
          <a:solidFill>
            <a:schemeClr val="bg1"/>
          </a:solidFill>
          <a:ln w="9525">
            <a:solidFill>
              <a:schemeClr val="tx1"/>
            </a:solidFill>
            <a:miter lim="800000"/>
            <a:headEnd/>
            <a:tailEnd/>
          </a:ln>
          <a:effectLst/>
        </p:spPr>
        <p:txBody>
          <a:bodyPr wrap="none" anchor="ctr"/>
          <a:lstStyle/>
          <a:p>
            <a:pPr algn="ctr"/>
            <a:endParaRPr lang="en-US"/>
          </a:p>
        </p:txBody>
      </p:sp>
      <p:sp>
        <p:nvSpPr>
          <p:cNvPr id="2080" name="Rectangle 32"/>
          <p:cNvSpPr>
            <a:spLocks noChangeArrowheads="1"/>
          </p:cNvSpPr>
          <p:nvPr/>
        </p:nvSpPr>
        <p:spPr bwMode="auto">
          <a:xfrm>
            <a:off x="8051800" y="5692775"/>
            <a:ext cx="165100" cy="606425"/>
          </a:xfrm>
          <a:prstGeom prst="rect">
            <a:avLst/>
          </a:prstGeom>
          <a:solidFill>
            <a:srgbClr val="FF0000"/>
          </a:solidFill>
          <a:ln w="9525">
            <a:noFill/>
            <a:miter lim="800000"/>
            <a:headEnd/>
            <a:tailEnd/>
          </a:ln>
          <a:effectLst/>
        </p:spPr>
        <p:txBody>
          <a:bodyPr wrap="none" anchor="ctr"/>
          <a:lstStyle/>
          <a:p>
            <a:endParaRPr lang="en-US"/>
          </a:p>
        </p:txBody>
      </p:sp>
      <p:sp>
        <p:nvSpPr>
          <p:cNvPr id="2083" name="Text Box 35"/>
          <p:cNvSpPr txBox="1">
            <a:spLocks noChangeArrowheads="1"/>
          </p:cNvSpPr>
          <p:nvPr/>
        </p:nvSpPr>
        <p:spPr bwMode="auto">
          <a:xfrm>
            <a:off x="8470900" y="5602288"/>
            <a:ext cx="577850" cy="314325"/>
          </a:xfrm>
          <a:prstGeom prst="rect">
            <a:avLst/>
          </a:prstGeom>
          <a:solidFill>
            <a:srgbClr val="FFFF99"/>
          </a:solidFill>
          <a:ln w="9525">
            <a:solidFill>
              <a:schemeClr val="tx1"/>
            </a:solidFill>
            <a:miter lim="800000"/>
            <a:headEnd/>
            <a:tailEnd/>
          </a:ln>
          <a:effectLst/>
        </p:spPr>
        <p:txBody>
          <a:bodyPr wrap="none">
            <a:spAutoFit/>
          </a:bodyPr>
          <a:lstStyle/>
          <a:p>
            <a:r>
              <a:rPr lang="en-US" sz="1400"/>
              <a:t>June</a:t>
            </a:r>
          </a:p>
        </p:txBody>
      </p:sp>
      <p:sp>
        <p:nvSpPr>
          <p:cNvPr id="2085" name="Text Box 37"/>
          <p:cNvSpPr txBox="1">
            <a:spLocks noChangeArrowheads="1"/>
          </p:cNvSpPr>
          <p:nvPr/>
        </p:nvSpPr>
        <p:spPr bwMode="auto">
          <a:xfrm>
            <a:off x="8470900" y="3611563"/>
            <a:ext cx="509588" cy="314325"/>
          </a:xfrm>
          <a:prstGeom prst="rect">
            <a:avLst/>
          </a:prstGeom>
          <a:solidFill>
            <a:srgbClr val="FFFF99"/>
          </a:solidFill>
          <a:ln w="9525">
            <a:solidFill>
              <a:schemeClr val="tx1"/>
            </a:solidFill>
            <a:miter lim="800000"/>
            <a:headEnd/>
            <a:tailEnd/>
          </a:ln>
          <a:effectLst/>
        </p:spPr>
        <p:txBody>
          <a:bodyPr wrap="none">
            <a:spAutoFit/>
          </a:bodyPr>
          <a:lstStyle/>
          <a:p>
            <a:r>
              <a:rPr lang="en-US" sz="1400"/>
              <a:t>Aug</a:t>
            </a:r>
          </a:p>
        </p:txBody>
      </p:sp>
      <p:sp>
        <p:nvSpPr>
          <p:cNvPr id="2086" name="Text Box 38"/>
          <p:cNvSpPr txBox="1">
            <a:spLocks noChangeArrowheads="1"/>
          </p:cNvSpPr>
          <p:nvPr/>
        </p:nvSpPr>
        <p:spPr bwMode="auto">
          <a:xfrm>
            <a:off x="8470900" y="2616200"/>
            <a:ext cx="558800" cy="314325"/>
          </a:xfrm>
          <a:prstGeom prst="rect">
            <a:avLst/>
          </a:prstGeom>
          <a:solidFill>
            <a:srgbClr val="FFFF99"/>
          </a:solidFill>
          <a:ln w="9525">
            <a:solidFill>
              <a:schemeClr val="tx1"/>
            </a:solidFill>
            <a:miter lim="800000"/>
            <a:headEnd/>
            <a:tailEnd/>
          </a:ln>
          <a:effectLst/>
        </p:spPr>
        <p:txBody>
          <a:bodyPr wrap="none">
            <a:spAutoFit/>
          </a:bodyPr>
          <a:lstStyle/>
          <a:p>
            <a:r>
              <a:rPr lang="en-US" sz="1400"/>
              <a:t>Sept</a:t>
            </a:r>
          </a:p>
        </p:txBody>
      </p:sp>
      <p:sp>
        <p:nvSpPr>
          <p:cNvPr id="2087" name="Text Box 39"/>
          <p:cNvSpPr txBox="1">
            <a:spLocks noChangeArrowheads="1"/>
          </p:cNvSpPr>
          <p:nvPr/>
        </p:nvSpPr>
        <p:spPr bwMode="auto">
          <a:xfrm>
            <a:off x="8470900" y="1620838"/>
            <a:ext cx="469900" cy="314325"/>
          </a:xfrm>
          <a:prstGeom prst="rect">
            <a:avLst/>
          </a:prstGeom>
          <a:solidFill>
            <a:srgbClr val="FFFF99"/>
          </a:solidFill>
          <a:ln w="9525">
            <a:solidFill>
              <a:schemeClr val="tx1"/>
            </a:solidFill>
            <a:miter lim="800000"/>
            <a:headEnd/>
            <a:tailEnd/>
          </a:ln>
          <a:effectLst/>
        </p:spPr>
        <p:txBody>
          <a:bodyPr wrap="none">
            <a:spAutoFit/>
          </a:bodyPr>
          <a:lstStyle/>
          <a:p>
            <a:r>
              <a:rPr lang="en-US" sz="1400"/>
              <a:t>Oct</a:t>
            </a:r>
          </a:p>
        </p:txBody>
      </p:sp>
      <p:sp>
        <p:nvSpPr>
          <p:cNvPr id="2088" name="Text Box 40"/>
          <p:cNvSpPr txBox="1">
            <a:spLocks noChangeArrowheads="1"/>
          </p:cNvSpPr>
          <p:nvPr/>
        </p:nvSpPr>
        <p:spPr bwMode="auto">
          <a:xfrm>
            <a:off x="7867650" y="842963"/>
            <a:ext cx="701675" cy="376237"/>
          </a:xfrm>
          <a:prstGeom prst="rect">
            <a:avLst/>
          </a:prstGeom>
          <a:solidFill>
            <a:srgbClr val="FFFF99"/>
          </a:solidFill>
          <a:ln w="9525">
            <a:solidFill>
              <a:schemeClr val="tx1"/>
            </a:solidFill>
            <a:miter lim="800000"/>
            <a:headEnd/>
            <a:tailEnd/>
          </a:ln>
          <a:effectLst/>
        </p:spPr>
        <p:txBody>
          <a:bodyPr wrap="none">
            <a:spAutoFit/>
          </a:bodyPr>
          <a:lstStyle/>
          <a:p>
            <a:r>
              <a:rPr lang="en-US"/>
              <a:t>1777</a:t>
            </a:r>
          </a:p>
        </p:txBody>
      </p:sp>
      <p:sp>
        <p:nvSpPr>
          <p:cNvPr id="2089" name="Rectangle 41"/>
          <p:cNvSpPr>
            <a:spLocks noChangeArrowheads="1"/>
          </p:cNvSpPr>
          <p:nvPr/>
        </p:nvSpPr>
        <p:spPr bwMode="auto">
          <a:xfrm>
            <a:off x="7953375" y="4260850"/>
            <a:ext cx="523875" cy="100965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084" name="Text Box 36"/>
          <p:cNvSpPr txBox="1">
            <a:spLocks noChangeArrowheads="1"/>
          </p:cNvSpPr>
          <p:nvPr/>
        </p:nvSpPr>
        <p:spPr bwMode="auto">
          <a:xfrm>
            <a:off x="8470900" y="4606925"/>
            <a:ext cx="509588" cy="314325"/>
          </a:xfrm>
          <a:prstGeom prst="rect">
            <a:avLst/>
          </a:prstGeom>
          <a:solidFill>
            <a:srgbClr val="FFFF99"/>
          </a:solidFill>
          <a:ln w="9525">
            <a:solidFill>
              <a:schemeClr val="tx1"/>
            </a:solidFill>
            <a:miter lim="800000"/>
            <a:headEnd/>
            <a:tailEnd/>
          </a:ln>
          <a:effectLst/>
        </p:spPr>
        <p:txBody>
          <a:bodyPr wrap="none">
            <a:spAutoFit/>
          </a:bodyPr>
          <a:lstStyle/>
          <a:p>
            <a:r>
              <a:rPr lang="en-US" sz="1400"/>
              <a:t>July</a:t>
            </a:r>
          </a:p>
        </p:txBody>
      </p:sp>
      <p:sp>
        <p:nvSpPr>
          <p:cNvPr id="2090" name="Rectangle 42"/>
          <p:cNvSpPr>
            <a:spLocks noChangeArrowheads="1"/>
          </p:cNvSpPr>
          <p:nvPr/>
        </p:nvSpPr>
        <p:spPr bwMode="auto">
          <a:xfrm>
            <a:off x="7953375" y="2247900"/>
            <a:ext cx="523875" cy="100965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075" name="Text Box 27"/>
          <p:cNvSpPr txBox="1">
            <a:spLocks noChangeArrowheads="1"/>
          </p:cNvSpPr>
          <p:nvPr/>
        </p:nvSpPr>
        <p:spPr bwMode="auto">
          <a:xfrm>
            <a:off x="8188325" y="1189038"/>
            <a:ext cx="339725" cy="5140325"/>
          </a:xfrm>
          <a:prstGeom prst="rect">
            <a:avLst/>
          </a:prstGeom>
          <a:noFill/>
          <a:ln w="9525">
            <a:noFill/>
            <a:miter lim="800000"/>
            <a:headEnd/>
            <a:tailEnd/>
          </a:ln>
          <a:effectLst/>
        </p:spPr>
        <p:txBody>
          <a:bodyPr wrap="none">
            <a:spAutoFit/>
          </a:bodyPr>
          <a:lstStyle/>
          <a:p>
            <a:pPr algn="r"/>
            <a:r>
              <a:rPr lang="en-US" sz="1100"/>
              <a:t>30</a:t>
            </a:r>
          </a:p>
          <a:p>
            <a:pPr algn="r"/>
            <a:r>
              <a:rPr lang="en-US" sz="1100"/>
              <a:t>25</a:t>
            </a:r>
          </a:p>
          <a:p>
            <a:pPr algn="r"/>
            <a:r>
              <a:rPr lang="en-US" sz="1100"/>
              <a:t>20</a:t>
            </a:r>
          </a:p>
          <a:p>
            <a:pPr algn="r"/>
            <a:r>
              <a:rPr lang="en-US" sz="1100"/>
              <a:t>15</a:t>
            </a:r>
          </a:p>
          <a:p>
            <a:pPr algn="r"/>
            <a:r>
              <a:rPr lang="en-US" sz="1100"/>
              <a:t>10</a:t>
            </a:r>
          </a:p>
          <a:p>
            <a:pPr algn="r"/>
            <a:r>
              <a:rPr lang="en-US" sz="1100"/>
              <a:t>5</a:t>
            </a:r>
          </a:p>
          <a:p>
            <a:pPr algn="r"/>
            <a:r>
              <a:rPr lang="en-US" sz="1100"/>
              <a:t>30</a:t>
            </a:r>
          </a:p>
          <a:p>
            <a:pPr algn="r"/>
            <a:r>
              <a:rPr lang="en-US" sz="1100"/>
              <a:t>25</a:t>
            </a:r>
          </a:p>
          <a:p>
            <a:pPr algn="r"/>
            <a:r>
              <a:rPr lang="en-US" sz="1100"/>
              <a:t>20</a:t>
            </a:r>
          </a:p>
          <a:p>
            <a:pPr algn="r"/>
            <a:r>
              <a:rPr lang="en-US" sz="1100"/>
              <a:t>15</a:t>
            </a:r>
          </a:p>
          <a:p>
            <a:pPr algn="r"/>
            <a:r>
              <a:rPr lang="en-US" sz="1100"/>
              <a:t>10</a:t>
            </a:r>
          </a:p>
          <a:p>
            <a:pPr algn="r"/>
            <a:r>
              <a:rPr lang="en-US" sz="1100"/>
              <a:t>5</a:t>
            </a:r>
          </a:p>
          <a:p>
            <a:pPr algn="r"/>
            <a:r>
              <a:rPr lang="en-US" sz="1100"/>
              <a:t>30</a:t>
            </a:r>
          </a:p>
          <a:p>
            <a:pPr algn="r"/>
            <a:r>
              <a:rPr lang="en-US" sz="1100"/>
              <a:t>25</a:t>
            </a:r>
          </a:p>
          <a:p>
            <a:pPr algn="r"/>
            <a:r>
              <a:rPr lang="en-US" sz="1100"/>
              <a:t>20</a:t>
            </a:r>
          </a:p>
          <a:p>
            <a:pPr algn="r"/>
            <a:r>
              <a:rPr lang="en-US" sz="1100"/>
              <a:t>15</a:t>
            </a:r>
          </a:p>
          <a:p>
            <a:pPr algn="r"/>
            <a:r>
              <a:rPr lang="en-US" sz="1100"/>
              <a:t>10</a:t>
            </a:r>
          </a:p>
          <a:p>
            <a:pPr algn="r"/>
            <a:r>
              <a:rPr lang="en-US" sz="1100"/>
              <a:t>5</a:t>
            </a:r>
          </a:p>
          <a:p>
            <a:pPr algn="r"/>
            <a:r>
              <a:rPr lang="en-US" sz="1100"/>
              <a:t>30</a:t>
            </a:r>
          </a:p>
          <a:p>
            <a:pPr algn="r"/>
            <a:r>
              <a:rPr lang="en-US" sz="1100"/>
              <a:t>25</a:t>
            </a:r>
          </a:p>
          <a:p>
            <a:pPr algn="r"/>
            <a:r>
              <a:rPr lang="en-US" sz="1100"/>
              <a:t>20</a:t>
            </a:r>
          </a:p>
          <a:p>
            <a:pPr algn="r"/>
            <a:r>
              <a:rPr lang="en-US" sz="1100"/>
              <a:t>15</a:t>
            </a:r>
          </a:p>
          <a:p>
            <a:pPr algn="r"/>
            <a:r>
              <a:rPr lang="en-US" sz="1100"/>
              <a:t>10</a:t>
            </a:r>
          </a:p>
          <a:p>
            <a:pPr algn="r"/>
            <a:r>
              <a:rPr lang="en-US" sz="1100"/>
              <a:t>5</a:t>
            </a:r>
          </a:p>
          <a:p>
            <a:pPr algn="r"/>
            <a:r>
              <a:rPr lang="en-US" sz="1100"/>
              <a:t>30</a:t>
            </a:r>
          </a:p>
          <a:p>
            <a:pPr algn="r"/>
            <a:r>
              <a:rPr lang="en-US" sz="1100"/>
              <a:t>25</a:t>
            </a:r>
          </a:p>
          <a:p>
            <a:pPr algn="r"/>
            <a:r>
              <a:rPr lang="en-US" sz="1100"/>
              <a:t>20</a:t>
            </a:r>
          </a:p>
          <a:p>
            <a:pPr algn="r"/>
            <a:r>
              <a:rPr lang="en-US" sz="1100"/>
              <a:t>15</a:t>
            </a:r>
          </a:p>
          <a:p>
            <a:pPr algn="r"/>
            <a:r>
              <a:rPr lang="en-US" sz="1100"/>
              <a:t>10</a:t>
            </a:r>
          </a:p>
          <a:p>
            <a:pPr algn="r"/>
            <a:r>
              <a:rPr lang="en-US" sz="1100"/>
              <a:t>5</a:t>
            </a:r>
          </a:p>
        </p:txBody>
      </p:sp>
      <p:grpSp>
        <p:nvGrpSpPr>
          <p:cNvPr id="3" name="Group 82"/>
          <p:cNvGrpSpPr>
            <a:grpSpLocks/>
          </p:cNvGrpSpPr>
          <p:nvPr/>
        </p:nvGrpSpPr>
        <p:grpSpPr bwMode="auto">
          <a:xfrm>
            <a:off x="4000500" y="4383088"/>
            <a:ext cx="488950" cy="423862"/>
            <a:chOff x="2520" y="2761"/>
            <a:chExt cx="308" cy="267"/>
          </a:xfrm>
        </p:grpSpPr>
        <p:sp>
          <p:nvSpPr>
            <p:cNvPr id="2093" name="Rectangle 45"/>
            <p:cNvSpPr>
              <a:spLocks noChangeArrowheads="1"/>
            </p:cNvSpPr>
            <p:nvPr/>
          </p:nvSpPr>
          <p:spPr bwMode="auto">
            <a:xfrm>
              <a:off x="2576" y="2918"/>
              <a:ext cx="196" cy="110"/>
            </a:xfrm>
            <a:prstGeom prst="rect">
              <a:avLst/>
            </a:prstGeom>
            <a:solidFill>
              <a:srgbClr val="00CCFF"/>
            </a:solidFill>
            <a:ln w="25400">
              <a:solidFill>
                <a:srgbClr val="000080"/>
              </a:solidFill>
              <a:miter lim="800000"/>
              <a:headEnd/>
              <a:tailEnd/>
            </a:ln>
            <a:effectLst/>
          </p:spPr>
          <p:txBody>
            <a:bodyPr wrap="none" anchor="ctr"/>
            <a:lstStyle/>
            <a:p>
              <a:endParaRPr lang="en-US"/>
            </a:p>
          </p:txBody>
        </p:sp>
        <p:sp>
          <p:nvSpPr>
            <p:cNvPr id="2094" name="Line 46"/>
            <p:cNvSpPr>
              <a:spLocks noChangeShapeType="1"/>
            </p:cNvSpPr>
            <p:nvPr/>
          </p:nvSpPr>
          <p:spPr bwMode="auto">
            <a:xfrm>
              <a:off x="2578" y="2922"/>
              <a:ext cx="192" cy="106"/>
            </a:xfrm>
            <a:prstGeom prst="line">
              <a:avLst/>
            </a:prstGeom>
            <a:noFill/>
            <a:ln w="25400">
              <a:solidFill>
                <a:srgbClr val="000080"/>
              </a:solidFill>
              <a:round/>
              <a:headEnd/>
              <a:tailEnd/>
            </a:ln>
            <a:effectLst/>
          </p:spPr>
          <p:txBody>
            <a:bodyPr/>
            <a:lstStyle/>
            <a:p>
              <a:endParaRPr lang="en-US"/>
            </a:p>
          </p:txBody>
        </p:sp>
        <p:sp>
          <p:nvSpPr>
            <p:cNvPr id="2095" name="Line 47"/>
            <p:cNvSpPr>
              <a:spLocks noChangeShapeType="1"/>
            </p:cNvSpPr>
            <p:nvPr/>
          </p:nvSpPr>
          <p:spPr bwMode="auto">
            <a:xfrm flipV="1">
              <a:off x="2576" y="2918"/>
              <a:ext cx="194" cy="106"/>
            </a:xfrm>
            <a:prstGeom prst="line">
              <a:avLst/>
            </a:prstGeom>
            <a:noFill/>
            <a:ln w="25400">
              <a:solidFill>
                <a:srgbClr val="000080"/>
              </a:solidFill>
              <a:round/>
              <a:headEnd/>
              <a:tailEnd/>
            </a:ln>
            <a:effectLst/>
          </p:spPr>
          <p:txBody>
            <a:bodyPr/>
            <a:lstStyle/>
            <a:p>
              <a:endParaRPr lang="en-US"/>
            </a:p>
          </p:txBody>
        </p:sp>
        <p:sp>
          <p:nvSpPr>
            <p:cNvPr id="2096" name="Text Box 48"/>
            <p:cNvSpPr txBox="1">
              <a:spLocks noChangeArrowheads="1"/>
            </p:cNvSpPr>
            <p:nvPr/>
          </p:nvSpPr>
          <p:spPr bwMode="auto">
            <a:xfrm>
              <a:off x="2520" y="2761"/>
              <a:ext cx="308" cy="212"/>
            </a:xfrm>
            <a:prstGeom prst="rect">
              <a:avLst/>
            </a:prstGeom>
            <a:noFill/>
            <a:ln w="9525">
              <a:noFill/>
              <a:miter lim="800000"/>
              <a:headEnd/>
              <a:tailEnd/>
            </a:ln>
            <a:effectLst/>
          </p:spPr>
          <p:txBody>
            <a:bodyPr wrap="none">
              <a:spAutoFit/>
            </a:bodyPr>
            <a:lstStyle/>
            <a:p>
              <a:r>
                <a:rPr lang="en-US" sz="1600">
                  <a:solidFill>
                    <a:schemeClr val="accent2"/>
                  </a:solidFill>
                </a:rPr>
                <a:t>xxx</a:t>
              </a:r>
            </a:p>
          </p:txBody>
        </p:sp>
      </p:grpSp>
      <p:grpSp>
        <p:nvGrpSpPr>
          <p:cNvPr id="4" name="Group 64"/>
          <p:cNvGrpSpPr>
            <a:grpSpLocks/>
          </p:cNvGrpSpPr>
          <p:nvPr/>
        </p:nvGrpSpPr>
        <p:grpSpPr bwMode="auto">
          <a:xfrm>
            <a:off x="4102100" y="5565775"/>
            <a:ext cx="590550" cy="477838"/>
            <a:chOff x="3376" y="-34"/>
            <a:chExt cx="372" cy="301"/>
          </a:xfrm>
        </p:grpSpPr>
        <p:sp>
          <p:nvSpPr>
            <p:cNvPr id="2101" name="Rectangle 53"/>
            <p:cNvSpPr>
              <a:spLocks noChangeArrowheads="1"/>
            </p:cNvSpPr>
            <p:nvPr/>
          </p:nvSpPr>
          <p:spPr bwMode="auto">
            <a:xfrm>
              <a:off x="3440" y="125"/>
              <a:ext cx="244" cy="142"/>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102" name="Line 54"/>
            <p:cNvSpPr>
              <a:spLocks noChangeShapeType="1"/>
            </p:cNvSpPr>
            <p:nvPr/>
          </p:nvSpPr>
          <p:spPr bwMode="auto">
            <a:xfrm>
              <a:off x="3440" y="126"/>
              <a:ext cx="248" cy="141"/>
            </a:xfrm>
            <a:prstGeom prst="line">
              <a:avLst/>
            </a:prstGeom>
            <a:noFill/>
            <a:ln w="25400">
              <a:solidFill>
                <a:srgbClr val="FF0000"/>
              </a:solidFill>
              <a:round/>
              <a:headEnd/>
              <a:tailEnd/>
            </a:ln>
            <a:effectLst/>
          </p:spPr>
          <p:txBody>
            <a:bodyPr/>
            <a:lstStyle/>
            <a:p>
              <a:endParaRPr lang="en-US"/>
            </a:p>
          </p:txBody>
        </p:sp>
        <p:sp>
          <p:nvSpPr>
            <p:cNvPr id="2103" name="Line 55"/>
            <p:cNvSpPr>
              <a:spLocks noChangeShapeType="1"/>
            </p:cNvSpPr>
            <p:nvPr/>
          </p:nvSpPr>
          <p:spPr bwMode="auto">
            <a:xfrm flipV="1">
              <a:off x="3438" y="124"/>
              <a:ext cx="246" cy="141"/>
            </a:xfrm>
            <a:prstGeom prst="line">
              <a:avLst/>
            </a:prstGeom>
            <a:noFill/>
            <a:ln w="25400">
              <a:solidFill>
                <a:srgbClr val="FF0000"/>
              </a:solidFill>
              <a:round/>
              <a:headEnd/>
              <a:tailEnd/>
            </a:ln>
            <a:effectLst/>
          </p:spPr>
          <p:txBody>
            <a:bodyPr/>
            <a:lstStyle/>
            <a:p>
              <a:endParaRPr lang="en-US"/>
            </a:p>
          </p:txBody>
        </p:sp>
        <p:sp>
          <p:nvSpPr>
            <p:cNvPr id="2104" name="Text Box 56"/>
            <p:cNvSpPr txBox="1">
              <a:spLocks noChangeArrowheads="1"/>
            </p:cNvSpPr>
            <p:nvPr/>
          </p:nvSpPr>
          <p:spPr bwMode="auto">
            <a:xfrm>
              <a:off x="3376" y="-34"/>
              <a:ext cx="372" cy="212"/>
            </a:xfrm>
            <a:prstGeom prst="rect">
              <a:avLst/>
            </a:prstGeom>
            <a:noFill/>
            <a:ln w="9525">
              <a:noFill/>
              <a:miter lim="800000"/>
              <a:headEnd/>
              <a:tailEnd/>
            </a:ln>
            <a:effectLst/>
          </p:spPr>
          <p:txBody>
            <a:bodyPr wrap="none">
              <a:spAutoFit/>
            </a:bodyPr>
            <a:lstStyle/>
            <a:p>
              <a:r>
                <a:rPr lang="en-US" sz="1600">
                  <a:solidFill>
                    <a:srgbClr val="FF0000"/>
                  </a:solidFill>
                </a:rPr>
                <a:t>xxxx</a:t>
              </a:r>
            </a:p>
          </p:txBody>
        </p:sp>
      </p:grpSp>
      <p:sp>
        <p:nvSpPr>
          <p:cNvPr id="2081" name="Rectangle 33"/>
          <p:cNvSpPr>
            <a:spLocks noChangeArrowheads="1"/>
          </p:cNvSpPr>
          <p:nvPr/>
        </p:nvSpPr>
        <p:spPr bwMode="auto">
          <a:xfrm>
            <a:off x="8051800" y="5184775"/>
            <a:ext cx="165100" cy="508000"/>
          </a:xfrm>
          <a:prstGeom prst="rect">
            <a:avLst/>
          </a:prstGeom>
          <a:solidFill>
            <a:srgbClr val="FF0000"/>
          </a:solidFill>
          <a:ln w="9525">
            <a:noFill/>
            <a:miter lim="800000"/>
            <a:headEnd/>
            <a:tailEnd/>
          </a:ln>
          <a:effectLst/>
        </p:spPr>
        <p:txBody>
          <a:bodyPr wrap="none" anchor="ctr"/>
          <a:lstStyle/>
          <a:p>
            <a:endParaRPr lang="en-US"/>
          </a:p>
        </p:txBody>
      </p:sp>
      <p:sp>
        <p:nvSpPr>
          <p:cNvPr id="2113" name="Rectangle 65"/>
          <p:cNvSpPr>
            <a:spLocks noChangeArrowheads="1"/>
          </p:cNvSpPr>
          <p:nvPr/>
        </p:nvSpPr>
        <p:spPr bwMode="auto">
          <a:xfrm>
            <a:off x="8051800" y="4341813"/>
            <a:ext cx="165100" cy="842962"/>
          </a:xfrm>
          <a:prstGeom prst="rect">
            <a:avLst/>
          </a:prstGeom>
          <a:solidFill>
            <a:srgbClr val="FF0000"/>
          </a:solidFill>
          <a:ln w="9525">
            <a:noFill/>
            <a:miter lim="800000"/>
            <a:headEnd/>
            <a:tailEnd/>
          </a:ln>
          <a:effectLst/>
        </p:spPr>
        <p:txBody>
          <a:bodyPr wrap="none" anchor="ctr"/>
          <a:lstStyle/>
          <a:p>
            <a:endParaRPr lang="en-US"/>
          </a:p>
        </p:txBody>
      </p:sp>
      <p:sp>
        <p:nvSpPr>
          <p:cNvPr id="2115" name="Rectangle 67"/>
          <p:cNvSpPr>
            <a:spLocks noChangeArrowheads="1"/>
          </p:cNvSpPr>
          <p:nvPr/>
        </p:nvSpPr>
        <p:spPr bwMode="auto">
          <a:xfrm>
            <a:off x="8051800" y="4217988"/>
            <a:ext cx="165100" cy="125412"/>
          </a:xfrm>
          <a:prstGeom prst="rect">
            <a:avLst/>
          </a:prstGeom>
          <a:solidFill>
            <a:srgbClr val="FF0000"/>
          </a:solidFill>
          <a:ln w="9525">
            <a:noFill/>
            <a:miter lim="800000"/>
            <a:headEnd/>
            <a:tailEnd/>
          </a:ln>
          <a:effectLst/>
        </p:spPr>
        <p:txBody>
          <a:bodyPr wrap="none" anchor="ctr"/>
          <a:lstStyle/>
          <a:p>
            <a:endParaRPr lang="en-US"/>
          </a:p>
        </p:txBody>
      </p:sp>
      <p:sp>
        <p:nvSpPr>
          <p:cNvPr id="2116" name="Rectangle 68"/>
          <p:cNvSpPr>
            <a:spLocks noChangeArrowheads="1"/>
          </p:cNvSpPr>
          <p:nvPr/>
        </p:nvSpPr>
        <p:spPr bwMode="auto">
          <a:xfrm>
            <a:off x="8051800" y="4144963"/>
            <a:ext cx="165100" cy="74612"/>
          </a:xfrm>
          <a:prstGeom prst="rect">
            <a:avLst/>
          </a:prstGeom>
          <a:solidFill>
            <a:srgbClr val="FF0000"/>
          </a:solidFill>
          <a:ln w="9525">
            <a:noFill/>
            <a:miter lim="800000"/>
            <a:headEnd/>
            <a:tailEnd/>
          </a:ln>
          <a:effectLst/>
        </p:spPr>
        <p:txBody>
          <a:bodyPr wrap="none" anchor="ctr"/>
          <a:lstStyle/>
          <a:p>
            <a:endParaRPr lang="en-US"/>
          </a:p>
        </p:txBody>
      </p:sp>
      <p:sp>
        <p:nvSpPr>
          <p:cNvPr id="2119" name="Freeform 71"/>
          <p:cNvSpPr>
            <a:spLocks/>
          </p:cNvSpPr>
          <p:nvPr/>
        </p:nvSpPr>
        <p:spPr bwMode="auto">
          <a:xfrm>
            <a:off x="4095750" y="4302125"/>
            <a:ext cx="365125" cy="184150"/>
          </a:xfrm>
          <a:custGeom>
            <a:avLst/>
            <a:gdLst/>
            <a:ahLst/>
            <a:cxnLst>
              <a:cxn ang="0">
                <a:pos x="20" y="0"/>
              </a:cxn>
              <a:cxn ang="0">
                <a:pos x="0" y="38"/>
              </a:cxn>
              <a:cxn ang="0">
                <a:pos x="49" y="61"/>
              </a:cxn>
              <a:cxn ang="0">
                <a:pos x="66" y="20"/>
              </a:cxn>
              <a:cxn ang="0">
                <a:pos x="102" y="36"/>
              </a:cxn>
              <a:cxn ang="0">
                <a:pos x="90" y="72"/>
              </a:cxn>
              <a:cxn ang="0">
                <a:pos x="122" y="86"/>
              </a:cxn>
              <a:cxn ang="0">
                <a:pos x="142" y="50"/>
              </a:cxn>
              <a:cxn ang="0">
                <a:pos x="182" y="66"/>
              </a:cxn>
              <a:cxn ang="0">
                <a:pos x="168" y="98"/>
              </a:cxn>
              <a:cxn ang="0">
                <a:pos x="216" y="116"/>
              </a:cxn>
              <a:cxn ang="0">
                <a:pos x="230" y="76"/>
              </a:cxn>
            </a:cxnLst>
            <a:rect l="0" t="0" r="r" b="b"/>
            <a:pathLst>
              <a:path w="230" h="116">
                <a:moveTo>
                  <a:pt x="20" y="0"/>
                </a:moveTo>
                <a:lnTo>
                  <a:pt x="0" y="38"/>
                </a:lnTo>
                <a:lnTo>
                  <a:pt x="49" y="61"/>
                </a:lnTo>
                <a:lnTo>
                  <a:pt x="66" y="20"/>
                </a:lnTo>
                <a:lnTo>
                  <a:pt x="102" y="36"/>
                </a:lnTo>
                <a:lnTo>
                  <a:pt x="90" y="72"/>
                </a:lnTo>
                <a:lnTo>
                  <a:pt x="122" y="86"/>
                </a:lnTo>
                <a:lnTo>
                  <a:pt x="142" y="50"/>
                </a:lnTo>
                <a:lnTo>
                  <a:pt x="182" y="66"/>
                </a:lnTo>
                <a:lnTo>
                  <a:pt x="168" y="98"/>
                </a:lnTo>
                <a:lnTo>
                  <a:pt x="216" y="116"/>
                </a:lnTo>
                <a:lnTo>
                  <a:pt x="230" y="76"/>
                </a:lnTo>
              </a:path>
            </a:pathLst>
          </a:custGeom>
          <a:noFill/>
          <a:ln w="25400" cmpd="sng">
            <a:solidFill>
              <a:srgbClr val="0000FF"/>
            </a:solidFill>
            <a:round/>
            <a:headEnd/>
            <a:tailEnd/>
          </a:ln>
          <a:effectLst/>
        </p:spPr>
        <p:txBody>
          <a:bodyPr/>
          <a:lstStyle/>
          <a:p>
            <a:endParaRPr lang="en-US"/>
          </a:p>
        </p:txBody>
      </p:sp>
      <p:sp>
        <p:nvSpPr>
          <p:cNvPr id="2137" name="Rectangle 89"/>
          <p:cNvSpPr>
            <a:spLocks noChangeArrowheads="1"/>
          </p:cNvSpPr>
          <p:nvPr/>
        </p:nvSpPr>
        <p:spPr bwMode="auto">
          <a:xfrm>
            <a:off x="8051800" y="3838575"/>
            <a:ext cx="165100" cy="307975"/>
          </a:xfrm>
          <a:prstGeom prst="rect">
            <a:avLst/>
          </a:prstGeom>
          <a:solidFill>
            <a:srgbClr val="FF0000"/>
          </a:solidFill>
          <a:ln w="9525">
            <a:noFill/>
            <a:miter lim="800000"/>
            <a:headEnd/>
            <a:tailEnd/>
          </a:ln>
          <a:effectLst/>
        </p:spPr>
        <p:txBody>
          <a:bodyPr wrap="none" anchor="ctr"/>
          <a:lstStyle/>
          <a:p>
            <a:endParaRPr lang="en-US"/>
          </a:p>
        </p:txBody>
      </p:sp>
      <p:grpSp>
        <p:nvGrpSpPr>
          <p:cNvPr id="5" name="Group 95"/>
          <p:cNvGrpSpPr>
            <a:grpSpLocks/>
          </p:cNvGrpSpPr>
          <p:nvPr/>
        </p:nvGrpSpPr>
        <p:grpSpPr bwMode="auto">
          <a:xfrm>
            <a:off x="4581525" y="3810000"/>
            <a:ext cx="285750" cy="382588"/>
            <a:chOff x="2214" y="-61"/>
            <a:chExt cx="180" cy="241"/>
          </a:xfrm>
        </p:grpSpPr>
        <p:sp>
          <p:nvSpPr>
            <p:cNvPr id="2144" name="Rectangle 96"/>
            <p:cNvSpPr>
              <a:spLocks noChangeArrowheads="1"/>
            </p:cNvSpPr>
            <p:nvPr/>
          </p:nvSpPr>
          <p:spPr bwMode="auto">
            <a:xfrm>
              <a:off x="2228" y="96"/>
              <a:ext cx="148" cy="83"/>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145" name="Line 97"/>
            <p:cNvSpPr>
              <a:spLocks noChangeShapeType="1"/>
            </p:cNvSpPr>
            <p:nvPr/>
          </p:nvSpPr>
          <p:spPr bwMode="auto">
            <a:xfrm>
              <a:off x="2230" y="100"/>
              <a:ext cx="148" cy="80"/>
            </a:xfrm>
            <a:prstGeom prst="line">
              <a:avLst/>
            </a:prstGeom>
            <a:noFill/>
            <a:ln w="25400">
              <a:solidFill>
                <a:srgbClr val="FF0000"/>
              </a:solidFill>
              <a:round/>
              <a:headEnd/>
              <a:tailEnd/>
            </a:ln>
            <a:effectLst/>
          </p:spPr>
          <p:txBody>
            <a:bodyPr/>
            <a:lstStyle/>
            <a:p>
              <a:endParaRPr lang="en-US"/>
            </a:p>
          </p:txBody>
        </p:sp>
        <p:sp>
          <p:nvSpPr>
            <p:cNvPr id="2146" name="Line 98"/>
            <p:cNvSpPr>
              <a:spLocks noChangeShapeType="1"/>
            </p:cNvSpPr>
            <p:nvPr/>
          </p:nvSpPr>
          <p:spPr bwMode="auto">
            <a:xfrm flipV="1">
              <a:off x="2226" y="98"/>
              <a:ext cx="152" cy="82"/>
            </a:xfrm>
            <a:prstGeom prst="line">
              <a:avLst/>
            </a:prstGeom>
            <a:noFill/>
            <a:ln w="25400">
              <a:solidFill>
                <a:srgbClr val="FF0000"/>
              </a:solidFill>
              <a:round/>
              <a:headEnd/>
              <a:tailEnd/>
            </a:ln>
            <a:effectLst/>
          </p:spPr>
          <p:txBody>
            <a:bodyPr/>
            <a:lstStyle/>
            <a:p>
              <a:endParaRPr lang="en-US"/>
            </a:p>
          </p:txBody>
        </p:sp>
        <p:sp>
          <p:nvSpPr>
            <p:cNvPr id="2147" name="Text Box 99"/>
            <p:cNvSpPr txBox="1">
              <a:spLocks noChangeArrowheads="1"/>
            </p:cNvSpPr>
            <p:nvPr/>
          </p:nvSpPr>
          <p:spPr bwMode="auto">
            <a:xfrm>
              <a:off x="2214" y="-61"/>
              <a:ext cx="180" cy="212"/>
            </a:xfrm>
            <a:prstGeom prst="rect">
              <a:avLst/>
            </a:prstGeom>
            <a:noFill/>
            <a:ln w="9525">
              <a:noFill/>
              <a:miter lim="800000"/>
              <a:headEnd/>
              <a:tailEnd/>
            </a:ln>
            <a:effectLst/>
          </p:spPr>
          <p:txBody>
            <a:bodyPr wrap="none">
              <a:spAutoFit/>
            </a:bodyPr>
            <a:lstStyle/>
            <a:p>
              <a:r>
                <a:rPr lang="en-US" sz="1600">
                  <a:solidFill>
                    <a:srgbClr val="FF0000"/>
                  </a:solidFill>
                </a:rPr>
                <a:t>x</a:t>
              </a:r>
            </a:p>
          </p:txBody>
        </p:sp>
      </p:grpSp>
      <p:grpSp>
        <p:nvGrpSpPr>
          <p:cNvPr id="6" name="Group 100"/>
          <p:cNvGrpSpPr>
            <a:grpSpLocks/>
          </p:cNvGrpSpPr>
          <p:nvPr/>
        </p:nvGrpSpPr>
        <p:grpSpPr bwMode="auto">
          <a:xfrm>
            <a:off x="4683125" y="4305300"/>
            <a:ext cx="285750" cy="382588"/>
            <a:chOff x="2634" y="0"/>
            <a:chExt cx="180" cy="241"/>
          </a:xfrm>
        </p:grpSpPr>
        <p:sp>
          <p:nvSpPr>
            <p:cNvPr id="2149" name="Rectangle 101"/>
            <p:cNvSpPr>
              <a:spLocks noChangeArrowheads="1"/>
            </p:cNvSpPr>
            <p:nvPr/>
          </p:nvSpPr>
          <p:spPr bwMode="auto">
            <a:xfrm>
              <a:off x="2648" y="157"/>
              <a:ext cx="148" cy="83"/>
            </a:xfrm>
            <a:prstGeom prst="rect">
              <a:avLst/>
            </a:prstGeom>
            <a:solidFill>
              <a:srgbClr val="00CCFF"/>
            </a:solidFill>
            <a:ln w="25400">
              <a:solidFill>
                <a:srgbClr val="000080"/>
              </a:solidFill>
              <a:miter lim="800000"/>
              <a:headEnd/>
              <a:tailEnd/>
            </a:ln>
            <a:effectLst/>
          </p:spPr>
          <p:txBody>
            <a:bodyPr wrap="none" anchor="ctr"/>
            <a:lstStyle/>
            <a:p>
              <a:endParaRPr lang="en-US"/>
            </a:p>
          </p:txBody>
        </p:sp>
        <p:sp>
          <p:nvSpPr>
            <p:cNvPr id="2150" name="Line 102"/>
            <p:cNvSpPr>
              <a:spLocks noChangeShapeType="1"/>
            </p:cNvSpPr>
            <p:nvPr/>
          </p:nvSpPr>
          <p:spPr bwMode="auto">
            <a:xfrm>
              <a:off x="2650" y="161"/>
              <a:ext cx="148" cy="80"/>
            </a:xfrm>
            <a:prstGeom prst="line">
              <a:avLst/>
            </a:prstGeom>
            <a:noFill/>
            <a:ln w="25400">
              <a:solidFill>
                <a:srgbClr val="000080"/>
              </a:solidFill>
              <a:round/>
              <a:headEnd/>
              <a:tailEnd/>
            </a:ln>
            <a:effectLst/>
          </p:spPr>
          <p:txBody>
            <a:bodyPr/>
            <a:lstStyle/>
            <a:p>
              <a:endParaRPr lang="en-US"/>
            </a:p>
          </p:txBody>
        </p:sp>
        <p:sp>
          <p:nvSpPr>
            <p:cNvPr id="2151" name="Line 103"/>
            <p:cNvSpPr>
              <a:spLocks noChangeShapeType="1"/>
            </p:cNvSpPr>
            <p:nvPr/>
          </p:nvSpPr>
          <p:spPr bwMode="auto">
            <a:xfrm flipV="1">
              <a:off x="2646" y="159"/>
              <a:ext cx="152" cy="82"/>
            </a:xfrm>
            <a:prstGeom prst="line">
              <a:avLst/>
            </a:prstGeom>
            <a:noFill/>
            <a:ln w="25400">
              <a:solidFill>
                <a:srgbClr val="000080"/>
              </a:solidFill>
              <a:round/>
              <a:headEnd/>
              <a:tailEnd/>
            </a:ln>
            <a:effectLst/>
          </p:spPr>
          <p:txBody>
            <a:bodyPr/>
            <a:lstStyle/>
            <a:p>
              <a:endParaRPr lang="en-US"/>
            </a:p>
          </p:txBody>
        </p:sp>
        <p:sp>
          <p:nvSpPr>
            <p:cNvPr id="2152" name="Text Box 104"/>
            <p:cNvSpPr txBox="1">
              <a:spLocks noChangeArrowheads="1"/>
            </p:cNvSpPr>
            <p:nvPr/>
          </p:nvSpPr>
          <p:spPr bwMode="auto">
            <a:xfrm>
              <a:off x="2634" y="0"/>
              <a:ext cx="180" cy="212"/>
            </a:xfrm>
            <a:prstGeom prst="rect">
              <a:avLst/>
            </a:prstGeom>
            <a:noFill/>
            <a:ln w="9525">
              <a:noFill/>
              <a:miter lim="800000"/>
              <a:headEnd/>
              <a:tailEnd/>
            </a:ln>
            <a:effectLst/>
          </p:spPr>
          <p:txBody>
            <a:bodyPr wrap="none">
              <a:spAutoFit/>
            </a:bodyPr>
            <a:lstStyle/>
            <a:p>
              <a:r>
                <a:rPr lang="en-US" sz="1600">
                  <a:solidFill>
                    <a:schemeClr val="accent2"/>
                  </a:solidFill>
                </a:rPr>
                <a:t>x</a:t>
              </a:r>
            </a:p>
          </p:txBody>
        </p:sp>
      </p:grpSp>
      <p:sp>
        <p:nvSpPr>
          <p:cNvPr id="2153" name="AutoShape 105"/>
          <p:cNvSpPr>
            <a:spLocks noChangeArrowheads="1"/>
          </p:cNvSpPr>
          <p:nvPr/>
        </p:nvSpPr>
        <p:spPr bwMode="auto">
          <a:xfrm>
            <a:off x="4670425" y="4237038"/>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2154" name="Rectangle 106"/>
          <p:cNvSpPr>
            <a:spLocks noChangeArrowheads="1"/>
          </p:cNvSpPr>
          <p:nvPr/>
        </p:nvSpPr>
        <p:spPr bwMode="auto">
          <a:xfrm>
            <a:off x="8051800" y="3632200"/>
            <a:ext cx="165100" cy="206375"/>
          </a:xfrm>
          <a:prstGeom prst="rect">
            <a:avLst/>
          </a:prstGeom>
          <a:solidFill>
            <a:srgbClr val="FF0000"/>
          </a:solidFill>
          <a:ln w="9525">
            <a:noFill/>
            <a:miter lim="800000"/>
            <a:headEnd/>
            <a:tailEnd/>
          </a:ln>
          <a:effectLst/>
        </p:spPr>
        <p:txBody>
          <a:bodyPr wrap="none" anchor="ctr"/>
          <a:lstStyle/>
          <a:p>
            <a:endParaRPr lang="en-US"/>
          </a:p>
        </p:txBody>
      </p:sp>
      <p:sp>
        <p:nvSpPr>
          <p:cNvPr id="2160" name="AutoShape 112"/>
          <p:cNvSpPr>
            <a:spLocks noChangeArrowheads="1"/>
          </p:cNvSpPr>
          <p:nvPr/>
        </p:nvSpPr>
        <p:spPr bwMode="auto">
          <a:xfrm>
            <a:off x="4222750" y="4167188"/>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2161" name="Rectangle 113"/>
          <p:cNvSpPr>
            <a:spLocks noChangeArrowheads="1"/>
          </p:cNvSpPr>
          <p:nvPr/>
        </p:nvSpPr>
        <p:spPr bwMode="auto">
          <a:xfrm>
            <a:off x="8051800" y="2917825"/>
            <a:ext cx="165100" cy="714375"/>
          </a:xfrm>
          <a:prstGeom prst="rect">
            <a:avLst/>
          </a:prstGeom>
          <a:solidFill>
            <a:srgbClr val="FF0000"/>
          </a:solidFill>
          <a:ln w="9525">
            <a:noFill/>
            <a:miter lim="800000"/>
            <a:headEnd/>
            <a:tailEnd/>
          </a:ln>
          <a:effectLst/>
        </p:spPr>
        <p:txBody>
          <a:bodyPr wrap="none" anchor="ctr"/>
          <a:lstStyle/>
          <a:p>
            <a:endParaRPr lang="en-US"/>
          </a:p>
        </p:txBody>
      </p:sp>
      <p:sp>
        <p:nvSpPr>
          <p:cNvPr id="2162" name="Rectangle 114"/>
          <p:cNvSpPr>
            <a:spLocks noChangeArrowheads="1"/>
          </p:cNvSpPr>
          <p:nvPr/>
        </p:nvSpPr>
        <p:spPr bwMode="auto">
          <a:xfrm>
            <a:off x="8051800" y="2695575"/>
            <a:ext cx="165100" cy="222250"/>
          </a:xfrm>
          <a:prstGeom prst="rect">
            <a:avLst/>
          </a:prstGeom>
          <a:solidFill>
            <a:srgbClr val="FF0000"/>
          </a:solidFill>
          <a:ln w="9525">
            <a:noFill/>
            <a:miter lim="800000"/>
            <a:headEnd/>
            <a:tailEnd/>
          </a:ln>
          <a:effectLst/>
        </p:spPr>
        <p:txBody>
          <a:bodyPr wrap="none" anchor="ctr"/>
          <a:lstStyle/>
          <a:p>
            <a:endParaRPr lang="en-US"/>
          </a:p>
        </p:txBody>
      </p:sp>
      <p:sp>
        <p:nvSpPr>
          <p:cNvPr id="2163" name="Rectangle 115"/>
          <p:cNvSpPr>
            <a:spLocks noChangeArrowheads="1"/>
          </p:cNvSpPr>
          <p:nvPr/>
        </p:nvSpPr>
        <p:spPr bwMode="auto">
          <a:xfrm>
            <a:off x="3082925" y="4289425"/>
            <a:ext cx="454025" cy="165100"/>
          </a:xfrm>
          <a:prstGeom prst="rect">
            <a:avLst/>
          </a:prstGeom>
          <a:solidFill>
            <a:schemeClr val="bg1"/>
          </a:solidFill>
          <a:ln w="9525">
            <a:noFill/>
            <a:miter lim="800000"/>
            <a:headEnd/>
            <a:tailEnd/>
          </a:ln>
          <a:effectLst/>
        </p:spPr>
        <p:txBody>
          <a:bodyPr wrap="none" anchor="ctr"/>
          <a:lstStyle/>
          <a:p>
            <a:endParaRPr lang="en-US"/>
          </a:p>
        </p:txBody>
      </p:sp>
      <p:grpSp>
        <p:nvGrpSpPr>
          <p:cNvPr id="7" name="Group 107"/>
          <p:cNvGrpSpPr>
            <a:grpSpLocks/>
          </p:cNvGrpSpPr>
          <p:nvPr/>
        </p:nvGrpSpPr>
        <p:grpSpPr bwMode="auto">
          <a:xfrm>
            <a:off x="3371850" y="4141788"/>
            <a:ext cx="285750" cy="382587"/>
            <a:chOff x="2634" y="0"/>
            <a:chExt cx="180" cy="241"/>
          </a:xfrm>
        </p:grpSpPr>
        <p:sp>
          <p:nvSpPr>
            <p:cNvPr id="2156" name="Rectangle 108"/>
            <p:cNvSpPr>
              <a:spLocks noChangeArrowheads="1"/>
            </p:cNvSpPr>
            <p:nvPr/>
          </p:nvSpPr>
          <p:spPr bwMode="auto">
            <a:xfrm>
              <a:off x="2648" y="157"/>
              <a:ext cx="148" cy="83"/>
            </a:xfrm>
            <a:prstGeom prst="rect">
              <a:avLst/>
            </a:prstGeom>
            <a:solidFill>
              <a:srgbClr val="00CCFF"/>
            </a:solidFill>
            <a:ln w="25400">
              <a:solidFill>
                <a:srgbClr val="000080"/>
              </a:solidFill>
              <a:miter lim="800000"/>
              <a:headEnd/>
              <a:tailEnd/>
            </a:ln>
            <a:effectLst/>
          </p:spPr>
          <p:txBody>
            <a:bodyPr wrap="none" anchor="ctr"/>
            <a:lstStyle/>
            <a:p>
              <a:endParaRPr lang="en-US"/>
            </a:p>
          </p:txBody>
        </p:sp>
        <p:sp>
          <p:nvSpPr>
            <p:cNvPr id="2157" name="Line 109"/>
            <p:cNvSpPr>
              <a:spLocks noChangeShapeType="1"/>
            </p:cNvSpPr>
            <p:nvPr/>
          </p:nvSpPr>
          <p:spPr bwMode="auto">
            <a:xfrm>
              <a:off x="2650" y="161"/>
              <a:ext cx="148" cy="80"/>
            </a:xfrm>
            <a:prstGeom prst="line">
              <a:avLst/>
            </a:prstGeom>
            <a:noFill/>
            <a:ln w="25400">
              <a:solidFill>
                <a:srgbClr val="000080"/>
              </a:solidFill>
              <a:round/>
              <a:headEnd/>
              <a:tailEnd/>
            </a:ln>
            <a:effectLst/>
          </p:spPr>
          <p:txBody>
            <a:bodyPr/>
            <a:lstStyle/>
            <a:p>
              <a:endParaRPr lang="en-US"/>
            </a:p>
          </p:txBody>
        </p:sp>
        <p:sp>
          <p:nvSpPr>
            <p:cNvPr id="2158" name="Line 110"/>
            <p:cNvSpPr>
              <a:spLocks noChangeShapeType="1"/>
            </p:cNvSpPr>
            <p:nvPr/>
          </p:nvSpPr>
          <p:spPr bwMode="auto">
            <a:xfrm flipV="1">
              <a:off x="2646" y="159"/>
              <a:ext cx="152" cy="82"/>
            </a:xfrm>
            <a:prstGeom prst="line">
              <a:avLst/>
            </a:prstGeom>
            <a:noFill/>
            <a:ln w="25400">
              <a:solidFill>
                <a:srgbClr val="000080"/>
              </a:solidFill>
              <a:round/>
              <a:headEnd/>
              <a:tailEnd/>
            </a:ln>
            <a:effectLst/>
          </p:spPr>
          <p:txBody>
            <a:bodyPr/>
            <a:lstStyle/>
            <a:p>
              <a:endParaRPr lang="en-US"/>
            </a:p>
          </p:txBody>
        </p:sp>
        <p:sp>
          <p:nvSpPr>
            <p:cNvPr id="2159" name="Text Box 111"/>
            <p:cNvSpPr txBox="1">
              <a:spLocks noChangeArrowheads="1"/>
            </p:cNvSpPr>
            <p:nvPr/>
          </p:nvSpPr>
          <p:spPr bwMode="auto">
            <a:xfrm>
              <a:off x="2634" y="0"/>
              <a:ext cx="180" cy="212"/>
            </a:xfrm>
            <a:prstGeom prst="rect">
              <a:avLst/>
            </a:prstGeom>
            <a:noFill/>
            <a:ln w="9525">
              <a:noFill/>
              <a:miter lim="800000"/>
              <a:headEnd/>
              <a:tailEnd/>
            </a:ln>
            <a:effectLst/>
          </p:spPr>
          <p:txBody>
            <a:bodyPr wrap="none">
              <a:spAutoFit/>
            </a:bodyPr>
            <a:lstStyle/>
            <a:p>
              <a:r>
                <a:rPr lang="en-US" sz="1600">
                  <a:solidFill>
                    <a:schemeClr val="accent2"/>
                  </a:solidFill>
                </a:rPr>
                <a:t>x</a:t>
              </a:r>
            </a:p>
          </p:txBody>
        </p:sp>
      </p:grpSp>
      <p:sp>
        <p:nvSpPr>
          <p:cNvPr id="2117" name="AutoShape 69"/>
          <p:cNvSpPr>
            <a:spLocks noChangeArrowheads="1"/>
          </p:cNvSpPr>
          <p:nvPr/>
        </p:nvSpPr>
        <p:spPr bwMode="auto">
          <a:xfrm>
            <a:off x="3375025" y="4237038"/>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nvGrpSpPr>
          <p:cNvPr id="8" name="Group 49"/>
          <p:cNvGrpSpPr>
            <a:grpSpLocks/>
          </p:cNvGrpSpPr>
          <p:nvPr/>
        </p:nvGrpSpPr>
        <p:grpSpPr bwMode="auto">
          <a:xfrm>
            <a:off x="5256213" y="1252538"/>
            <a:ext cx="285750" cy="382587"/>
            <a:chOff x="2214" y="-61"/>
            <a:chExt cx="180" cy="241"/>
          </a:xfrm>
        </p:grpSpPr>
        <p:sp>
          <p:nvSpPr>
            <p:cNvPr id="2065" name="Rectangle 17"/>
            <p:cNvSpPr>
              <a:spLocks noChangeArrowheads="1"/>
            </p:cNvSpPr>
            <p:nvPr/>
          </p:nvSpPr>
          <p:spPr bwMode="auto">
            <a:xfrm>
              <a:off x="2228" y="96"/>
              <a:ext cx="148" cy="83"/>
            </a:xfrm>
            <a:prstGeom prst="rect">
              <a:avLst/>
            </a:prstGeom>
            <a:solidFill>
              <a:srgbClr val="FF99CC"/>
            </a:solidFill>
            <a:ln w="25400">
              <a:solidFill>
                <a:srgbClr val="FF0000"/>
              </a:solidFill>
              <a:miter lim="800000"/>
              <a:headEnd/>
              <a:tailEnd/>
            </a:ln>
            <a:effectLst/>
          </p:spPr>
          <p:txBody>
            <a:bodyPr wrap="none" anchor="ctr"/>
            <a:lstStyle/>
            <a:p>
              <a:endParaRPr lang="en-US"/>
            </a:p>
          </p:txBody>
        </p:sp>
        <p:sp>
          <p:nvSpPr>
            <p:cNvPr id="2066" name="Line 18"/>
            <p:cNvSpPr>
              <a:spLocks noChangeShapeType="1"/>
            </p:cNvSpPr>
            <p:nvPr/>
          </p:nvSpPr>
          <p:spPr bwMode="auto">
            <a:xfrm>
              <a:off x="2230" y="100"/>
              <a:ext cx="148" cy="80"/>
            </a:xfrm>
            <a:prstGeom prst="line">
              <a:avLst/>
            </a:prstGeom>
            <a:noFill/>
            <a:ln w="25400">
              <a:solidFill>
                <a:srgbClr val="FF0000"/>
              </a:solidFill>
              <a:round/>
              <a:headEnd/>
              <a:tailEnd/>
            </a:ln>
            <a:effectLst/>
          </p:spPr>
          <p:txBody>
            <a:bodyPr/>
            <a:lstStyle/>
            <a:p>
              <a:endParaRPr lang="en-US"/>
            </a:p>
          </p:txBody>
        </p:sp>
        <p:sp>
          <p:nvSpPr>
            <p:cNvPr id="2067" name="Line 19"/>
            <p:cNvSpPr>
              <a:spLocks noChangeShapeType="1"/>
            </p:cNvSpPr>
            <p:nvPr/>
          </p:nvSpPr>
          <p:spPr bwMode="auto">
            <a:xfrm flipV="1">
              <a:off x="2226" y="98"/>
              <a:ext cx="152" cy="82"/>
            </a:xfrm>
            <a:prstGeom prst="line">
              <a:avLst/>
            </a:prstGeom>
            <a:noFill/>
            <a:ln w="25400">
              <a:solidFill>
                <a:srgbClr val="FF0000"/>
              </a:solidFill>
              <a:round/>
              <a:headEnd/>
              <a:tailEnd/>
            </a:ln>
            <a:effectLst/>
          </p:spPr>
          <p:txBody>
            <a:bodyPr/>
            <a:lstStyle/>
            <a:p>
              <a:endParaRPr lang="en-US"/>
            </a:p>
          </p:txBody>
        </p:sp>
        <p:sp>
          <p:nvSpPr>
            <p:cNvPr id="2068" name="Text Box 20"/>
            <p:cNvSpPr txBox="1">
              <a:spLocks noChangeArrowheads="1"/>
            </p:cNvSpPr>
            <p:nvPr/>
          </p:nvSpPr>
          <p:spPr bwMode="auto">
            <a:xfrm>
              <a:off x="2214" y="-61"/>
              <a:ext cx="180" cy="212"/>
            </a:xfrm>
            <a:prstGeom prst="rect">
              <a:avLst/>
            </a:prstGeom>
            <a:noFill/>
            <a:ln w="9525">
              <a:noFill/>
              <a:miter lim="800000"/>
              <a:headEnd/>
              <a:tailEnd/>
            </a:ln>
            <a:effectLst/>
          </p:spPr>
          <p:txBody>
            <a:bodyPr wrap="none">
              <a:spAutoFit/>
            </a:bodyPr>
            <a:lstStyle/>
            <a:p>
              <a:r>
                <a:rPr lang="en-US" sz="1600">
                  <a:solidFill>
                    <a:srgbClr val="FF0000"/>
                  </a:solidFill>
                </a:rPr>
                <a:t>x</a:t>
              </a:r>
            </a:p>
          </p:txBody>
        </p:sp>
      </p:grpSp>
      <p:grpSp>
        <p:nvGrpSpPr>
          <p:cNvPr id="9" name="Group 83"/>
          <p:cNvGrpSpPr>
            <a:grpSpLocks/>
          </p:cNvGrpSpPr>
          <p:nvPr/>
        </p:nvGrpSpPr>
        <p:grpSpPr bwMode="auto">
          <a:xfrm>
            <a:off x="3948113" y="4310063"/>
            <a:ext cx="285750" cy="382587"/>
            <a:chOff x="2634" y="0"/>
            <a:chExt cx="180" cy="241"/>
          </a:xfrm>
        </p:grpSpPr>
        <p:sp>
          <p:nvSpPr>
            <p:cNvPr id="2126" name="Rectangle 78"/>
            <p:cNvSpPr>
              <a:spLocks noChangeArrowheads="1"/>
            </p:cNvSpPr>
            <p:nvPr/>
          </p:nvSpPr>
          <p:spPr bwMode="auto">
            <a:xfrm>
              <a:off x="2648" y="157"/>
              <a:ext cx="148" cy="83"/>
            </a:xfrm>
            <a:prstGeom prst="rect">
              <a:avLst/>
            </a:prstGeom>
            <a:solidFill>
              <a:srgbClr val="00CCFF"/>
            </a:solidFill>
            <a:ln w="25400">
              <a:solidFill>
                <a:srgbClr val="000080"/>
              </a:solidFill>
              <a:miter lim="800000"/>
              <a:headEnd/>
              <a:tailEnd/>
            </a:ln>
            <a:effectLst/>
          </p:spPr>
          <p:txBody>
            <a:bodyPr wrap="none" anchor="ctr"/>
            <a:lstStyle/>
            <a:p>
              <a:endParaRPr lang="en-US"/>
            </a:p>
          </p:txBody>
        </p:sp>
        <p:sp>
          <p:nvSpPr>
            <p:cNvPr id="2127" name="Line 79"/>
            <p:cNvSpPr>
              <a:spLocks noChangeShapeType="1"/>
            </p:cNvSpPr>
            <p:nvPr/>
          </p:nvSpPr>
          <p:spPr bwMode="auto">
            <a:xfrm>
              <a:off x="2650" y="161"/>
              <a:ext cx="148" cy="80"/>
            </a:xfrm>
            <a:prstGeom prst="line">
              <a:avLst/>
            </a:prstGeom>
            <a:noFill/>
            <a:ln w="25400">
              <a:solidFill>
                <a:srgbClr val="000080"/>
              </a:solidFill>
              <a:round/>
              <a:headEnd/>
              <a:tailEnd/>
            </a:ln>
            <a:effectLst/>
          </p:spPr>
          <p:txBody>
            <a:bodyPr/>
            <a:lstStyle/>
            <a:p>
              <a:endParaRPr lang="en-US"/>
            </a:p>
          </p:txBody>
        </p:sp>
        <p:sp>
          <p:nvSpPr>
            <p:cNvPr id="2128" name="Line 80"/>
            <p:cNvSpPr>
              <a:spLocks noChangeShapeType="1"/>
            </p:cNvSpPr>
            <p:nvPr/>
          </p:nvSpPr>
          <p:spPr bwMode="auto">
            <a:xfrm flipV="1">
              <a:off x="2646" y="159"/>
              <a:ext cx="152" cy="82"/>
            </a:xfrm>
            <a:prstGeom prst="line">
              <a:avLst/>
            </a:prstGeom>
            <a:noFill/>
            <a:ln w="25400">
              <a:solidFill>
                <a:srgbClr val="000080"/>
              </a:solidFill>
              <a:round/>
              <a:headEnd/>
              <a:tailEnd/>
            </a:ln>
            <a:effectLst/>
          </p:spPr>
          <p:txBody>
            <a:bodyPr/>
            <a:lstStyle/>
            <a:p>
              <a:endParaRPr lang="en-US"/>
            </a:p>
          </p:txBody>
        </p:sp>
        <p:sp>
          <p:nvSpPr>
            <p:cNvPr id="2129" name="Text Box 81"/>
            <p:cNvSpPr txBox="1">
              <a:spLocks noChangeArrowheads="1"/>
            </p:cNvSpPr>
            <p:nvPr/>
          </p:nvSpPr>
          <p:spPr bwMode="auto">
            <a:xfrm>
              <a:off x="2634" y="0"/>
              <a:ext cx="180" cy="212"/>
            </a:xfrm>
            <a:prstGeom prst="rect">
              <a:avLst/>
            </a:prstGeom>
            <a:noFill/>
            <a:ln w="9525">
              <a:noFill/>
              <a:miter lim="800000"/>
              <a:headEnd/>
              <a:tailEnd/>
            </a:ln>
            <a:effectLst/>
          </p:spPr>
          <p:txBody>
            <a:bodyPr wrap="none">
              <a:spAutoFit/>
            </a:bodyPr>
            <a:lstStyle/>
            <a:p>
              <a:r>
                <a:rPr lang="en-US" sz="1600">
                  <a:solidFill>
                    <a:schemeClr val="accent2"/>
                  </a:solidFill>
                </a:rPr>
                <a:t>x</a:t>
              </a:r>
            </a:p>
          </p:txBody>
        </p:sp>
      </p:grpSp>
      <p:sp>
        <p:nvSpPr>
          <p:cNvPr id="2164" name="Rectangle 116"/>
          <p:cNvSpPr>
            <a:spLocks noChangeArrowheads="1"/>
          </p:cNvSpPr>
          <p:nvPr/>
        </p:nvSpPr>
        <p:spPr bwMode="auto">
          <a:xfrm>
            <a:off x="517525" y="846138"/>
            <a:ext cx="2020888" cy="203200"/>
          </a:xfrm>
          <a:prstGeom prst="rect">
            <a:avLst/>
          </a:prstGeom>
          <a:solidFill>
            <a:schemeClr val="bg1"/>
          </a:solidFill>
          <a:ln w="9525">
            <a:noFill/>
            <a:miter lim="800000"/>
            <a:headEnd/>
            <a:tailEnd/>
          </a:ln>
          <a:effectLst/>
        </p:spPr>
        <p:txBody>
          <a:bodyPr wrap="none" anchor="ctr"/>
          <a:lstStyle/>
          <a:p>
            <a:pPr algn="ctr"/>
            <a:r>
              <a:rPr lang="en-US" sz="1000"/>
              <a:t>June-October 1777</a:t>
            </a:r>
          </a:p>
        </p:txBody>
      </p:sp>
      <p:sp>
        <p:nvSpPr>
          <p:cNvPr id="2165" name="Rectangle 117"/>
          <p:cNvSpPr>
            <a:spLocks noChangeArrowheads="1"/>
          </p:cNvSpPr>
          <p:nvPr/>
        </p:nvSpPr>
        <p:spPr bwMode="auto">
          <a:xfrm>
            <a:off x="127000" y="623888"/>
            <a:ext cx="2776538" cy="203200"/>
          </a:xfrm>
          <a:prstGeom prst="rect">
            <a:avLst/>
          </a:prstGeom>
          <a:solidFill>
            <a:schemeClr val="bg1"/>
          </a:solidFill>
          <a:ln w="9525">
            <a:noFill/>
            <a:miter lim="800000"/>
            <a:headEnd/>
            <a:tailEnd/>
          </a:ln>
          <a:effectLst/>
        </p:spPr>
        <p:txBody>
          <a:bodyPr wrap="none" anchor="ctr"/>
          <a:lstStyle/>
          <a:p>
            <a:pPr algn="ctr"/>
            <a:r>
              <a:rPr lang="en-US"/>
              <a:t>Burgoyne’s Expedition</a:t>
            </a:r>
          </a:p>
        </p:txBody>
      </p:sp>
      <p:sp>
        <p:nvSpPr>
          <p:cNvPr id="2114" name="AutoShape 66"/>
          <p:cNvSpPr>
            <a:spLocks noChangeArrowheads="1"/>
          </p:cNvSpPr>
          <p:nvPr/>
        </p:nvSpPr>
        <p:spPr bwMode="auto">
          <a:xfrm>
            <a:off x="3184525" y="4148138"/>
            <a:ext cx="2794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2167" name="Rectangle 119"/>
          <p:cNvSpPr>
            <a:spLocks noChangeArrowheads="1"/>
          </p:cNvSpPr>
          <p:nvPr/>
        </p:nvSpPr>
        <p:spPr bwMode="auto">
          <a:xfrm>
            <a:off x="4587875" y="3714750"/>
            <a:ext cx="73025" cy="66675"/>
          </a:xfrm>
          <a:prstGeom prst="rect">
            <a:avLst/>
          </a:prstGeom>
          <a:solidFill>
            <a:srgbClr val="FF99CC"/>
          </a:solidFill>
          <a:ln w="25400">
            <a:solidFill>
              <a:srgbClr val="FF0000"/>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40706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5.95376E-6 L -0.08108 0.04879 L -0.12222 0.09943 L -0.12865 0.15238 L -0.13663 0.21989 L -0.13177 0.25596 L -0.1349 0.29827 " pathEditMode="relative" ptsTypes="AAAAAAA">
                                      <p:cBhvr>
                                        <p:cTn id="6" dur="3000" fill="hold"/>
                                        <p:tgtEl>
                                          <p:spTgt spid="2"/>
                                        </p:tgtEl>
                                        <p:attrNameLst>
                                          <p:attrName>ppt_x</p:attrName>
                                          <p:attrName>ppt_y</p:attrName>
                                        </p:attrNameLst>
                                      </p:cBhvr>
                                    </p:animMotion>
                                  </p:childTnLst>
                                </p:cTn>
                              </p:par>
                              <p:par>
                                <p:cTn id="7" presetID="22" presetClass="entr" presetSubtype="4" fill="hold" grpId="0" nodeType="withEffect">
                                  <p:stCondLst>
                                    <p:cond delay="0"/>
                                  </p:stCondLst>
                                  <p:childTnLst>
                                    <p:set>
                                      <p:cBhvr>
                                        <p:cTn id="8" dur="1" fill="hold">
                                          <p:stCondLst>
                                            <p:cond delay="0"/>
                                          </p:stCondLst>
                                        </p:cTn>
                                        <p:tgtEl>
                                          <p:spTgt spid="2081"/>
                                        </p:tgtEl>
                                        <p:attrNameLst>
                                          <p:attrName>style.visibility</p:attrName>
                                        </p:attrNameLst>
                                      </p:cBhvr>
                                      <p:to>
                                        <p:strVal val="visible"/>
                                      </p:to>
                                    </p:set>
                                    <p:animEffect transition="in" filter="wipe(down)">
                                      <p:cBhvr>
                                        <p:cTn id="9" dur="3000"/>
                                        <p:tgtEl>
                                          <p:spTgt spid="2081"/>
                                        </p:tgtEl>
                                      </p:cBhvr>
                                    </p:animEffect>
                                  </p:childTnLst>
                                </p:cTn>
                              </p:par>
                              <p:par>
                                <p:cTn id="10" presetID="0" presetClass="path" presetSubtype="0" accel="50000" decel="50000" fill="hold" nodeType="withEffect">
                                  <p:stCondLst>
                                    <p:cond delay="0"/>
                                  </p:stCondLst>
                                  <p:childTnLst>
                                    <p:animMotion origin="layout" path="M -1.38889E-6 3.33333E-6 L -0.06614 0.08032 L -0.10069 0.13819 L -0.14114 0.18588 L -0.20851 0.22477 L -0.29809 0.31088 L -0.29878 0.37847 " pathEditMode="relative" rAng="0" ptsTypes="AAAAAAA">
                                      <p:cBhvr>
                                        <p:cTn id="11" dur="3000" fill="hold"/>
                                        <p:tgtEl>
                                          <p:spTgt spid="8"/>
                                        </p:tgtEl>
                                        <p:attrNameLst>
                                          <p:attrName>ppt_x</p:attrName>
                                          <p:attrName>ppt_y</p:attrName>
                                        </p:attrNameLst>
                                      </p:cBhvr>
                                      <p:rCtr x="-14900" y="18900"/>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13489 0.29838 C -0.13229 0.30463 -0.11771 0.32477 -0.11962 0.33564 C -0.12153 0.34652 -0.14114 0.3581 -0.1467 0.36389 " pathEditMode="relative" rAng="0" ptsTypes="aaa">
                                      <p:cBhvr>
                                        <p:cTn id="15" dur="2000" fill="hold"/>
                                        <p:tgtEl>
                                          <p:spTgt spid="2"/>
                                        </p:tgtEl>
                                        <p:attrNameLst>
                                          <p:attrName>ppt_x</p:attrName>
                                          <p:attrName>ppt_y</p:attrName>
                                        </p:attrNameLst>
                                      </p:cBhvr>
                                      <p:rCtr x="300" y="3300"/>
                                    </p:animMotion>
                                  </p:childTnLst>
                                </p:cTn>
                              </p:par>
                              <p:par>
                                <p:cTn id="16" presetID="9" presetClass="entr" presetSubtype="0" fill="hold" grpId="0" nodeType="withEffect">
                                  <p:stCondLst>
                                    <p:cond delay="0"/>
                                  </p:stCondLst>
                                  <p:childTnLst>
                                    <p:set>
                                      <p:cBhvr>
                                        <p:cTn id="17" dur="1" fill="hold">
                                          <p:stCondLst>
                                            <p:cond delay="0"/>
                                          </p:stCondLst>
                                        </p:cTn>
                                        <p:tgtEl>
                                          <p:spTgt spid="2167"/>
                                        </p:tgtEl>
                                        <p:attrNameLst>
                                          <p:attrName>style.visibility</p:attrName>
                                        </p:attrNameLst>
                                      </p:cBhvr>
                                      <p:to>
                                        <p:strVal val="visible"/>
                                      </p:to>
                                    </p:set>
                                    <p:animEffect transition="in" filter="dissolve">
                                      <p:cBhvr>
                                        <p:cTn id="18" dur="500"/>
                                        <p:tgtEl>
                                          <p:spTgt spid="216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13"/>
                                        </p:tgtEl>
                                        <p:attrNameLst>
                                          <p:attrName>style.visibility</p:attrName>
                                        </p:attrNameLst>
                                      </p:cBhvr>
                                      <p:to>
                                        <p:strVal val="visible"/>
                                      </p:to>
                                    </p:set>
                                    <p:animEffect transition="in" filter="wipe(down)">
                                      <p:cBhvr>
                                        <p:cTn id="21" dur="2000"/>
                                        <p:tgtEl>
                                          <p:spTgt spid="2113"/>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77778E-6 -2.59259E-6 L 0.00625 0.04907 L -0.00069 0.08704 L -0.03403 0.11018 " pathEditMode="relative" ptsTypes="AAAA">
                                      <p:cBhvr>
                                        <p:cTn id="29" dur="2000" fill="hold"/>
                                        <p:tgtEl>
                                          <p:spTgt spid="4"/>
                                        </p:tgtEl>
                                        <p:attrNameLst>
                                          <p:attrName>ppt_x</p:attrName>
                                          <p:attrName>ppt_y</p:attrName>
                                        </p:attrNameLst>
                                      </p:cBhvr>
                                    </p:animMotion>
                                  </p:childTnLst>
                                </p:cTn>
                              </p:par>
                            </p:childTnLst>
                          </p:cTn>
                        </p:par>
                        <p:par>
                          <p:cTn id="30" fill="hold">
                            <p:stCondLst>
                              <p:cond delay="2000"/>
                            </p:stCondLst>
                            <p:childTnLst>
                              <p:par>
                                <p:cTn id="31" presetID="9" presetClass="exit" presetSubtype="0" fill="hold" nodeType="afterEffect">
                                  <p:stCondLst>
                                    <p:cond delay="0"/>
                                  </p:stCondLst>
                                  <p:childTnLst>
                                    <p:animEffect transition="out" filter="dissolv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29879 0.37847 L -0.22379 0.39097 " pathEditMode="relative" rAng="0" ptsTypes="AA">
                                      <p:cBhvr>
                                        <p:cTn id="37" dur="2000" fill="hold"/>
                                        <p:tgtEl>
                                          <p:spTgt spid="8"/>
                                        </p:tgtEl>
                                        <p:attrNameLst>
                                          <p:attrName>ppt_x</p:attrName>
                                          <p:attrName>ppt_y</p:attrName>
                                        </p:attrNameLst>
                                      </p:cBhvr>
                                      <p:rCtr x="3800" y="600"/>
                                    </p:animMotion>
                                  </p:childTnLst>
                                </p:cTn>
                              </p:par>
                              <p:par>
                                <p:cTn id="38" presetID="22" presetClass="entr" presetSubtype="4" fill="hold" grpId="0" nodeType="withEffect">
                                  <p:stCondLst>
                                    <p:cond delay="0"/>
                                  </p:stCondLst>
                                  <p:childTnLst>
                                    <p:set>
                                      <p:cBhvr>
                                        <p:cTn id="39" dur="1" fill="hold">
                                          <p:stCondLst>
                                            <p:cond delay="0"/>
                                          </p:stCondLst>
                                        </p:cTn>
                                        <p:tgtEl>
                                          <p:spTgt spid="2115"/>
                                        </p:tgtEl>
                                        <p:attrNameLst>
                                          <p:attrName>style.visibility</p:attrName>
                                        </p:attrNameLst>
                                      </p:cBhvr>
                                      <p:to>
                                        <p:strVal val="visible"/>
                                      </p:to>
                                    </p:set>
                                    <p:animEffect transition="in" filter="wipe(down)">
                                      <p:cBhvr>
                                        <p:cTn id="40" dur="1000"/>
                                        <p:tgtEl>
                                          <p:spTgt spid="2115"/>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1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explode.wav"/>
                                        </p:tgtEl>
                                      </p:cMediaNode>
                                    </p:audio>
                                  </p:subTnLst>
                                </p:cTn>
                              </p:par>
                              <p:par>
                                <p:cTn id="44" presetID="3" presetClass="exit" presetSubtype="10" fill="hold" grpId="1" nodeType="withEffect">
                                  <p:stCondLst>
                                    <p:cond delay="0"/>
                                  </p:stCondLst>
                                  <p:childTnLst>
                                    <p:animEffect transition="out" filter="blinds(horizontal)">
                                      <p:cBhvr>
                                        <p:cTn id="45" dur="500"/>
                                        <p:tgtEl>
                                          <p:spTgt spid="2114"/>
                                        </p:tgtEl>
                                      </p:cBhvr>
                                    </p:animEffect>
                                    <p:set>
                                      <p:cBhvr>
                                        <p:cTn id="46" dur="1" fill="hold">
                                          <p:stCondLst>
                                            <p:cond delay="499"/>
                                          </p:stCondLst>
                                        </p:cTn>
                                        <p:tgtEl>
                                          <p:spTgt spid="21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17"/>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explode.wav"/>
                                        </p:tgtEl>
                                      </p:cMediaNode>
                                    </p:audio>
                                  </p:subTnLst>
                                </p:cTn>
                              </p:par>
                              <p:par>
                                <p:cTn id="56" presetID="3" presetClass="exit" presetSubtype="10" fill="hold" grpId="1" nodeType="withEffect">
                                  <p:stCondLst>
                                    <p:cond delay="0"/>
                                  </p:stCondLst>
                                  <p:childTnLst>
                                    <p:animEffect transition="out" filter="blinds(horizontal)">
                                      <p:cBhvr>
                                        <p:cTn id="57" dur="500"/>
                                        <p:tgtEl>
                                          <p:spTgt spid="2117"/>
                                        </p:tgtEl>
                                      </p:cBhvr>
                                    </p:animEffect>
                                    <p:set>
                                      <p:cBhvr>
                                        <p:cTn id="58" dur="1" fill="hold">
                                          <p:stCondLst>
                                            <p:cond delay="499"/>
                                          </p:stCondLst>
                                        </p:cTn>
                                        <p:tgtEl>
                                          <p:spTgt spid="2117"/>
                                        </p:tgtEl>
                                        <p:attrNameLst>
                                          <p:attrName>style.visibility</p:attrName>
                                        </p:attrNameLst>
                                      </p:cBhvr>
                                      <p:to>
                                        <p:strVal val="hidden"/>
                                      </p:to>
                                    </p:set>
                                  </p:childTnLst>
                                </p:cTn>
                              </p:par>
                            </p:childTnLst>
                          </p:cTn>
                        </p:par>
                        <p:par>
                          <p:cTn id="59" fill="hold">
                            <p:stCondLst>
                              <p:cond delay="500"/>
                            </p:stCondLst>
                            <p:childTnLst>
                              <p:par>
                                <p:cTn id="60" presetID="9" presetClass="exit" presetSubtype="0" fill="hold" nodeType="afterEffect">
                                  <p:stCondLst>
                                    <p:cond delay="0"/>
                                  </p:stCondLst>
                                  <p:childTnLst>
                                    <p:animEffect transition="out" filter="dissolv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22" presetClass="entr" presetSubtype="4" fill="hold" grpId="0" nodeType="withEffect">
                                  <p:stCondLst>
                                    <p:cond delay="0"/>
                                  </p:stCondLst>
                                  <p:childTnLst>
                                    <p:set>
                                      <p:cBhvr>
                                        <p:cTn id="64" dur="1" fill="hold">
                                          <p:stCondLst>
                                            <p:cond delay="0"/>
                                          </p:stCondLst>
                                        </p:cTn>
                                        <p:tgtEl>
                                          <p:spTgt spid="2116"/>
                                        </p:tgtEl>
                                        <p:attrNameLst>
                                          <p:attrName>style.visibility</p:attrName>
                                        </p:attrNameLst>
                                      </p:cBhvr>
                                      <p:to>
                                        <p:strVal val="visible"/>
                                      </p:to>
                                    </p:set>
                                    <p:animEffect transition="in" filter="wipe(down)">
                                      <p:cBhvr>
                                        <p:cTn id="65" dur="1000"/>
                                        <p:tgtEl>
                                          <p:spTgt spid="2116"/>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dissolve">
                                      <p:cBhvr>
                                        <p:cTn id="70" dur="500"/>
                                        <p:tgtEl>
                                          <p:spTgt spid="5"/>
                                        </p:tgtEl>
                                      </p:cBhvr>
                                    </p:animEffect>
                                  </p:childTnLst>
                                </p:cTn>
                              </p:par>
                            </p:childTnLst>
                          </p:cTn>
                        </p:par>
                        <p:par>
                          <p:cTn id="71" fill="hold">
                            <p:stCondLst>
                              <p:cond delay="500"/>
                            </p:stCondLst>
                            <p:childTnLst>
                              <p:par>
                                <p:cTn id="72" presetID="0" presetClass="path" presetSubtype="0" accel="50000" decel="50000" fill="hold" nodeType="afterEffect">
                                  <p:stCondLst>
                                    <p:cond delay="0"/>
                                  </p:stCondLst>
                                  <p:childTnLst>
                                    <p:animMotion origin="layout" path="M 1.66667E-6 2.22222E-6 L 0.00208 0.03333 " pathEditMode="relative" ptsTypes="AA">
                                      <p:cBhvr>
                                        <p:cTn id="73" dur="2000" fill="hold"/>
                                        <p:tgtEl>
                                          <p:spTgt spid="5"/>
                                        </p:tgtEl>
                                        <p:attrNameLst>
                                          <p:attrName>ppt_x</p:attrName>
                                          <p:attrName>ppt_y</p:attrName>
                                        </p:attrNameLst>
                                      </p:cBhvr>
                                    </p:animMotion>
                                  </p:childTnLst>
                                </p:cTn>
                              </p:par>
                              <p:par>
                                <p:cTn id="74" presetID="22" presetClass="entr" presetSubtype="4" fill="hold" grpId="0" nodeType="withEffect">
                                  <p:stCondLst>
                                    <p:cond delay="0"/>
                                  </p:stCondLst>
                                  <p:childTnLst>
                                    <p:set>
                                      <p:cBhvr>
                                        <p:cTn id="75" dur="1" fill="hold">
                                          <p:stCondLst>
                                            <p:cond delay="0"/>
                                          </p:stCondLst>
                                        </p:cTn>
                                        <p:tgtEl>
                                          <p:spTgt spid="2137"/>
                                        </p:tgtEl>
                                        <p:attrNameLst>
                                          <p:attrName>style.visibility</p:attrName>
                                        </p:attrNameLst>
                                      </p:cBhvr>
                                      <p:to>
                                        <p:strVal val="visible"/>
                                      </p:to>
                                    </p:set>
                                    <p:animEffect transition="in" filter="wipe(down)">
                                      <p:cBhvr>
                                        <p:cTn id="76" dur="2000"/>
                                        <p:tgtEl>
                                          <p:spTgt spid="213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dissolve">
                                      <p:cBhvr>
                                        <p:cTn id="81" dur="500"/>
                                        <p:tgtEl>
                                          <p:spTgt spid="6"/>
                                        </p:tgtEl>
                                      </p:cBhvr>
                                    </p:animEffect>
                                  </p:childTnLst>
                                </p:cTn>
                              </p:par>
                            </p:childTnLst>
                          </p:cTn>
                        </p:par>
                        <p:par>
                          <p:cTn id="82" fill="hold">
                            <p:stCondLst>
                              <p:cond delay="500"/>
                            </p:stCondLst>
                            <p:childTnLst>
                              <p:par>
                                <p:cTn id="83" presetID="1" presetClass="entr" presetSubtype="0" fill="hold" grpId="0" nodeType="afterEffect">
                                  <p:stCondLst>
                                    <p:cond delay="0"/>
                                  </p:stCondLst>
                                  <p:childTnLst>
                                    <p:set>
                                      <p:cBhvr>
                                        <p:cTn id="84" dur="1" fill="hold">
                                          <p:stCondLst>
                                            <p:cond delay="0"/>
                                          </p:stCondLst>
                                        </p:cTn>
                                        <p:tgtEl>
                                          <p:spTgt spid="215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explode.wav"/>
                                        </p:tgtEl>
                                      </p:cMediaNode>
                                    </p:audio>
                                  </p:subTnLst>
                                </p:cTn>
                              </p:par>
                              <p:par>
                                <p:cTn id="85" presetID="3" presetClass="exit" presetSubtype="10" fill="hold" grpId="1" nodeType="withEffect">
                                  <p:stCondLst>
                                    <p:cond delay="0"/>
                                  </p:stCondLst>
                                  <p:childTnLst>
                                    <p:animEffect transition="out" filter="blinds(horizontal)">
                                      <p:cBhvr>
                                        <p:cTn id="86" dur="500"/>
                                        <p:tgtEl>
                                          <p:spTgt spid="2153"/>
                                        </p:tgtEl>
                                      </p:cBhvr>
                                    </p:animEffect>
                                    <p:set>
                                      <p:cBhvr>
                                        <p:cTn id="87" dur="1" fill="hold">
                                          <p:stCondLst>
                                            <p:cond delay="499"/>
                                          </p:stCondLst>
                                        </p:cTn>
                                        <p:tgtEl>
                                          <p:spTgt spid="2153"/>
                                        </p:tgtEl>
                                        <p:attrNameLst>
                                          <p:attrName>style.visibility</p:attrName>
                                        </p:attrNameLst>
                                      </p:cBhvr>
                                      <p:to>
                                        <p:strVal val="hidden"/>
                                      </p:to>
                                    </p:set>
                                  </p:childTnLst>
                                </p:cTn>
                              </p:par>
                            </p:childTnLst>
                          </p:cTn>
                        </p:par>
                        <p:par>
                          <p:cTn id="88" fill="hold">
                            <p:stCondLst>
                              <p:cond delay="1000"/>
                            </p:stCondLst>
                            <p:childTnLst>
                              <p:par>
                                <p:cTn id="89" presetID="9" presetClass="exit" presetSubtype="0" fill="hold" nodeType="afterEffect">
                                  <p:stCondLst>
                                    <p:cond delay="0"/>
                                  </p:stCondLst>
                                  <p:childTnLst>
                                    <p:animEffect transition="out" filter="dissolv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dissolve">
                                      <p:cBhvr>
                                        <p:cTn id="96" dur="500"/>
                                        <p:tgtEl>
                                          <p:spTgt spid="9"/>
                                        </p:tgtEl>
                                      </p:cBhvr>
                                    </p:animEffect>
                                  </p:childTnLst>
                                </p:cTn>
                              </p:par>
                            </p:childTnLst>
                          </p:cTn>
                        </p:par>
                        <p:par>
                          <p:cTn id="97" fill="hold">
                            <p:stCondLst>
                              <p:cond delay="500"/>
                            </p:stCondLst>
                            <p:childTnLst>
                              <p:par>
                                <p:cTn id="98" presetID="0" presetClass="path" presetSubtype="0" accel="50000" decel="50000" fill="hold" nodeType="afterEffect">
                                  <p:stCondLst>
                                    <p:cond delay="0"/>
                                  </p:stCondLst>
                                  <p:childTnLst>
                                    <p:animMotion origin="layout" path="M -8.33333E-7 2.96296E-6 L -0.04966 -0.02917 " pathEditMode="relative" ptsTypes="AA">
                                      <p:cBhvr>
                                        <p:cTn id="99" dur="2000" fill="hold"/>
                                        <p:tgtEl>
                                          <p:spTgt spid="9"/>
                                        </p:tgtEl>
                                        <p:attrNameLst>
                                          <p:attrName>ppt_x</p:attrName>
                                          <p:attrName>ppt_y</p:attrName>
                                        </p:attrNameLst>
                                      </p:cBhvr>
                                    </p:animMotion>
                                  </p:childTnLst>
                                </p:cTn>
                              </p:par>
                              <p:par>
                                <p:cTn id="100" presetID="22" presetClass="entr" presetSubtype="4" fill="hold" grpId="0" nodeType="withEffect">
                                  <p:stCondLst>
                                    <p:cond delay="0"/>
                                  </p:stCondLst>
                                  <p:childTnLst>
                                    <p:set>
                                      <p:cBhvr>
                                        <p:cTn id="101" dur="1" fill="hold">
                                          <p:stCondLst>
                                            <p:cond delay="0"/>
                                          </p:stCondLst>
                                        </p:cTn>
                                        <p:tgtEl>
                                          <p:spTgt spid="2154"/>
                                        </p:tgtEl>
                                        <p:attrNameLst>
                                          <p:attrName>style.visibility</p:attrName>
                                        </p:attrNameLst>
                                      </p:cBhvr>
                                      <p:to>
                                        <p:strVal val="visible"/>
                                      </p:to>
                                    </p:set>
                                    <p:animEffect transition="in" filter="wipe(down)">
                                      <p:cBhvr>
                                        <p:cTn id="102" dur="2000"/>
                                        <p:tgtEl>
                                          <p:spTgt spid="2154"/>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nodeType="clickEffect">
                                  <p:stCondLst>
                                    <p:cond delay="0"/>
                                  </p:stCondLst>
                                  <p:childTnLst>
                                    <p:animEffect transition="out" filter="dissolve">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childTnLst>
                          </p:cTn>
                        </p:par>
                        <p:par>
                          <p:cTn id="108" fill="hold">
                            <p:stCondLst>
                              <p:cond delay="500"/>
                            </p:stCondLst>
                            <p:childTnLst>
                              <p:par>
                                <p:cTn id="109" presetID="22" presetClass="entr" presetSubtype="4" fill="hold" grpId="0" nodeType="afterEffect">
                                  <p:stCondLst>
                                    <p:cond delay="0"/>
                                  </p:stCondLst>
                                  <p:childTnLst>
                                    <p:set>
                                      <p:cBhvr>
                                        <p:cTn id="110" dur="1" fill="hold">
                                          <p:stCondLst>
                                            <p:cond delay="0"/>
                                          </p:stCondLst>
                                        </p:cTn>
                                        <p:tgtEl>
                                          <p:spTgt spid="2161"/>
                                        </p:tgtEl>
                                        <p:attrNameLst>
                                          <p:attrName>style.visibility</p:attrName>
                                        </p:attrNameLst>
                                      </p:cBhvr>
                                      <p:to>
                                        <p:strVal val="visible"/>
                                      </p:to>
                                    </p:set>
                                    <p:animEffect transition="in" filter="wipe(down)">
                                      <p:cBhvr>
                                        <p:cTn id="111" dur="2000"/>
                                        <p:tgtEl>
                                          <p:spTgt spid="2161"/>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2119"/>
                                        </p:tgtEl>
                                        <p:attrNameLst>
                                          <p:attrName>style.visibility</p:attrName>
                                        </p:attrNameLst>
                                      </p:cBhvr>
                                      <p:to>
                                        <p:strVal val="visible"/>
                                      </p:to>
                                    </p:set>
                                    <p:animEffect transition="in" filter="wipe(right)">
                                      <p:cBhvr>
                                        <p:cTn id="116" dur="2000"/>
                                        <p:tgtEl>
                                          <p:spTgt spid="211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162"/>
                                        </p:tgtEl>
                                        <p:attrNameLst>
                                          <p:attrName>style.visibility</p:attrName>
                                        </p:attrNameLst>
                                      </p:cBhvr>
                                      <p:to>
                                        <p:strVal val="visible"/>
                                      </p:to>
                                    </p:set>
                                    <p:animEffect transition="in" filter="wipe(down)">
                                      <p:cBhvr>
                                        <p:cTn id="121" dur="2000"/>
                                        <p:tgtEl>
                                          <p:spTgt spid="2162"/>
                                        </p:tgtEl>
                                      </p:cBhvr>
                                    </p:animEffect>
                                  </p:childTnLst>
                                </p:cTn>
                              </p:par>
                            </p:childTnLst>
                          </p:cTn>
                        </p:par>
                        <p:par>
                          <p:cTn id="122" fill="hold">
                            <p:stCondLst>
                              <p:cond delay="2000"/>
                            </p:stCondLst>
                            <p:childTnLst>
                              <p:par>
                                <p:cTn id="123" presetID="1" presetClass="entr" presetSubtype="0" fill="hold" grpId="0" nodeType="afterEffect">
                                  <p:stCondLst>
                                    <p:cond delay="0"/>
                                  </p:stCondLst>
                                  <p:childTnLst>
                                    <p:set>
                                      <p:cBhvr>
                                        <p:cTn id="124" dur="1" fill="hold">
                                          <p:stCondLst>
                                            <p:cond delay="0"/>
                                          </p:stCondLst>
                                        </p:cTn>
                                        <p:tgtEl>
                                          <p:spTgt spid="216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explode.wav"/>
                                        </p:tgtEl>
                                      </p:cMediaNode>
                                    </p:audio>
                                  </p:subTnLst>
                                </p:cTn>
                              </p:par>
                              <p:par>
                                <p:cTn id="125" presetID="3" presetClass="exit" presetSubtype="10" fill="hold" grpId="1" nodeType="withEffect">
                                  <p:stCondLst>
                                    <p:cond delay="0"/>
                                  </p:stCondLst>
                                  <p:childTnLst>
                                    <p:animEffect transition="out" filter="blinds(horizontal)">
                                      <p:cBhvr>
                                        <p:cTn id="126" dur="500"/>
                                        <p:tgtEl>
                                          <p:spTgt spid="2160"/>
                                        </p:tgtEl>
                                      </p:cBhvr>
                                    </p:animEffect>
                                    <p:set>
                                      <p:cBhvr>
                                        <p:cTn id="127" dur="1" fill="hold">
                                          <p:stCondLst>
                                            <p:cond delay="499"/>
                                          </p:stCondLst>
                                        </p:cTn>
                                        <p:tgtEl>
                                          <p:spTgt spid="2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1" grpId="0" animBg="1"/>
      <p:bldP spid="2113" grpId="0" animBg="1"/>
      <p:bldP spid="2115" grpId="0" animBg="1"/>
      <p:bldP spid="2116" grpId="0" animBg="1"/>
      <p:bldP spid="2119" grpId="0" animBg="1"/>
      <p:bldP spid="2137" grpId="0" animBg="1"/>
      <p:bldP spid="2153" grpId="0" animBg="1"/>
      <p:bldP spid="2153" grpId="1" animBg="1"/>
      <p:bldP spid="2154" grpId="0" animBg="1"/>
      <p:bldP spid="2160" grpId="0" animBg="1"/>
      <p:bldP spid="2160" grpId="1" animBg="1"/>
      <p:bldP spid="2161" grpId="0" animBg="1"/>
      <p:bldP spid="2162" grpId="0" animBg="1"/>
      <p:bldP spid="2117" grpId="0" animBg="1"/>
      <p:bldP spid="2117" grpId="1" animBg="1"/>
      <p:bldP spid="2114" grpId="0" animBg="1"/>
      <p:bldP spid="2114" grpId="1" animBg="1"/>
      <p:bldP spid="216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1777 Considered</a:t>
            </a:r>
          </a:p>
        </p:txBody>
      </p:sp>
      <p:sp>
        <p:nvSpPr>
          <p:cNvPr id="3" name="Content Placeholder 2"/>
          <p:cNvSpPr>
            <a:spLocks noGrp="1"/>
          </p:cNvSpPr>
          <p:nvPr>
            <p:ph idx="1"/>
          </p:nvPr>
        </p:nvSpPr>
        <p:spPr/>
        <p:txBody>
          <a:bodyPr/>
          <a:lstStyle/>
          <a:p>
            <a:r>
              <a:rPr lang="en-US" dirty="0"/>
              <a:t>Germain-Howe and Burgoyne</a:t>
            </a:r>
          </a:p>
          <a:p>
            <a:r>
              <a:rPr lang="en-US" dirty="0"/>
              <a:t>Washington-tactically still making grievous mistakes</a:t>
            </a:r>
          </a:p>
          <a:p>
            <a:r>
              <a:rPr lang="en-US" dirty="0"/>
              <a:t>France agrees to enter the war</a:t>
            </a:r>
          </a:p>
          <a:p>
            <a:r>
              <a:rPr lang="en-US" dirty="0"/>
              <a:t>Spain still offer clandestine help</a:t>
            </a:r>
          </a:p>
        </p:txBody>
      </p:sp>
    </p:spTree>
    <p:extLst>
      <p:ext uri="{BB962C8B-B14F-4D97-AF65-F5344CB8AC3E}">
        <p14:creationId xmlns:p14="http://schemas.microsoft.com/office/powerpoint/2010/main" val="39419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Swedish Influence </a:t>
            </a:r>
            <a:r>
              <a:rPr lang="en-US" dirty="0" err="1"/>
              <a:t>Gustavus</a:t>
            </a:r>
            <a:r>
              <a:rPr lang="en-US" dirty="0"/>
              <a:t> </a:t>
            </a:r>
            <a:r>
              <a:rPr lang="en-US" dirty="0" err="1"/>
              <a:t>Adolphus</a:t>
            </a:r>
            <a:endParaRPr lang="en-US" dirty="0"/>
          </a:p>
        </p:txBody>
      </p:sp>
      <p:pic>
        <p:nvPicPr>
          <p:cNvPr id="4" name="Content Placeholder 3" descr="225px-Gustavus_Adolphus_at_the_Battle_at_Breitenfeld.jpg"/>
          <p:cNvPicPr>
            <a:picLocks noGrp="1" noChangeAspect="1"/>
          </p:cNvPicPr>
          <p:nvPr>
            <p:ph idx="1"/>
          </p:nvPr>
        </p:nvPicPr>
        <p:blipFill>
          <a:blip r:embed="rId2" cstate="print"/>
          <a:stretch>
            <a:fillRect/>
          </a:stretch>
        </p:blipFill>
        <p:spPr>
          <a:xfrm>
            <a:off x="914400" y="2133600"/>
            <a:ext cx="3505200" cy="4424341"/>
          </a:xfrm>
        </p:spPr>
      </p:pic>
    </p:spTree>
    <p:extLst>
      <p:ext uri="{BB962C8B-B14F-4D97-AF65-F5344CB8AC3E}">
        <p14:creationId xmlns:p14="http://schemas.microsoft.com/office/powerpoint/2010/main" val="2290177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Conway Cabal</a:t>
            </a:r>
          </a:p>
        </p:txBody>
      </p:sp>
      <p:sp>
        <p:nvSpPr>
          <p:cNvPr id="3" name="Content Placeholder 2"/>
          <p:cNvSpPr>
            <a:spLocks noGrp="1"/>
          </p:cNvSpPr>
          <p:nvPr>
            <p:ph idx="1"/>
          </p:nvPr>
        </p:nvSpPr>
        <p:spPr/>
        <p:txBody>
          <a:bodyPr/>
          <a:lstStyle/>
          <a:p>
            <a:r>
              <a:rPr lang="en-US" dirty="0"/>
              <a:t>"Heaven has been determined to save your Country; or a weak General and bad </a:t>
            </a:r>
            <a:r>
              <a:rPr lang="en-US" dirty="0" err="1"/>
              <a:t>Councellors</a:t>
            </a:r>
            <a:r>
              <a:rPr lang="en-US" dirty="0"/>
              <a:t> would have </a:t>
            </a:r>
            <a:r>
              <a:rPr lang="en-US" dirty="0" err="1"/>
              <a:t>ruind</a:t>
            </a:r>
            <a:r>
              <a:rPr lang="en-US" dirty="0"/>
              <a:t> [</a:t>
            </a:r>
            <a:r>
              <a:rPr lang="en-US" i="1" dirty="0"/>
              <a:t>sic</a:t>
            </a:r>
            <a:r>
              <a:rPr lang="en-US" dirty="0"/>
              <a:t>] it."</a:t>
            </a:r>
            <a:r>
              <a:rPr lang="en-US" baseline="30000" dirty="0"/>
              <a:t>[</a:t>
            </a:r>
          </a:p>
          <a:p>
            <a:endParaRPr lang="en-US" dirty="0"/>
          </a:p>
        </p:txBody>
      </p:sp>
      <p:pic>
        <p:nvPicPr>
          <p:cNvPr id="4" name="Picture 3" descr="200px-Duportail_exb.jpg"/>
          <p:cNvPicPr>
            <a:picLocks noChangeAspect="1"/>
          </p:cNvPicPr>
          <p:nvPr/>
        </p:nvPicPr>
        <p:blipFill>
          <a:blip r:embed="rId2" cstate="print"/>
          <a:stretch>
            <a:fillRect/>
          </a:stretch>
        </p:blipFill>
        <p:spPr>
          <a:xfrm>
            <a:off x="7467600" y="2971800"/>
            <a:ext cx="1524000" cy="1859280"/>
          </a:xfrm>
          <a:prstGeom prst="rect">
            <a:avLst/>
          </a:prstGeom>
        </p:spPr>
      </p:pic>
      <p:pic>
        <p:nvPicPr>
          <p:cNvPr id="5" name="Picture 4" descr="220px-Benjamin_Rush_Painting_by_Peale.jpg"/>
          <p:cNvPicPr>
            <a:picLocks noChangeAspect="1"/>
          </p:cNvPicPr>
          <p:nvPr/>
        </p:nvPicPr>
        <p:blipFill>
          <a:blip r:embed="rId3" cstate="print"/>
          <a:stretch>
            <a:fillRect/>
          </a:stretch>
        </p:blipFill>
        <p:spPr>
          <a:xfrm>
            <a:off x="304800" y="3352800"/>
            <a:ext cx="1289332" cy="1494453"/>
          </a:xfrm>
          <a:prstGeom prst="rect">
            <a:avLst/>
          </a:prstGeom>
        </p:spPr>
      </p:pic>
      <p:pic>
        <p:nvPicPr>
          <p:cNvPr id="6" name="Picture 5" descr="220px-Johann_de_Kalb.jpg"/>
          <p:cNvPicPr>
            <a:picLocks noChangeAspect="1"/>
          </p:cNvPicPr>
          <p:nvPr/>
        </p:nvPicPr>
        <p:blipFill>
          <a:blip r:embed="rId4" cstate="print"/>
          <a:stretch>
            <a:fillRect/>
          </a:stretch>
        </p:blipFill>
        <p:spPr>
          <a:xfrm>
            <a:off x="5638800" y="2971800"/>
            <a:ext cx="1519813" cy="1885950"/>
          </a:xfrm>
          <a:prstGeom prst="rect">
            <a:avLst/>
          </a:prstGeom>
        </p:spPr>
      </p:pic>
      <p:pic>
        <p:nvPicPr>
          <p:cNvPr id="7" name="Picture 6" descr="220px-Thomas_Conway_portrait.jpg"/>
          <p:cNvPicPr>
            <a:picLocks noChangeAspect="1"/>
          </p:cNvPicPr>
          <p:nvPr/>
        </p:nvPicPr>
        <p:blipFill>
          <a:blip r:embed="rId5" cstate="print"/>
          <a:stretch>
            <a:fillRect/>
          </a:stretch>
        </p:blipFill>
        <p:spPr>
          <a:xfrm>
            <a:off x="3886200" y="2971800"/>
            <a:ext cx="1518040" cy="1911350"/>
          </a:xfrm>
          <a:prstGeom prst="rect">
            <a:avLst/>
          </a:prstGeom>
        </p:spPr>
      </p:pic>
      <p:pic>
        <p:nvPicPr>
          <p:cNvPr id="8" name="Picture 7" descr="Richard_Henry_Lee_at_Nat._Portrait_Gallery_IMG_4471.JPG"/>
          <p:cNvPicPr>
            <a:picLocks noChangeAspect="1"/>
          </p:cNvPicPr>
          <p:nvPr/>
        </p:nvPicPr>
        <p:blipFill>
          <a:blip r:embed="rId6" cstate="print"/>
          <a:stretch>
            <a:fillRect/>
          </a:stretch>
        </p:blipFill>
        <p:spPr>
          <a:xfrm>
            <a:off x="1828800" y="3276600"/>
            <a:ext cx="1397000" cy="1046480"/>
          </a:xfrm>
          <a:prstGeom prst="rect">
            <a:avLst/>
          </a:prstGeom>
        </p:spPr>
      </p:pic>
      <p:pic>
        <p:nvPicPr>
          <p:cNvPr id="9" name="Picture 8" descr="220px-Thomas_Mifflin.jpg"/>
          <p:cNvPicPr>
            <a:picLocks noChangeAspect="1"/>
          </p:cNvPicPr>
          <p:nvPr/>
        </p:nvPicPr>
        <p:blipFill>
          <a:blip r:embed="rId7" cstate="print"/>
          <a:stretch>
            <a:fillRect/>
          </a:stretch>
        </p:blipFill>
        <p:spPr>
          <a:xfrm>
            <a:off x="5638800" y="4800600"/>
            <a:ext cx="1473200" cy="1874982"/>
          </a:xfrm>
          <a:prstGeom prst="rect">
            <a:avLst/>
          </a:prstGeom>
        </p:spPr>
      </p:pic>
    </p:spTree>
    <p:extLst>
      <p:ext uri="{BB962C8B-B14F-4D97-AF65-F5344CB8AC3E}">
        <p14:creationId xmlns:p14="http://schemas.microsoft.com/office/powerpoint/2010/main" val="310776160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Carlisle Commission</a:t>
            </a:r>
          </a:p>
        </p:txBody>
      </p:sp>
      <p:sp>
        <p:nvSpPr>
          <p:cNvPr id="3" name="Content Placeholder 2"/>
          <p:cNvSpPr>
            <a:spLocks noGrp="1"/>
          </p:cNvSpPr>
          <p:nvPr>
            <p:ph idx="1"/>
          </p:nvPr>
        </p:nvSpPr>
        <p:spPr/>
        <p:txBody>
          <a:bodyPr>
            <a:normAutofit fontScale="55000" lnSpcReduction="20000"/>
          </a:bodyPr>
          <a:lstStyle/>
          <a:p>
            <a:r>
              <a:rPr lang="en-US" dirty="0"/>
              <a:t>To consent to a cessation of hostilities, both by sea and land. To restore free intercourse, to revive mutual affection, and restore the common benefits of naturalization through the several parts of this empire. To extend every freedom to trade that our respective interests can require</a:t>
            </a:r>
            <a:r>
              <a:rPr lang="en-US" b="1" dirty="0"/>
              <a:t>. To agree that no military force shall be kept up in the different states of North America, without the consent of the general congress, or particular assemblies.</a:t>
            </a:r>
            <a:r>
              <a:rPr lang="en-US" dirty="0"/>
              <a:t> To concur in measures calculated to discharge the debts of America, and raise the value and credit of the paper circulation. </a:t>
            </a:r>
            <a:r>
              <a:rPr lang="en-US" b="1" dirty="0"/>
              <a:t>To perpetuate our union, by a reciprocal deputation of an agent or agents from the different states, who shall have the privilege of a seat and voice in the parliament of Great Britain; or, if sent from Britain, to have in that case a seat and voice in the assemblies of the different states to which they may be deputed respectively, in order to attend to the several interests of those by whom they are deputed</a:t>
            </a:r>
            <a:r>
              <a:rPr lang="en-US" dirty="0"/>
              <a:t>. In short, to establish the power of the respective legislatures in each particular state, to settle its revenue, its civil and military establishment, and to exercise a perfect freedom of legislation and internal government, so that the British states throughout North America, acting with us in peace and war, under our common sovereign, may have the irrevocable enjoyment of every privilege that is short of a total separation of interest, or consistent with that union of force, on which the safety of our common religion and liberty depends</a:t>
            </a:r>
          </a:p>
          <a:p>
            <a:endParaRPr lang="en-US" dirty="0"/>
          </a:p>
          <a:p>
            <a:r>
              <a:rPr lang="en-US" dirty="0"/>
              <a:t>It will also look into Parliamentary representation</a:t>
            </a:r>
          </a:p>
        </p:txBody>
      </p:sp>
    </p:spTree>
    <p:extLst>
      <p:ext uri="{BB962C8B-B14F-4D97-AF65-F5344CB8AC3E}">
        <p14:creationId xmlns:p14="http://schemas.microsoft.com/office/powerpoint/2010/main" val="415547179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Northern Theater 1778</a:t>
            </a:r>
          </a:p>
        </p:txBody>
      </p:sp>
      <p:pic>
        <p:nvPicPr>
          <p:cNvPr id="4" name="Content Placeholder 3" descr="170px-General_George_Washington_at_Trenton_by_John_Trumbull.jpeg"/>
          <p:cNvPicPr>
            <a:picLocks noGrp="1" noChangeAspect="1"/>
          </p:cNvPicPr>
          <p:nvPr>
            <p:ph idx="1"/>
          </p:nvPr>
        </p:nvPicPr>
        <p:blipFill>
          <a:blip r:embed="rId2" cstate="print"/>
          <a:stretch>
            <a:fillRect/>
          </a:stretch>
        </p:blipFill>
        <p:spPr>
          <a:xfrm>
            <a:off x="457200" y="1828800"/>
            <a:ext cx="1479146" cy="2183916"/>
          </a:xfrm>
        </p:spPr>
      </p:pic>
      <p:pic>
        <p:nvPicPr>
          <p:cNvPr id="5" name="Picture 4" descr="220px-Greene_portrait.jpg"/>
          <p:cNvPicPr>
            <a:picLocks noChangeAspect="1"/>
          </p:cNvPicPr>
          <p:nvPr/>
        </p:nvPicPr>
        <p:blipFill>
          <a:blip r:embed="rId3" cstate="print"/>
          <a:stretch>
            <a:fillRect/>
          </a:stretch>
        </p:blipFill>
        <p:spPr>
          <a:xfrm>
            <a:off x="228600" y="4191000"/>
            <a:ext cx="1854200" cy="2292465"/>
          </a:xfrm>
          <a:prstGeom prst="rect">
            <a:avLst/>
          </a:prstGeom>
        </p:spPr>
      </p:pic>
      <p:pic>
        <p:nvPicPr>
          <p:cNvPr id="6" name="Picture 5" descr="220px-Gilbert_du_Motier_Marquis_de_Lafayette.PNG"/>
          <p:cNvPicPr>
            <a:picLocks noChangeAspect="1"/>
          </p:cNvPicPr>
          <p:nvPr/>
        </p:nvPicPr>
        <p:blipFill>
          <a:blip r:embed="rId4" cstate="print"/>
          <a:stretch>
            <a:fillRect/>
          </a:stretch>
        </p:blipFill>
        <p:spPr>
          <a:xfrm>
            <a:off x="2286000" y="4724400"/>
            <a:ext cx="1295400" cy="1825336"/>
          </a:xfrm>
          <a:prstGeom prst="rect">
            <a:avLst/>
          </a:prstGeom>
        </p:spPr>
      </p:pic>
      <p:pic>
        <p:nvPicPr>
          <p:cNvPr id="7" name="Picture 6" descr="220px-Charles_Lee_Esq'r._-_Americanischer_general-major.jpg"/>
          <p:cNvPicPr>
            <a:picLocks noChangeAspect="1"/>
          </p:cNvPicPr>
          <p:nvPr/>
        </p:nvPicPr>
        <p:blipFill>
          <a:blip r:embed="rId5" cstate="print"/>
          <a:stretch>
            <a:fillRect/>
          </a:stretch>
        </p:blipFill>
        <p:spPr>
          <a:xfrm>
            <a:off x="2133600" y="1981200"/>
            <a:ext cx="1226820" cy="1745430"/>
          </a:xfrm>
          <a:prstGeom prst="rect">
            <a:avLst/>
          </a:prstGeom>
        </p:spPr>
      </p:pic>
      <p:pic>
        <p:nvPicPr>
          <p:cNvPr id="8" name="Picture 7" descr="220px-Baron_Steuben_by_Peale,_1780.jpg"/>
          <p:cNvPicPr>
            <a:picLocks noChangeAspect="1"/>
          </p:cNvPicPr>
          <p:nvPr/>
        </p:nvPicPr>
        <p:blipFill>
          <a:blip r:embed="rId6" cstate="print"/>
          <a:stretch>
            <a:fillRect/>
          </a:stretch>
        </p:blipFill>
        <p:spPr>
          <a:xfrm>
            <a:off x="3505200" y="4495800"/>
            <a:ext cx="1770918" cy="2165350"/>
          </a:xfrm>
          <a:prstGeom prst="rect">
            <a:avLst/>
          </a:prstGeom>
        </p:spPr>
      </p:pic>
      <p:pic>
        <p:nvPicPr>
          <p:cNvPr id="9" name="Picture 8" descr="220px-Sirhenryclinton2.jpg"/>
          <p:cNvPicPr>
            <a:picLocks noChangeAspect="1"/>
          </p:cNvPicPr>
          <p:nvPr/>
        </p:nvPicPr>
        <p:blipFill>
          <a:blip r:embed="rId7" cstate="print"/>
          <a:stretch>
            <a:fillRect/>
          </a:stretch>
        </p:blipFill>
        <p:spPr>
          <a:xfrm>
            <a:off x="4724400" y="1981200"/>
            <a:ext cx="2013324" cy="2489200"/>
          </a:xfrm>
          <a:prstGeom prst="rect">
            <a:avLst/>
          </a:prstGeom>
        </p:spPr>
      </p:pic>
      <p:pic>
        <p:nvPicPr>
          <p:cNvPr id="10" name="Picture 9" descr="250px-First_Marquis_of_Cornwallis.jpg"/>
          <p:cNvPicPr>
            <a:picLocks noChangeAspect="1"/>
          </p:cNvPicPr>
          <p:nvPr/>
        </p:nvPicPr>
        <p:blipFill>
          <a:blip r:embed="rId8" cstate="print"/>
          <a:stretch>
            <a:fillRect/>
          </a:stretch>
        </p:blipFill>
        <p:spPr>
          <a:xfrm>
            <a:off x="6781800" y="3581400"/>
            <a:ext cx="1995714" cy="2514600"/>
          </a:xfrm>
          <a:prstGeom prst="rect">
            <a:avLst/>
          </a:prstGeom>
        </p:spPr>
      </p:pic>
    </p:spTree>
    <p:extLst>
      <p:ext uri="{BB962C8B-B14F-4D97-AF65-F5344CB8AC3E}">
        <p14:creationId xmlns:p14="http://schemas.microsoft.com/office/powerpoint/2010/main" val="321853400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Spying</a:t>
            </a:r>
          </a:p>
        </p:txBody>
      </p:sp>
      <p:sp>
        <p:nvSpPr>
          <p:cNvPr id="3" name="Content Placeholder 2"/>
          <p:cNvSpPr>
            <a:spLocks noGrp="1"/>
          </p:cNvSpPr>
          <p:nvPr>
            <p:ph idx="1"/>
          </p:nvPr>
        </p:nvSpPr>
        <p:spPr/>
        <p:txBody>
          <a:bodyPr/>
          <a:lstStyle/>
          <a:p>
            <a:r>
              <a:rPr lang="en-US" dirty="0" err="1"/>
              <a:t>Culper</a:t>
            </a:r>
            <a:r>
              <a:rPr lang="en-US" dirty="0"/>
              <a:t> Ring</a:t>
            </a:r>
          </a:p>
          <a:p>
            <a:r>
              <a:rPr lang="en-US" dirty="0"/>
              <a:t>Ciphers</a:t>
            </a:r>
          </a:p>
          <a:p>
            <a:r>
              <a:rPr lang="en-US" dirty="0"/>
              <a:t>Benjamin Tallmadge</a:t>
            </a:r>
          </a:p>
          <a:p>
            <a:r>
              <a:rPr lang="en-US" dirty="0"/>
              <a:t>Abraham Woodhull-Samuel </a:t>
            </a:r>
            <a:r>
              <a:rPr lang="en-US" dirty="0" err="1"/>
              <a:t>Culper</a:t>
            </a:r>
            <a:r>
              <a:rPr lang="en-US" dirty="0"/>
              <a:t> </a:t>
            </a:r>
            <a:r>
              <a:rPr lang="en-US" dirty="0" err="1"/>
              <a:t>Sr</a:t>
            </a:r>
            <a:endParaRPr lang="en-US" dirty="0"/>
          </a:p>
          <a:p>
            <a:r>
              <a:rPr lang="en-US" dirty="0"/>
              <a:t>Robert Townsend-Samuel </a:t>
            </a:r>
            <a:r>
              <a:rPr lang="en-US" dirty="0" err="1"/>
              <a:t>Culper</a:t>
            </a:r>
            <a:r>
              <a:rPr lang="en-US" dirty="0"/>
              <a:t> </a:t>
            </a:r>
            <a:r>
              <a:rPr lang="en-US" dirty="0" err="1"/>
              <a:t>Jr</a:t>
            </a:r>
            <a:endParaRPr lang="en-US" dirty="0"/>
          </a:p>
          <a:p>
            <a:r>
              <a:rPr lang="en-US" dirty="0"/>
              <a:t>Major John Andre</a:t>
            </a:r>
          </a:p>
        </p:txBody>
      </p:sp>
      <p:pic>
        <p:nvPicPr>
          <p:cNvPr id="4" name="Picture 3" descr="220px-Benjamin_Tallmadge_by_Ezra_Ames.JPG"/>
          <p:cNvPicPr>
            <a:picLocks noChangeAspect="1"/>
          </p:cNvPicPr>
          <p:nvPr/>
        </p:nvPicPr>
        <p:blipFill>
          <a:blip r:embed="rId2" cstate="print"/>
          <a:stretch>
            <a:fillRect/>
          </a:stretch>
        </p:blipFill>
        <p:spPr>
          <a:xfrm>
            <a:off x="6705600" y="1752600"/>
            <a:ext cx="1630680" cy="2119884"/>
          </a:xfrm>
          <a:prstGeom prst="rect">
            <a:avLst/>
          </a:prstGeom>
        </p:spPr>
      </p:pic>
      <p:pic>
        <p:nvPicPr>
          <p:cNvPr id="5" name="Picture 4" descr="Robert-Townsend.jpg"/>
          <p:cNvPicPr>
            <a:picLocks noChangeAspect="1"/>
          </p:cNvPicPr>
          <p:nvPr/>
        </p:nvPicPr>
        <p:blipFill>
          <a:blip r:embed="rId3" cstate="print"/>
          <a:stretch>
            <a:fillRect/>
          </a:stretch>
        </p:blipFill>
        <p:spPr>
          <a:xfrm>
            <a:off x="6705600" y="4191000"/>
            <a:ext cx="1781175" cy="1638300"/>
          </a:xfrm>
          <a:prstGeom prst="rect">
            <a:avLst/>
          </a:prstGeom>
        </p:spPr>
      </p:pic>
      <p:pic>
        <p:nvPicPr>
          <p:cNvPr id="6" name="Picture 5" descr="200px-John_andre_loc.jpg"/>
          <p:cNvPicPr>
            <a:picLocks noChangeAspect="1"/>
          </p:cNvPicPr>
          <p:nvPr/>
        </p:nvPicPr>
        <p:blipFill>
          <a:blip r:embed="rId4" cstate="print"/>
          <a:stretch>
            <a:fillRect/>
          </a:stretch>
        </p:blipFill>
        <p:spPr>
          <a:xfrm>
            <a:off x="4267200" y="4495800"/>
            <a:ext cx="1262209" cy="2057400"/>
          </a:xfrm>
          <a:prstGeom prst="rect">
            <a:avLst/>
          </a:prstGeom>
        </p:spPr>
      </p:pic>
    </p:spTree>
    <p:extLst>
      <p:ext uri="{BB962C8B-B14F-4D97-AF65-F5344CB8AC3E}">
        <p14:creationId xmlns:p14="http://schemas.microsoft.com/office/powerpoint/2010/main" val="20441781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British-Loyalist Policy</a:t>
            </a:r>
          </a:p>
        </p:txBody>
      </p:sp>
      <p:sp>
        <p:nvSpPr>
          <p:cNvPr id="3" name="Content Placeholder 2"/>
          <p:cNvSpPr>
            <a:spLocks noGrp="1"/>
          </p:cNvSpPr>
          <p:nvPr>
            <p:ph idx="1"/>
          </p:nvPr>
        </p:nvSpPr>
        <p:spPr/>
        <p:txBody>
          <a:bodyPr>
            <a:normAutofit fontScale="92500" lnSpcReduction="10000"/>
          </a:bodyPr>
          <a:lstStyle/>
          <a:p>
            <a:r>
              <a:rPr lang="en-US" dirty="0"/>
              <a:t>After 1778- with no significant reinforcements to be expected, in fact some troops are to be dispatched to protect the West Indies, Loyalist recruitment begins in earnest</a:t>
            </a:r>
          </a:p>
          <a:p>
            <a:r>
              <a:rPr lang="en-US" dirty="0"/>
              <a:t>Loyalists are expected to make a substantial part of the army</a:t>
            </a:r>
          </a:p>
          <a:p>
            <a:r>
              <a:rPr lang="en-US" dirty="0"/>
              <a:t>Militia</a:t>
            </a:r>
          </a:p>
          <a:p>
            <a:r>
              <a:rPr lang="en-US" dirty="0"/>
              <a:t>Provincial- of the American Line</a:t>
            </a:r>
          </a:p>
          <a:p>
            <a:r>
              <a:rPr lang="en-US" dirty="0"/>
              <a:t>Recruitment into British units</a:t>
            </a:r>
          </a:p>
          <a:p>
            <a:r>
              <a:rPr lang="en-US" dirty="0"/>
              <a:t>New England is perhaps lost</a:t>
            </a:r>
          </a:p>
          <a:p>
            <a:r>
              <a:rPr lang="en-US" dirty="0"/>
              <a:t>Keep the South- South is full of Loyalists</a:t>
            </a:r>
          </a:p>
        </p:txBody>
      </p:sp>
    </p:spTree>
    <p:extLst>
      <p:ext uri="{BB962C8B-B14F-4D97-AF65-F5344CB8AC3E}">
        <p14:creationId xmlns:p14="http://schemas.microsoft.com/office/powerpoint/2010/main" val="231313170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Loyalist Units</a:t>
            </a:r>
          </a:p>
        </p:txBody>
      </p:sp>
      <p:sp>
        <p:nvSpPr>
          <p:cNvPr id="5" name="Content Placeholder 4"/>
          <p:cNvSpPr>
            <a:spLocks noGrp="1"/>
          </p:cNvSpPr>
          <p:nvPr>
            <p:ph idx="1"/>
          </p:nvPr>
        </p:nvSpPr>
        <p:spPr/>
        <p:txBody>
          <a:bodyPr/>
          <a:lstStyle/>
          <a:p>
            <a:r>
              <a:rPr lang="en-US" dirty="0"/>
              <a:t>Queen’s Rangers</a:t>
            </a:r>
          </a:p>
          <a:p>
            <a:r>
              <a:rPr lang="en-US" dirty="0"/>
              <a:t>British Legion</a:t>
            </a:r>
          </a:p>
          <a:p>
            <a:r>
              <a:rPr lang="en-US" dirty="0"/>
              <a:t>James Wemyss</a:t>
            </a:r>
          </a:p>
        </p:txBody>
      </p:sp>
      <p:pic>
        <p:nvPicPr>
          <p:cNvPr id="6" name="Picture 5" descr="220px-ColonelSimcoe.jpg"/>
          <p:cNvPicPr>
            <a:picLocks noChangeAspect="1"/>
          </p:cNvPicPr>
          <p:nvPr/>
        </p:nvPicPr>
        <p:blipFill>
          <a:blip r:embed="rId2" cstate="print"/>
          <a:stretch>
            <a:fillRect/>
          </a:stretch>
        </p:blipFill>
        <p:spPr>
          <a:xfrm>
            <a:off x="762000" y="3581400"/>
            <a:ext cx="2095500" cy="2771775"/>
          </a:xfrm>
          <a:prstGeom prst="rect">
            <a:avLst/>
          </a:prstGeom>
        </p:spPr>
      </p:pic>
      <p:pic>
        <p:nvPicPr>
          <p:cNvPr id="7" name="Picture 6" descr="220px-Queen's_Ranger.jpg"/>
          <p:cNvPicPr>
            <a:picLocks noChangeAspect="1"/>
          </p:cNvPicPr>
          <p:nvPr/>
        </p:nvPicPr>
        <p:blipFill>
          <a:blip r:embed="rId3" cstate="print"/>
          <a:stretch>
            <a:fillRect/>
          </a:stretch>
        </p:blipFill>
        <p:spPr>
          <a:xfrm>
            <a:off x="3505200" y="3505200"/>
            <a:ext cx="2095500" cy="2790825"/>
          </a:xfrm>
          <a:prstGeom prst="rect">
            <a:avLst/>
          </a:prstGeom>
        </p:spPr>
      </p:pic>
      <p:pic>
        <p:nvPicPr>
          <p:cNvPr id="8" name="Picture 7" descr="200px-Banastre-Tarleton-by-Joshua-Reynolds.jpg"/>
          <p:cNvPicPr>
            <a:picLocks noChangeAspect="1"/>
          </p:cNvPicPr>
          <p:nvPr/>
        </p:nvPicPr>
        <p:blipFill>
          <a:blip r:embed="rId4" cstate="print"/>
          <a:stretch>
            <a:fillRect/>
          </a:stretch>
        </p:blipFill>
        <p:spPr>
          <a:xfrm>
            <a:off x="6096000" y="1600200"/>
            <a:ext cx="2540000" cy="4127500"/>
          </a:xfrm>
          <a:prstGeom prst="rect">
            <a:avLst/>
          </a:prstGeom>
        </p:spPr>
      </p:pic>
    </p:spTree>
    <p:extLst>
      <p:ext uri="{BB962C8B-B14F-4D97-AF65-F5344CB8AC3E}">
        <p14:creationId xmlns:p14="http://schemas.microsoft.com/office/powerpoint/2010/main" val="89473441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Southern Theater</a:t>
            </a:r>
          </a:p>
        </p:txBody>
      </p:sp>
      <p:pic>
        <p:nvPicPr>
          <p:cNvPr id="4" name="Content Placeholder 3" descr="200px-Lord_Moira.jpg"/>
          <p:cNvPicPr>
            <a:picLocks noGrp="1" noChangeAspect="1"/>
          </p:cNvPicPr>
          <p:nvPr>
            <p:ph idx="1"/>
          </p:nvPr>
        </p:nvPicPr>
        <p:blipFill>
          <a:blip r:embed="rId2" cstate="print"/>
          <a:stretch>
            <a:fillRect/>
          </a:stretch>
        </p:blipFill>
        <p:spPr>
          <a:xfrm>
            <a:off x="7620000" y="4419600"/>
            <a:ext cx="1239939" cy="2027301"/>
          </a:xfrm>
        </p:spPr>
      </p:pic>
      <p:pic>
        <p:nvPicPr>
          <p:cNvPr id="5" name="Picture 4" descr="220px-Sirhenryclinton2.jpg"/>
          <p:cNvPicPr>
            <a:picLocks noChangeAspect="1"/>
          </p:cNvPicPr>
          <p:nvPr/>
        </p:nvPicPr>
        <p:blipFill>
          <a:blip r:embed="rId3" cstate="print"/>
          <a:stretch>
            <a:fillRect/>
          </a:stretch>
        </p:blipFill>
        <p:spPr>
          <a:xfrm>
            <a:off x="4267200" y="2057400"/>
            <a:ext cx="1807882" cy="2235200"/>
          </a:xfrm>
          <a:prstGeom prst="rect">
            <a:avLst/>
          </a:prstGeom>
        </p:spPr>
      </p:pic>
      <p:pic>
        <p:nvPicPr>
          <p:cNvPr id="6" name="Picture 5" descr="250px-First_Marquis_of_Cornwallis.jpg"/>
          <p:cNvPicPr>
            <a:picLocks noChangeAspect="1"/>
          </p:cNvPicPr>
          <p:nvPr/>
        </p:nvPicPr>
        <p:blipFill>
          <a:blip r:embed="rId4" cstate="print"/>
          <a:stretch>
            <a:fillRect/>
          </a:stretch>
        </p:blipFill>
        <p:spPr>
          <a:xfrm>
            <a:off x="6629400" y="1295400"/>
            <a:ext cx="2134810" cy="2689860"/>
          </a:xfrm>
          <a:prstGeom prst="rect">
            <a:avLst/>
          </a:prstGeom>
        </p:spPr>
      </p:pic>
      <p:pic>
        <p:nvPicPr>
          <p:cNvPr id="7" name="Picture 6" descr="220px-HoratioGatesByStuart_crop.jpg"/>
          <p:cNvPicPr>
            <a:picLocks noChangeAspect="1"/>
          </p:cNvPicPr>
          <p:nvPr/>
        </p:nvPicPr>
        <p:blipFill>
          <a:blip r:embed="rId5" cstate="print"/>
          <a:stretch>
            <a:fillRect/>
          </a:stretch>
        </p:blipFill>
        <p:spPr>
          <a:xfrm>
            <a:off x="2286000" y="2438400"/>
            <a:ext cx="1614031" cy="2039548"/>
          </a:xfrm>
          <a:prstGeom prst="rect">
            <a:avLst/>
          </a:prstGeom>
        </p:spPr>
      </p:pic>
      <p:pic>
        <p:nvPicPr>
          <p:cNvPr id="8" name="Picture 7" descr="220px-Benjamin_lincoln_by_charles_wilson_peale.jpg"/>
          <p:cNvPicPr>
            <a:picLocks noChangeAspect="1"/>
          </p:cNvPicPr>
          <p:nvPr/>
        </p:nvPicPr>
        <p:blipFill>
          <a:blip r:embed="rId6" cstate="print"/>
          <a:stretch>
            <a:fillRect/>
          </a:stretch>
        </p:blipFill>
        <p:spPr>
          <a:xfrm>
            <a:off x="152400" y="1981200"/>
            <a:ext cx="1738489" cy="2133600"/>
          </a:xfrm>
          <a:prstGeom prst="rect">
            <a:avLst/>
          </a:prstGeom>
        </p:spPr>
      </p:pic>
      <p:pic>
        <p:nvPicPr>
          <p:cNvPr id="9" name="Picture 8" descr="220px-Greene_portrait.jpg"/>
          <p:cNvPicPr>
            <a:picLocks noChangeAspect="1"/>
          </p:cNvPicPr>
          <p:nvPr/>
        </p:nvPicPr>
        <p:blipFill>
          <a:blip r:embed="rId7" cstate="print"/>
          <a:stretch>
            <a:fillRect/>
          </a:stretch>
        </p:blipFill>
        <p:spPr>
          <a:xfrm>
            <a:off x="228600" y="4191000"/>
            <a:ext cx="1905000" cy="2355273"/>
          </a:xfrm>
          <a:prstGeom prst="rect">
            <a:avLst/>
          </a:prstGeom>
        </p:spPr>
      </p:pic>
      <p:pic>
        <p:nvPicPr>
          <p:cNvPr id="10" name="Picture 9" descr="ThomasSumterByRembrandtPeale.jpg"/>
          <p:cNvPicPr>
            <a:picLocks noChangeAspect="1"/>
          </p:cNvPicPr>
          <p:nvPr/>
        </p:nvPicPr>
        <p:blipFill>
          <a:blip r:embed="rId8" cstate="print"/>
          <a:stretch>
            <a:fillRect/>
          </a:stretch>
        </p:blipFill>
        <p:spPr>
          <a:xfrm>
            <a:off x="2667000" y="4648200"/>
            <a:ext cx="1333500" cy="1660208"/>
          </a:xfrm>
          <a:prstGeom prst="rect">
            <a:avLst/>
          </a:prstGeom>
        </p:spPr>
      </p:pic>
      <p:pic>
        <p:nvPicPr>
          <p:cNvPr id="11" name="Picture 10" descr="220px-Francis_Marion_001.jpg"/>
          <p:cNvPicPr>
            <a:picLocks noChangeAspect="1"/>
          </p:cNvPicPr>
          <p:nvPr/>
        </p:nvPicPr>
        <p:blipFill>
          <a:blip r:embed="rId9" cstate="print"/>
          <a:stretch>
            <a:fillRect/>
          </a:stretch>
        </p:blipFill>
        <p:spPr>
          <a:xfrm>
            <a:off x="4191000" y="4835652"/>
            <a:ext cx="1959985" cy="2022348"/>
          </a:xfrm>
          <a:prstGeom prst="rect">
            <a:avLst/>
          </a:prstGeom>
        </p:spPr>
      </p:pic>
    </p:spTree>
    <p:extLst>
      <p:ext uri="{BB962C8B-B14F-4D97-AF65-F5344CB8AC3E}">
        <p14:creationId xmlns:p14="http://schemas.microsoft.com/office/powerpoint/2010/main" val="406276247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786px-Revolutionary_War_-_Major_Operations_in_the_South_1780.Dean.USMA.edu.history.gif"/>
          <p:cNvPicPr>
            <a:picLocks noGrp="1" noChangeAspect="1"/>
          </p:cNvPicPr>
          <p:nvPr>
            <p:ph idx="1"/>
          </p:nvPr>
        </p:nvPicPr>
        <p:blipFill>
          <a:blip r:embed="rId2" cstate="print"/>
          <a:stretch>
            <a:fillRect/>
          </a:stretch>
        </p:blipFill>
        <p:spPr>
          <a:xfrm>
            <a:off x="459542" y="335090"/>
            <a:ext cx="7846258" cy="5989511"/>
          </a:xfrm>
        </p:spPr>
      </p:pic>
    </p:spTree>
    <p:extLst>
      <p:ext uri="{BB962C8B-B14F-4D97-AF65-F5344CB8AC3E}">
        <p14:creationId xmlns:p14="http://schemas.microsoft.com/office/powerpoint/2010/main" val="24549949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Clinton’s Proclamation</a:t>
            </a:r>
          </a:p>
        </p:txBody>
      </p:sp>
      <p:sp>
        <p:nvSpPr>
          <p:cNvPr id="3" name="Content Placeholder 2"/>
          <p:cNvSpPr>
            <a:spLocks noGrp="1"/>
          </p:cNvSpPr>
          <p:nvPr>
            <p:ph idx="1"/>
          </p:nvPr>
        </p:nvSpPr>
        <p:spPr/>
        <p:txBody>
          <a:bodyPr/>
          <a:lstStyle/>
          <a:p>
            <a:r>
              <a:rPr lang="en-US" dirty="0"/>
              <a:t>Many Patriot leaders had gone home, a few took loyalty oaths</a:t>
            </a:r>
          </a:p>
          <a:p>
            <a:r>
              <a:rPr lang="en-US" dirty="0"/>
              <a:t>Clinton issues statement negating Southern neutrality</a:t>
            </a:r>
          </a:p>
          <a:p>
            <a:r>
              <a:rPr lang="en-US" dirty="0"/>
              <a:t>British have a hard time controlling Loyalist militias</a:t>
            </a:r>
          </a:p>
          <a:p>
            <a:endParaRPr lang="en-US" dirty="0"/>
          </a:p>
          <a:p>
            <a:endParaRPr lang="en-US" dirty="0"/>
          </a:p>
        </p:txBody>
      </p:sp>
    </p:spTree>
    <p:extLst>
      <p:ext uri="{BB962C8B-B14F-4D97-AF65-F5344CB8AC3E}">
        <p14:creationId xmlns:p14="http://schemas.microsoft.com/office/powerpoint/2010/main" val="334227353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3WarSouth17791781.gif"/>
          <p:cNvPicPr>
            <a:picLocks noGrp="1" noChangeAspect="1"/>
          </p:cNvPicPr>
          <p:nvPr>
            <p:ph idx="1"/>
          </p:nvPr>
        </p:nvPicPr>
        <p:blipFill>
          <a:blip r:embed="rId2" cstate="print"/>
          <a:stretch>
            <a:fillRect/>
          </a:stretch>
        </p:blipFill>
        <p:spPr>
          <a:xfrm>
            <a:off x="1905000" y="182545"/>
            <a:ext cx="4149851" cy="6142055"/>
          </a:xfrm>
        </p:spPr>
      </p:pic>
    </p:spTree>
    <p:extLst>
      <p:ext uri="{BB962C8B-B14F-4D97-AF65-F5344CB8AC3E}">
        <p14:creationId xmlns:p14="http://schemas.microsoft.com/office/powerpoint/2010/main" val="831750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Swedish System-the Development of Linear Warfare</a:t>
            </a:r>
          </a:p>
        </p:txBody>
      </p:sp>
      <p:pic>
        <p:nvPicPr>
          <p:cNvPr id="4" name="Content Placeholder 3" descr="Suede1630.jpg"/>
          <p:cNvPicPr>
            <a:picLocks noGrp="1" noChangeAspect="1"/>
          </p:cNvPicPr>
          <p:nvPr>
            <p:ph idx="1"/>
          </p:nvPr>
        </p:nvPicPr>
        <p:blipFill>
          <a:blip r:embed="rId2" cstate="print"/>
          <a:stretch>
            <a:fillRect/>
          </a:stretch>
        </p:blipFill>
        <p:spPr>
          <a:xfrm>
            <a:off x="533400" y="3276600"/>
            <a:ext cx="3048000" cy="2933700"/>
          </a:xfrm>
        </p:spPr>
      </p:pic>
      <p:pic>
        <p:nvPicPr>
          <p:cNvPr id="5" name="Picture 4" descr="Suede1631.jpg"/>
          <p:cNvPicPr>
            <a:picLocks noChangeAspect="1"/>
          </p:cNvPicPr>
          <p:nvPr/>
        </p:nvPicPr>
        <p:blipFill>
          <a:blip r:embed="rId3" cstate="print"/>
          <a:stretch>
            <a:fillRect/>
          </a:stretch>
        </p:blipFill>
        <p:spPr>
          <a:xfrm>
            <a:off x="4267200" y="3962400"/>
            <a:ext cx="3962400" cy="2362200"/>
          </a:xfrm>
          <a:prstGeom prst="rect">
            <a:avLst/>
          </a:prstGeom>
        </p:spPr>
      </p:pic>
      <p:sp>
        <p:nvSpPr>
          <p:cNvPr id="7" name="Rectangle 6"/>
          <p:cNvSpPr/>
          <p:nvPr/>
        </p:nvSpPr>
        <p:spPr>
          <a:xfrm>
            <a:off x="1447800" y="2057400"/>
            <a:ext cx="5410200" cy="923330"/>
          </a:xfrm>
          <a:prstGeom prst="rect">
            <a:avLst/>
          </a:prstGeom>
        </p:spPr>
        <p:txBody>
          <a:bodyPr wrap="square">
            <a:spAutoFit/>
          </a:bodyPr>
          <a:lstStyle/>
          <a:p>
            <a:r>
              <a:rPr lang="en-US" dirty="0"/>
              <a:t>Tactical deployment of a Swedish Brigade with 3 ½ regiments and numbered 328 Officers and 1512 privates (648 pikemen and 864 musketeers). </a:t>
            </a:r>
          </a:p>
        </p:txBody>
      </p:sp>
    </p:spTree>
    <p:extLst>
      <p:ext uri="{BB962C8B-B14F-4D97-AF65-F5344CB8AC3E}">
        <p14:creationId xmlns:p14="http://schemas.microsoft.com/office/powerpoint/2010/main" val="293147670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Clinton-Arbuthnot Peace Declaration 1780</a:t>
            </a:r>
          </a:p>
        </p:txBody>
      </p:sp>
      <p:sp>
        <p:nvSpPr>
          <p:cNvPr id="3" name="Content Placeholder 2"/>
          <p:cNvSpPr>
            <a:spLocks noGrp="1"/>
          </p:cNvSpPr>
          <p:nvPr>
            <p:ph idx="1"/>
          </p:nvPr>
        </p:nvSpPr>
        <p:spPr/>
        <p:txBody>
          <a:bodyPr>
            <a:normAutofit fontScale="55000" lnSpcReduction="20000"/>
          </a:bodyPr>
          <a:lstStyle/>
          <a:p>
            <a:r>
              <a:rPr lang="en-US" dirty="0"/>
              <a:t>GREAT BRITAIN having manifested the sincerity of her affectionate and conciliatory intentions, in removing forever your pretended grounds of discontent, by repealing, among other statutes, those relating to the duty on tea, and the alterations in the government of </a:t>
            </a:r>
            <a:r>
              <a:rPr lang="en-US" dirty="0" err="1"/>
              <a:t>Massachusets</a:t>
            </a:r>
            <a:r>
              <a:rPr lang="en-US" dirty="0"/>
              <a:t> Bay, and by exempting forever not only the continental, but the insular colonies, from parliamentary taxations, it is with much pleasure we make known to you, that we have received a commission, under the great seal of Great Britain, which has for its objects the removal of distrusts by the remission of offences—the restoration of the benefits of an extensive commerce—the enabling the constitutional officers of government to reassume their functions, (that you may again enjoy your former local legislatures)—and the confirmation of your rights, liberties, and privileges...we do hereby further declare to the inhabitants of Pennsylvania, the Three Lower Counties on Delaware, New Jersey, that part of New York still in revolt, Connecticut, and Rhode Island, separately as provinces, or to any association of men therein, who shall, on or before the first day of July next ensuing, declare their abhorrence of the rebellion, separate from its councils, and afterwards demean themselves as dutiful and peaceable subjects of his Majesty’s government, that we shall be ready to grant them pardon for all past treasons, and the full benefits of the King’s clemency as before recited. We do also make the same offers of pardon and benefits to the inhabitants of the other more southern and eastern colonies in rebellion, or to any association of men therein, who shall, on or before the first day of August next ensuing, declare and act in the manner aforementioned, and afterwards persevere in the like dutiful and loyal </a:t>
            </a:r>
            <a:r>
              <a:rPr lang="en-US" dirty="0" err="1"/>
              <a:t>behaviour</a:t>
            </a:r>
            <a:endParaRPr lang="en-US" dirty="0"/>
          </a:p>
        </p:txBody>
      </p:sp>
    </p:spTree>
    <p:extLst>
      <p:ext uri="{BB962C8B-B14F-4D97-AF65-F5344CB8AC3E}">
        <p14:creationId xmlns:p14="http://schemas.microsoft.com/office/powerpoint/2010/main" val="185077892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wp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486400"/>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6482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54864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1"/>
          <p:cNvSpPr>
            <a:spLocks noChangeArrowheads="1"/>
          </p:cNvSpPr>
          <p:nvPr/>
        </p:nvSpPr>
        <p:spPr bwMode="auto">
          <a:xfrm>
            <a:off x="4419600" y="1828800"/>
            <a:ext cx="152400" cy="152400"/>
          </a:xfrm>
          <a:prstGeom prst="rect">
            <a:avLst/>
          </a:prstGeom>
          <a:solidFill>
            <a:srgbClr val="99CCFF"/>
          </a:solidFill>
          <a:ln w="15875">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60" name="Rectangle 12"/>
          <p:cNvSpPr>
            <a:spLocks noChangeArrowheads="1"/>
          </p:cNvSpPr>
          <p:nvPr/>
        </p:nvSpPr>
        <p:spPr bwMode="auto">
          <a:xfrm>
            <a:off x="3810000" y="5257800"/>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61" name="AutoShape 13"/>
          <p:cNvSpPr>
            <a:spLocks noChangeArrowheads="1"/>
          </p:cNvSpPr>
          <p:nvPr/>
        </p:nvSpPr>
        <p:spPr bwMode="auto">
          <a:xfrm>
            <a:off x="3733800" y="54102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2062" name="Picture 14"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44196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41910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40386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48006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AutoShape 19"/>
          <p:cNvSpPr>
            <a:spLocks noChangeArrowheads="1"/>
          </p:cNvSpPr>
          <p:nvPr/>
        </p:nvSpPr>
        <p:spPr bwMode="auto">
          <a:xfrm>
            <a:off x="3200400" y="39624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68" name="Rectangle 20"/>
          <p:cNvSpPr>
            <a:spLocks noChangeArrowheads="1"/>
          </p:cNvSpPr>
          <p:nvPr/>
        </p:nvSpPr>
        <p:spPr bwMode="auto">
          <a:xfrm>
            <a:off x="2819400" y="3657600"/>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69" name="Rectangle 21"/>
          <p:cNvSpPr>
            <a:spLocks noChangeArrowheads="1"/>
          </p:cNvSpPr>
          <p:nvPr/>
        </p:nvSpPr>
        <p:spPr bwMode="auto">
          <a:xfrm>
            <a:off x="2895600" y="3733800"/>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70" name="Rectangle 22"/>
          <p:cNvSpPr>
            <a:spLocks noChangeArrowheads="1"/>
          </p:cNvSpPr>
          <p:nvPr/>
        </p:nvSpPr>
        <p:spPr bwMode="auto">
          <a:xfrm>
            <a:off x="2971800" y="3810000"/>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71" name="Rectangle 23"/>
          <p:cNvSpPr>
            <a:spLocks noChangeArrowheads="1"/>
          </p:cNvSpPr>
          <p:nvPr/>
        </p:nvSpPr>
        <p:spPr bwMode="auto">
          <a:xfrm>
            <a:off x="3886200" y="3505200"/>
            <a:ext cx="152400" cy="152400"/>
          </a:xfrm>
          <a:prstGeom prst="rect">
            <a:avLst/>
          </a:prstGeom>
          <a:solidFill>
            <a:srgbClr val="99CCFF"/>
          </a:solidFill>
          <a:ln w="15875">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72" name="Rectangle 24"/>
          <p:cNvSpPr>
            <a:spLocks noChangeArrowheads="1"/>
          </p:cNvSpPr>
          <p:nvPr/>
        </p:nvSpPr>
        <p:spPr bwMode="auto">
          <a:xfrm>
            <a:off x="2209800" y="3048000"/>
            <a:ext cx="152400" cy="152400"/>
          </a:xfrm>
          <a:prstGeom prst="rect">
            <a:avLst/>
          </a:prstGeom>
          <a:solidFill>
            <a:srgbClr val="99CCFF"/>
          </a:solidFill>
          <a:ln w="15875">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2" name="Picture 25"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62484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AutoShape 26"/>
          <p:cNvSpPr>
            <a:spLocks noChangeArrowheads="1"/>
          </p:cNvSpPr>
          <p:nvPr/>
        </p:nvSpPr>
        <p:spPr bwMode="auto">
          <a:xfrm>
            <a:off x="2486025" y="3019425"/>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44045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par>
                                <p:cTn id="7" presetID="3" presetClass="exit" presetSubtype="10" fill="hold" grpId="1" nodeType="withEffect">
                                  <p:stCondLst>
                                    <p:cond delay="0"/>
                                  </p:stCondLst>
                                  <p:childTnLst>
                                    <p:animEffect transition="out" filter="blinds(horizontal)">
                                      <p:cBhvr>
                                        <p:cTn id="8" dur="500"/>
                                        <p:tgtEl>
                                          <p:spTgt spid="2061"/>
                                        </p:tgtEl>
                                      </p:cBhvr>
                                    </p:animEffect>
                                    <p:set>
                                      <p:cBhvr>
                                        <p:cTn id="9" dur="1" fill="hold">
                                          <p:stCondLst>
                                            <p:cond delay="499"/>
                                          </p:stCondLst>
                                        </p:cTn>
                                        <p:tgtEl>
                                          <p:spTgt spid="2061"/>
                                        </p:tgtEl>
                                        <p:attrNameLst>
                                          <p:attrName>style.visibility</p:attrName>
                                        </p:attrNameLst>
                                      </p:cBhvr>
                                      <p:to>
                                        <p:strVal val="hidden"/>
                                      </p:to>
                                    </p:set>
                                  </p:childTnLst>
                                </p:cTn>
                              </p:par>
                            </p:childTnLst>
                          </p:cTn>
                        </p:par>
                        <p:par>
                          <p:cTn id="10" fill="hold" nodeType="afterGroup">
                            <p:stCondLst>
                              <p:cond delay="500"/>
                            </p:stCondLst>
                            <p:childTnLst>
                              <p:par>
                                <p:cTn id="11" presetID="9" presetClass="exit" presetSubtype="0" fill="hold" nodeType="afterEffect">
                                  <p:stCondLst>
                                    <p:cond delay="0"/>
                                  </p:stCondLst>
                                  <p:childTnLst>
                                    <p:animEffect transition="out" filter="dissolve">
                                      <p:cBhvr>
                                        <p:cTn id="12" dur="500"/>
                                        <p:tgtEl>
                                          <p:spTgt spid="2054"/>
                                        </p:tgtEl>
                                      </p:cBhvr>
                                    </p:animEffect>
                                    <p:set>
                                      <p:cBhvr>
                                        <p:cTn id="13" dur="1" fill="hold">
                                          <p:stCondLst>
                                            <p:cond delay="499"/>
                                          </p:stCondLst>
                                        </p:cTn>
                                        <p:tgtEl>
                                          <p:spTgt spid="2054"/>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dissolve">
                                      <p:cBhvr>
                                        <p:cTn id="16" dur="500"/>
                                        <p:tgtEl>
                                          <p:spTgt spid="20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dissolve">
                                      <p:cBhvr>
                                        <p:cTn id="21" dur="500"/>
                                        <p:tgtEl>
                                          <p:spTgt spid="2055"/>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dissolve">
                                      <p:cBhvr>
                                        <p:cTn id="25" dur="500"/>
                                        <p:tgtEl>
                                          <p:spTgt spid="2062"/>
                                        </p:tgtEl>
                                      </p:cBhvr>
                                    </p:animEffect>
                                  </p:childTnLst>
                                </p:cTn>
                              </p:par>
                            </p:childTnLst>
                          </p:cTn>
                        </p:par>
                        <p:par>
                          <p:cTn id="26" fill="hold" nodeType="afterGroup">
                            <p:stCondLst>
                              <p:cond delay="1000"/>
                            </p:stCondLst>
                            <p:childTnLst>
                              <p:par>
                                <p:cTn id="27" presetID="9" presetClass="entr" presetSubtype="0" fill="hold" nodeType="afterEffect">
                                  <p:stCondLst>
                                    <p:cond delay="0"/>
                                  </p:stCondLst>
                                  <p:childTnLst>
                                    <p:set>
                                      <p:cBhvr>
                                        <p:cTn id="28" dur="1" fill="hold">
                                          <p:stCondLst>
                                            <p:cond delay="0"/>
                                          </p:stCondLst>
                                        </p:cTn>
                                        <p:tgtEl>
                                          <p:spTgt spid="2063"/>
                                        </p:tgtEl>
                                        <p:attrNameLst>
                                          <p:attrName>style.visibility</p:attrName>
                                        </p:attrNameLst>
                                      </p:cBhvr>
                                      <p:to>
                                        <p:strVal val="visible"/>
                                      </p:to>
                                    </p:set>
                                    <p:animEffect transition="in" filter="dissolve">
                                      <p:cBhvr>
                                        <p:cTn id="29" dur="500"/>
                                        <p:tgtEl>
                                          <p:spTgt spid="2063"/>
                                        </p:tgtEl>
                                      </p:cBhvr>
                                    </p:animEffect>
                                  </p:childTnLst>
                                </p:cTn>
                              </p:par>
                            </p:childTnLst>
                          </p:cTn>
                        </p:par>
                        <p:par>
                          <p:cTn id="30" fill="hold" nodeType="afterGroup">
                            <p:stCondLst>
                              <p:cond delay="1500"/>
                            </p:stCondLst>
                            <p:childTnLst>
                              <p:par>
                                <p:cTn id="31" presetID="9" presetClass="entr" presetSubtype="0" fill="hold" nodeType="afterEffect">
                                  <p:stCondLst>
                                    <p:cond delay="0"/>
                                  </p:stCondLst>
                                  <p:childTnLst>
                                    <p:set>
                                      <p:cBhvr>
                                        <p:cTn id="32" dur="1" fill="hold">
                                          <p:stCondLst>
                                            <p:cond delay="0"/>
                                          </p:stCondLst>
                                        </p:cTn>
                                        <p:tgtEl>
                                          <p:spTgt spid="2065"/>
                                        </p:tgtEl>
                                        <p:attrNameLst>
                                          <p:attrName>style.visibility</p:attrName>
                                        </p:attrNameLst>
                                      </p:cBhvr>
                                      <p:to>
                                        <p:strVal val="visible"/>
                                      </p:to>
                                    </p:set>
                                    <p:animEffect transition="in" filter="dissolve">
                                      <p:cBhvr>
                                        <p:cTn id="33" dur="500"/>
                                        <p:tgtEl>
                                          <p:spTgt spid="2065"/>
                                        </p:tgtEl>
                                      </p:cBhvr>
                                    </p:animEffect>
                                  </p:childTnLst>
                                </p:cTn>
                              </p:par>
                            </p:childTnLst>
                          </p:cTn>
                        </p:par>
                        <p:par>
                          <p:cTn id="34" fill="hold" nodeType="afterGroup">
                            <p:stCondLst>
                              <p:cond delay="2000"/>
                            </p:stCondLst>
                            <p:childTnLst>
                              <p:par>
                                <p:cTn id="35" presetID="9" presetClass="entr" presetSubtype="0" fill="hold" nodeType="afterEffect">
                                  <p:stCondLst>
                                    <p:cond delay="0"/>
                                  </p:stCondLst>
                                  <p:childTnLst>
                                    <p:set>
                                      <p:cBhvr>
                                        <p:cTn id="36" dur="1" fill="hold">
                                          <p:stCondLst>
                                            <p:cond delay="0"/>
                                          </p:stCondLst>
                                        </p:cTn>
                                        <p:tgtEl>
                                          <p:spTgt spid="2066"/>
                                        </p:tgtEl>
                                        <p:attrNameLst>
                                          <p:attrName>style.visibility</p:attrName>
                                        </p:attrNameLst>
                                      </p:cBhvr>
                                      <p:to>
                                        <p:strVal val="visible"/>
                                      </p:to>
                                    </p:set>
                                    <p:animEffect transition="in" filter="dissolve">
                                      <p:cBhvr>
                                        <p:cTn id="37" dur="500"/>
                                        <p:tgtEl>
                                          <p:spTgt spid="206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grpId="0" nodeType="clickEffect">
                                  <p:stCondLst>
                                    <p:cond delay="0"/>
                                  </p:stCondLst>
                                  <p:childTnLst>
                                    <p:animMotion origin="layout" path="M -1.11111E-6 1.85185E-6 L -0.10834 0.22407 L -0.12778 0.30555 " pathEditMode="relative" ptsTypes="AAA">
                                      <p:cBhvr>
                                        <p:cTn id="41" dur="2000" fill="hold"/>
                                        <p:tgtEl>
                                          <p:spTgt spid="2059"/>
                                        </p:tgtEl>
                                        <p:attrNameLst>
                                          <p:attrName>ppt_x</p:attrName>
                                          <p:attrName>ppt_y</p:attrName>
                                        </p:attrNameLst>
                                      </p:cBhvr>
                                    </p:animMotion>
                                  </p:childTnLst>
                                </p:cTn>
                              </p:par>
                              <p:par>
                                <p:cTn id="42" presetID="9" presetClass="entr" presetSubtype="0" fill="hold" grpId="0" nodeType="withEffect">
                                  <p:stCondLst>
                                    <p:cond delay="0"/>
                                  </p:stCondLst>
                                  <p:childTnLst>
                                    <p:set>
                                      <p:cBhvr>
                                        <p:cTn id="43" dur="1" fill="hold">
                                          <p:stCondLst>
                                            <p:cond delay="0"/>
                                          </p:stCondLst>
                                        </p:cTn>
                                        <p:tgtEl>
                                          <p:spTgt spid="2060"/>
                                        </p:tgtEl>
                                        <p:attrNameLst>
                                          <p:attrName>style.visibility</p:attrName>
                                        </p:attrNameLst>
                                      </p:cBhvr>
                                      <p:to>
                                        <p:strVal val="visible"/>
                                      </p:to>
                                    </p:set>
                                    <p:animEffect transition="in" filter="dissolve">
                                      <p:cBhvr>
                                        <p:cTn id="44" dur="500"/>
                                        <p:tgtEl>
                                          <p:spTgt spid="2060"/>
                                        </p:tgtEl>
                                      </p:cBhvr>
                                    </p:animEffect>
                                  </p:childTnLst>
                                </p:cTn>
                              </p:par>
                            </p:childTnLst>
                          </p:cTn>
                        </p:par>
                        <p:par>
                          <p:cTn id="45" fill="hold" nodeType="afterGroup">
                            <p:stCondLst>
                              <p:cond delay="2000"/>
                            </p:stCondLst>
                            <p:childTnLst>
                              <p:par>
                                <p:cTn id="46" presetID="0" presetClass="path" presetSubtype="0" accel="50000" decel="50000" fill="hold" grpId="1" nodeType="afterEffect">
                                  <p:stCondLst>
                                    <p:cond delay="0"/>
                                  </p:stCondLst>
                                  <p:childTnLst>
                                    <p:animMotion origin="layout" path="M 5.55112E-17 -1.85185E-6 L -0.06944 -0.10926 L -0.06528 -0.17778 " pathEditMode="relative" ptsTypes="AAA">
                                      <p:cBhvr>
                                        <p:cTn id="47" dur="2000" fill="hold"/>
                                        <p:tgtEl>
                                          <p:spTgt spid="2060"/>
                                        </p:tgtEl>
                                        <p:attrNameLst>
                                          <p:attrName>ppt_x</p:attrName>
                                          <p:attrName>ppt_y</p:attrName>
                                        </p:attrNameLst>
                                      </p:cBhvr>
                                    </p:animMotion>
                                  </p:childTnLst>
                                </p:cTn>
                              </p:par>
                            </p:childTnLst>
                          </p:cTn>
                        </p:par>
                        <p:par>
                          <p:cTn id="48" fill="hold" nodeType="afterGroup">
                            <p:stCondLst>
                              <p:cond delay="4000"/>
                            </p:stCondLst>
                            <p:childTnLst>
                              <p:par>
                                <p:cTn id="49" presetID="1" presetClass="entr" presetSubtype="0" fill="hold" grpId="0" nodeType="afterEffect">
                                  <p:stCondLst>
                                    <p:cond delay="0"/>
                                  </p:stCondLst>
                                  <p:childTnLst>
                                    <p:set>
                                      <p:cBhvr>
                                        <p:cTn id="50" dur="1" fill="hold">
                                          <p:stCondLst>
                                            <p:cond delay="0"/>
                                          </p:stCondLst>
                                        </p:cTn>
                                        <p:tgtEl>
                                          <p:spTgt spid="206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par>
                                <p:cTn id="51" presetID="3" presetClass="exit" presetSubtype="10" fill="hold" grpId="1" nodeType="withEffect">
                                  <p:stCondLst>
                                    <p:cond delay="0"/>
                                  </p:stCondLst>
                                  <p:childTnLst>
                                    <p:animEffect transition="out" filter="blinds(horizontal)">
                                      <p:cBhvr>
                                        <p:cTn id="52" dur="500"/>
                                        <p:tgtEl>
                                          <p:spTgt spid="2067"/>
                                        </p:tgtEl>
                                      </p:cBhvr>
                                    </p:animEffect>
                                    <p:set>
                                      <p:cBhvr>
                                        <p:cTn id="53" dur="1" fill="hold">
                                          <p:stCondLst>
                                            <p:cond delay="499"/>
                                          </p:stCondLst>
                                        </p:cTn>
                                        <p:tgtEl>
                                          <p:spTgt spid="2067"/>
                                        </p:tgtEl>
                                        <p:attrNameLst>
                                          <p:attrName>style.visibility</p:attrName>
                                        </p:attrNameLst>
                                      </p:cBhvr>
                                      <p:to>
                                        <p:strVal val="hidden"/>
                                      </p:to>
                                    </p:set>
                                  </p:childTnLst>
                                </p:cTn>
                              </p:par>
                            </p:childTnLst>
                          </p:cTn>
                        </p:par>
                        <p:par>
                          <p:cTn id="54" fill="hold" nodeType="afterGroup">
                            <p:stCondLst>
                              <p:cond delay="4500"/>
                            </p:stCondLst>
                            <p:childTnLst>
                              <p:par>
                                <p:cTn id="55" presetID="9" presetClass="exit" presetSubtype="0" fill="hold" grpId="1" nodeType="afterEffect">
                                  <p:stCondLst>
                                    <p:cond delay="0"/>
                                  </p:stCondLst>
                                  <p:childTnLst>
                                    <p:animEffect transition="out" filter="dissolve">
                                      <p:cBhvr>
                                        <p:cTn id="56" dur="500"/>
                                        <p:tgtEl>
                                          <p:spTgt spid="2059"/>
                                        </p:tgtEl>
                                      </p:cBhvr>
                                    </p:animEffect>
                                    <p:set>
                                      <p:cBhvr>
                                        <p:cTn id="57" dur="1" fill="hold">
                                          <p:stCondLst>
                                            <p:cond delay="499"/>
                                          </p:stCondLst>
                                        </p:cTn>
                                        <p:tgtEl>
                                          <p:spTgt spid="2059"/>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7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explode.wav"/>
                                        </p:tgtEl>
                                      </p:cMediaNode>
                                    </p:audio>
                                  </p:subTnLst>
                                </p:cTn>
                              </p:par>
                              <p:par>
                                <p:cTn id="62" presetID="3" presetClass="exit" presetSubtype="10" fill="hold" grpId="1" nodeType="withEffect">
                                  <p:stCondLst>
                                    <p:cond delay="0"/>
                                  </p:stCondLst>
                                  <p:childTnLst>
                                    <p:animEffect transition="out" filter="blinds(horizontal)">
                                      <p:cBhvr>
                                        <p:cTn id="63" dur="500"/>
                                        <p:tgtEl>
                                          <p:spTgt spid="2074"/>
                                        </p:tgtEl>
                                      </p:cBhvr>
                                    </p:animEffect>
                                    <p:set>
                                      <p:cBhvr>
                                        <p:cTn id="64" dur="1" fill="hold">
                                          <p:stCondLst>
                                            <p:cond delay="499"/>
                                          </p:stCondLst>
                                        </p:cTn>
                                        <p:tgtEl>
                                          <p:spTgt spid="2074"/>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xit" presetSubtype="0" fill="hold" grpId="2" nodeType="clickEffect">
                                  <p:stCondLst>
                                    <p:cond delay="0"/>
                                  </p:stCondLst>
                                  <p:childTnLst>
                                    <p:animEffect transition="out" filter="dissolve">
                                      <p:cBhvr>
                                        <p:cTn id="68" dur="500"/>
                                        <p:tgtEl>
                                          <p:spTgt spid="2060"/>
                                        </p:tgtEl>
                                      </p:cBhvr>
                                    </p:animEffect>
                                    <p:set>
                                      <p:cBhvr>
                                        <p:cTn id="69" dur="1" fill="hold">
                                          <p:stCondLst>
                                            <p:cond delay="499"/>
                                          </p:stCondLst>
                                        </p:cTn>
                                        <p:tgtEl>
                                          <p:spTgt spid="2060"/>
                                        </p:tgtEl>
                                        <p:attrNameLst>
                                          <p:attrName>style.visibility</p:attrName>
                                        </p:attrNameLst>
                                      </p:cBhvr>
                                      <p:to>
                                        <p:strVal val="hidden"/>
                                      </p:to>
                                    </p:set>
                                  </p:childTnLst>
                                </p:cTn>
                              </p:par>
                              <p:par>
                                <p:cTn id="70" presetID="9" presetClass="entr" presetSubtype="0" fill="hold" grpId="0" nodeType="withEffect">
                                  <p:stCondLst>
                                    <p:cond delay="0"/>
                                  </p:stCondLst>
                                  <p:childTnLst>
                                    <p:set>
                                      <p:cBhvr>
                                        <p:cTn id="71" dur="1" fill="hold">
                                          <p:stCondLst>
                                            <p:cond delay="0"/>
                                          </p:stCondLst>
                                        </p:cTn>
                                        <p:tgtEl>
                                          <p:spTgt spid="2068"/>
                                        </p:tgtEl>
                                        <p:attrNameLst>
                                          <p:attrName>style.visibility</p:attrName>
                                        </p:attrNameLst>
                                      </p:cBhvr>
                                      <p:to>
                                        <p:strVal val="visible"/>
                                      </p:to>
                                    </p:set>
                                    <p:animEffect transition="in" filter="dissolve">
                                      <p:cBhvr>
                                        <p:cTn id="72" dur="500"/>
                                        <p:tgtEl>
                                          <p:spTgt spid="2068"/>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69"/>
                                        </p:tgtEl>
                                        <p:attrNameLst>
                                          <p:attrName>style.visibility</p:attrName>
                                        </p:attrNameLst>
                                      </p:cBhvr>
                                      <p:to>
                                        <p:strVal val="visible"/>
                                      </p:to>
                                    </p:set>
                                    <p:animEffect transition="in" filter="dissolve">
                                      <p:cBhvr>
                                        <p:cTn id="75" dur="500"/>
                                        <p:tgtEl>
                                          <p:spTgt spid="2069"/>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070"/>
                                        </p:tgtEl>
                                        <p:attrNameLst>
                                          <p:attrName>style.visibility</p:attrName>
                                        </p:attrNameLst>
                                      </p:cBhvr>
                                      <p:to>
                                        <p:strVal val="visible"/>
                                      </p:to>
                                    </p:set>
                                    <p:animEffect transition="in" filter="dissolve">
                                      <p:cBhvr>
                                        <p:cTn id="78" dur="500"/>
                                        <p:tgtEl>
                                          <p:spTgt spid="207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2071"/>
                                        </p:tgtEl>
                                        <p:attrNameLst>
                                          <p:attrName>style.visibility</p:attrName>
                                        </p:attrNameLst>
                                      </p:cBhvr>
                                      <p:to>
                                        <p:strVal val="visible"/>
                                      </p:to>
                                    </p:set>
                                    <p:animEffect transition="in" filter="dissolve">
                                      <p:cBhvr>
                                        <p:cTn id="83" dur="500"/>
                                        <p:tgtEl>
                                          <p:spTgt spid="2071"/>
                                        </p:tgtEl>
                                      </p:cBhvr>
                                    </p:animEffect>
                                  </p:childTnLst>
                                </p:cTn>
                              </p:par>
                            </p:childTnLst>
                          </p:cTn>
                        </p:par>
                        <p:par>
                          <p:cTn id="84" fill="hold" nodeType="afterGroup">
                            <p:stCondLst>
                              <p:cond delay="500"/>
                            </p:stCondLst>
                            <p:childTnLst>
                              <p:par>
                                <p:cTn id="85" presetID="9" presetClass="entr" presetSubtype="0" fill="hold" grpId="0" nodeType="afterEffect">
                                  <p:stCondLst>
                                    <p:cond delay="0"/>
                                  </p:stCondLst>
                                  <p:childTnLst>
                                    <p:set>
                                      <p:cBhvr>
                                        <p:cTn id="86" dur="1" fill="hold">
                                          <p:stCondLst>
                                            <p:cond delay="0"/>
                                          </p:stCondLst>
                                        </p:cTn>
                                        <p:tgtEl>
                                          <p:spTgt spid="2072"/>
                                        </p:tgtEl>
                                        <p:attrNameLst>
                                          <p:attrName>style.visibility</p:attrName>
                                        </p:attrNameLst>
                                      </p:cBhvr>
                                      <p:to>
                                        <p:strVal val="visible"/>
                                      </p:to>
                                    </p:set>
                                    <p:animEffect transition="in" filter="dissolve">
                                      <p:cBhvr>
                                        <p:cTn id="87" dur="500"/>
                                        <p:tgtEl>
                                          <p:spTgt spid="207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grpId="1" nodeType="clickEffect">
                                  <p:stCondLst>
                                    <p:cond delay="0"/>
                                  </p:stCondLst>
                                  <p:childTnLst>
                                    <p:animMotion origin="layout" path="M -8.33333E-7 2.22222E-6 L -0.05261 -0.02569 L -0.06406 -0.06111 " pathEditMode="relative" ptsTypes="AAA">
                                      <p:cBhvr>
                                        <p:cTn id="91" dur="2000" fill="hold"/>
                                        <p:tgtEl>
                                          <p:spTgt spid="2068"/>
                                        </p:tgtEl>
                                        <p:attrNameLst>
                                          <p:attrName>ppt_x</p:attrName>
                                          <p:attrName>ppt_y</p:attrName>
                                        </p:attrNameLst>
                                      </p:cBhvr>
                                    </p:animMotion>
                                  </p:childTnLst>
                                </p:cTn>
                              </p:par>
                              <p:par>
                                <p:cTn id="92" presetID="0" presetClass="path" presetSubtype="0" accel="50000" decel="50000" fill="hold" grpId="1" nodeType="withEffect">
                                  <p:stCondLst>
                                    <p:cond delay="0"/>
                                  </p:stCondLst>
                                  <p:childTnLst>
                                    <p:animMotion origin="layout" path="M -8.33333E-7 -2.22222E-6 L -0.00885 -0.09792 " pathEditMode="relative" ptsTypes="AA">
                                      <p:cBhvr>
                                        <p:cTn id="93" dur="2000" fill="hold"/>
                                        <p:tgtEl>
                                          <p:spTgt spid="2069"/>
                                        </p:tgtEl>
                                        <p:attrNameLst>
                                          <p:attrName>ppt_x</p:attrName>
                                          <p:attrName>ppt_y</p:attrName>
                                        </p:attrNameLst>
                                      </p:cBhvr>
                                    </p:animMotion>
                                  </p:childTnLst>
                                </p:cTn>
                              </p:par>
                              <p:par>
                                <p:cTn id="94" presetID="0" presetClass="path" presetSubtype="0" accel="50000" decel="50000" fill="hold" grpId="1" nodeType="withEffect">
                                  <p:stCondLst>
                                    <p:cond delay="0"/>
                                  </p:stCondLst>
                                  <p:childTnLst>
                                    <p:animMotion origin="layout" path="M 7.5E-6 -5.55556E-6 L 0.01407 0.01666 L 0.02813 0.02777 " pathEditMode="relative" ptsTypes="AAA">
                                      <p:cBhvr>
                                        <p:cTn id="95" dur="2000" fill="hold"/>
                                        <p:tgtEl>
                                          <p:spTgt spid="20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p:bldP spid="2059" grpId="1" animBg="1"/>
      <p:bldP spid="2060" grpId="0" animBg="1"/>
      <p:bldP spid="2060" grpId="1" animBg="1"/>
      <p:bldP spid="2060" grpId="2" animBg="1"/>
      <p:bldP spid="2061" grpId="0" animBg="1"/>
      <p:bldP spid="2061" grpId="1" animBg="1"/>
      <p:bldP spid="2067" grpId="0" animBg="1"/>
      <p:bldP spid="2067" grpId="1" animBg="1"/>
      <p:bldP spid="2068" grpId="0" animBg="1"/>
      <p:bldP spid="2068" grpId="1" animBg="1"/>
      <p:bldP spid="2069" grpId="0" animBg="1"/>
      <p:bldP spid="2069" grpId="1" animBg="1"/>
      <p:bldP spid="2070" grpId="0" animBg="1"/>
      <p:bldP spid="2070" grpId="1" animBg="1"/>
      <p:bldP spid="2071" grpId="0" animBg="1"/>
      <p:bldP spid="2072" grpId="0" animBg="1"/>
      <p:bldP spid="2074" grpId="0" animBg="1"/>
      <p:bldP spid="2074" grpId="1" animBg="1"/>
    </p:bldLst>
  </p:timing>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340"/>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z="1400">
              <a:solidFill>
                <a:srgbClr val="000000"/>
              </a:solidFill>
            </a:endParaRPr>
          </a:p>
        </p:txBody>
      </p:sp>
      <p:sp>
        <p:nvSpPr>
          <p:cNvPr id="3075" name="Rectangle 341"/>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sz="1400">
              <a:solidFill>
                <a:srgbClr val="000000"/>
              </a:solidFill>
            </a:endParaRPr>
          </a:p>
        </p:txBody>
      </p:sp>
      <p:sp>
        <p:nvSpPr>
          <p:cNvPr id="3076" name="Rectangle 342"/>
          <p:cNvSpPr>
            <a:spLocks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9BF59B3F-F195-41D8-B177-805963330004}" type="slidenum">
              <a:rPr lang="en-US" altLang="en-US" sz="1400" smtClean="0">
                <a:solidFill>
                  <a:srgbClr val="000000"/>
                </a:solidFill>
              </a:rPr>
              <a:pPr algn="r" eaLnBrk="1" fontAlgn="base" hangingPunct="1">
                <a:spcBef>
                  <a:spcPct val="0"/>
                </a:spcBef>
                <a:spcAft>
                  <a:spcPct val="0"/>
                </a:spcAft>
              </a:pPr>
              <a:t>242</a:t>
            </a:fld>
            <a:endParaRPr lang="en-US" altLang="en-US" sz="1400">
              <a:solidFill>
                <a:srgbClr val="000000"/>
              </a:solidFill>
            </a:endParaRPr>
          </a:p>
        </p:txBody>
      </p:sp>
      <p:sp>
        <p:nvSpPr>
          <p:cNvPr id="3077" name="Rectangle 343"/>
          <p:cNvSpPr>
            <a:spLocks noChangeArrowheads="1"/>
          </p:cNvSpPr>
          <p:nvPr/>
        </p:nvSpPr>
        <p:spPr bwMode="auto">
          <a:xfrm>
            <a:off x="2017713" y="0"/>
            <a:ext cx="5114925" cy="6872288"/>
          </a:xfrm>
          <a:prstGeom prst="rect">
            <a:avLst/>
          </a:prstGeom>
          <a:solidFill>
            <a:srgbClr val="CCFFCC">
              <a:alpha val="49019"/>
            </a:srgbClr>
          </a:solidFill>
          <a:ln w="19050">
            <a:solidFill>
              <a:schemeClr val="tx1"/>
            </a:solidFill>
            <a:miter lim="800000"/>
            <a:headEnd/>
            <a:tailEnd/>
          </a:ln>
        </p:spPr>
        <p:txBody>
          <a:bodyPr wrap="none" lIns="32004" tIns="16002" rIns="32004" bIns="16002"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b="1" i="1">
              <a:solidFill>
                <a:srgbClr val="000066"/>
              </a:solidFill>
            </a:endParaRPr>
          </a:p>
        </p:txBody>
      </p:sp>
      <p:sp>
        <p:nvSpPr>
          <p:cNvPr id="3078" name="Freeform 344"/>
          <p:cNvSpPr>
            <a:spLocks/>
          </p:cNvSpPr>
          <p:nvPr/>
        </p:nvSpPr>
        <p:spPr bwMode="auto">
          <a:xfrm>
            <a:off x="2001838" y="0"/>
            <a:ext cx="169862" cy="138113"/>
          </a:xfrm>
          <a:custGeom>
            <a:avLst/>
            <a:gdLst>
              <a:gd name="T0" fmla="*/ 324 w 324"/>
              <a:gd name="T1" fmla="*/ 0 h 348"/>
              <a:gd name="T2" fmla="*/ 168 w 324"/>
              <a:gd name="T3" fmla="*/ 228 h 348"/>
              <a:gd name="T4" fmla="*/ 0 w 324"/>
              <a:gd name="T5" fmla="*/ 348 h 348"/>
              <a:gd name="T6" fmla="*/ 0 60000 65536"/>
              <a:gd name="T7" fmla="*/ 0 60000 65536"/>
              <a:gd name="T8" fmla="*/ 0 60000 65536"/>
              <a:gd name="T9" fmla="*/ 0 w 324"/>
              <a:gd name="T10" fmla="*/ 0 h 348"/>
              <a:gd name="T11" fmla="*/ 324 w 324"/>
              <a:gd name="T12" fmla="*/ 348 h 348"/>
            </a:gdLst>
            <a:ahLst/>
            <a:cxnLst>
              <a:cxn ang="T6">
                <a:pos x="T0" y="T1"/>
              </a:cxn>
              <a:cxn ang="T7">
                <a:pos x="T2" y="T3"/>
              </a:cxn>
              <a:cxn ang="T8">
                <a:pos x="T4" y="T5"/>
              </a:cxn>
            </a:cxnLst>
            <a:rect l="T9" t="T10" r="T11" b="T12"/>
            <a:pathLst>
              <a:path w="324" h="348">
                <a:moveTo>
                  <a:pt x="324" y="0"/>
                </a:moveTo>
                <a:cubicBezTo>
                  <a:pt x="273" y="85"/>
                  <a:pt x="222" y="170"/>
                  <a:pt x="168" y="228"/>
                </a:cubicBezTo>
                <a:cubicBezTo>
                  <a:pt x="114" y="286"/>
                  <a:pt x="28" y="328"/>
                  <a:pt x="0" y="3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79" name="Freeform 345"/>
          <p:cNvSpPr>
            <a:spLocks/>
          </p:cNvSpPr>
          <p:nvPr/>
        </p:nvSpPr>
        <p:spPr bwMode="auto">
          <a:xfrm>
            <a:off x="2008188" y="4763"/>
            <a:ext cx="434975" cy="309562"/>
          </a:xfrm>
          <a:custGeom>
            <a:avLst/>
            <a:gdLst>
              <a:gd name="T0" fmla="*/ 828 w 828"/>
              <a:gd name="T1" fmla="*/ 0 h 780"/>
              <a:gd name="T2" fmla="*/ 684 w 828"/>
              <a:gd name="T3" fmla="*/ 108 h 780"/>
              <a:gd name="T4" fmla="*/ 588 w 828"/>
              <a:gd name="T5" fmla="*/ 312 h 780"/>
              <a:gd name="T6" fmla="*/ 432 w 828"/>
              <a:gd name="T7" fmla="*/ 480 h 780"/>
              <a:gd name="T8" fmla="*/ 240 w 828"/>
              <a:gd name="T9" fmla="*/ 636 h 780"/>
              <a:gd name="T10" fmla="*/ 0 w 828"/>
              <a:gd name="T11" fmla="*/ 780 h 780"/>
              <a:gd name="T12" fmla="*/ 0 60000 65536"/>
              <a:gd name="T13" fmla="*/ 0 60000 65536"/>
              <a:gd name="T14" fmla="*/ 0 60000 65536"/>
              <a:gd name="T15" fmla="*/ 0 60000 65536"/>
              <a:gd name="T16" fmla="*/ 0 60000 65536"/>
              <a:gd name="T17" fmla="*/ 0 60000 65536"/>
              <a:gd name="T18" fmla="*/ 0 w 828"/>
              <a:gd name="T19" fmla="*/ 0 h 780"/>
              <a:gd name="T20" fmla="*/ 828 w 828"/>
              <a:gd name="T21" fmla="*/ 780 h 780"/>
            </a:gdLst>
            <a:ahLst/>
            <a:cxnLst>
              <a:cxn ang="T12">
                <a:pos x="T0" y="T1"/>
              </a:cxn>
              <a:cxn ang="T13">
                <a:pos x="T2" y="T3"/>
              </a:cxn>
              <a:cxn ang="T14">
                <a:pos x="T4" y="T5"/>
              </a:cxn>
              <a:cxn ang="T15">
                <a:pos x="T6" y="T7"/>
              </a:cxn>
              <a:cxn ang="T16">
                <a:pos x="T8" y="T9"/>
              </a:cxn>
              <a:cxn ang="T17">
                <a:pos x="T10" y="T11"/>
              </a:cxn>
            </a:cxnLst>
            <a:rect l="T18" t="T19" r="T20" b="T21"/>
            <a:pathLst>
              <a:path w="828" h="780">
                <a:moveTo>
                  <a:pt x="828" y="0"/>
                </a:moveTo>
                <a:cubicBezTo>
                  <a:pt x="776" y="28"/>
                  <a:pt x="724" y="56"/>
                  <a:pt x="684" y="108"/>
                </a:cubicBezTo>
                <a:cubicBezTo>
                  <a:pt x="644" y="160"/>
                  <a:pt x="630" y="250"/>
                  <a:pt x="588" y="312"/>
                </a:cubicBezTo>
                <a:cubicBezTo>
                  <a:pt x="546" y="374"/>
                  <a:pt x="490" y="426"/>
                  <a:pt x="432" y="480"/>
                </a:cubicBezTo>
                <a:cubicBezTo>
                  <a:pt x="374" y="534"/>
                  <a:pt x="312" y="586"/>
                  <a:pt x="240" y="636"/>
                </a:cubicBezTo>
                <a:cubicBezTo>
                  <a:pt x="168" y="686"/>
                  <a:pt x="84" y="733"/>
                  <a:pt x="0" y="78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0" name="Freeform 346"/>
          <p:cNvSpPr>
            <a:spLocks/>
          </p:cNvSpPr>
          <p:nvPr/>
        </p:nvSpPr>
        <p:spPr bwMode="auto">
          <a:xfrm>
            <a:off x="2014538" y="0"/>
            <a:ext cx="573087" cy="473075"/>
          </a:xfrm>
          <a:custGeom>
            <a:avLst/>
            <a:gdLst>
              <a:gd name="T0" fmla="*/ 1092 w 1092"/>
              <a:gd name="T1" fmla="*/ 0 h 1188"/>
              <a:gd name="T2" fmla="*/ 912 w 1092"/>
              <a:gd name="T3" fmla="*/ 132 h 1188"/>
              <a:gd name="T4" fmla="*/ 828 w 1092"/>
              <a:gd name="T5" fmla="*/ 336 h 1188"/>
              <a:gd name="T6" fmla="*/ 768 w 1092"/>
              <a:gd name="T7" fmla="*/ 504 h 1188"/>
              <a:gd name="T8" fmla="*/ 504 w 1092"/>
              <a:gd name="T9" fmla="*/ 768 h 1188"/>
              <a:gd name="T10" fmla="*/ 300 w 1092"/>
              <a:gd name="T11" fmla="*/ 924 h 1188"/>
              <a:gd name="T12" fmla="*/ 96 w 1092"/>
              <a:gd name="T13" fmla="*/ 1080 h 1188"/>
              <a:gd name="T14" fmla="*/ 0 w 1092"/>
              <a:gd name="T15" fmla="*/ 1188 h 1188"/>
              <a:gd name="T16" fmla="*/ 0 60000 65536"/>
              <a:gd name="T17" fmla="*/ 0 60000 65536"/>
              <a:gd name="T18" fmla="*/ 0 60000 65536"/>
              <a:gd name="T19" fmla="*/ 0 60000 65536"/>
              <a:gd name="T20" fmla="*/ 0 60000 65536"/>
              <a:gd name="T21" fmla="*/ 0 60000 65536"/>
              <a:gd name="T22" fmla="*/ 0 60000 65536"/>
              <a:gd name="T23" fmla="*/ 0 60000 65536"/>
              <a:gd name="T24" fmla="*/ 0 w 1092"/>
              <a:gd name="T25" fmla="*/ 0 h 1188"/>
              <a:gd name="T26" fmla="*/ 1092 w 1092"/>
              <a:gd name="T27" fmla="*/ 1188 h 1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2" h="1188">
                <a:moveTo>
                  <a:pt x="1092" y="0"/>
                </a:moveTo>
                <a:cubicBezTo>
                  <a:pt x="1024" y="38"/>
                  <a:pt x="956" y="76"/>
                  <a:pt x="912" y="132"/>
                </a:cubicBezTo>
                <a:cubicBezTo>
                  <a:pt x="868" y="188"/>
                  <a:pt x="852" y="274"/>
                  <a:pt x="828" y="336"/>
                </a:cubicBezTo>
                <a:cubicBezTo>
                  <a:pt x="804" y="398"/>
                  <a:pt x="822" y="432"/>
                  <a:pt x="768" y="504"/>
                </a:cubicBezTo>
                <a:cubicBezTo>
                  <a:pt x="714" y="576"/>
                  <a:pt x="582" y="698"/>
                  <a:pt x="504" y="768"/>
                </a:cubicBezTo>
                <a:cubicBezTo>
                  <a:pt x="426" y="838"/>
                  <a:pt x="368" y="872"/>
                  <a:pt x="300" y="924"/>
                </a:cubicBezTo>
                <a:cubicBezTo>
                  <a:pt x="232" y="976"/>
                  <a:pt x="146" y="1036"/>
                  <a:pt x="96" y="1080"/>
                </a:cubicBezTo>
                <a:cubicBezTo>
                  <a:pt x="46" y="1124"/>
                  <a:pt x="23" y="1156"/>
                  <a:pt x="0" y="11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1" name="Freeform 347"/>
          <p:cNvSpPr>
            <a:spLocks/>
          </p:cNvSpPr>
          <p:nvPr/>
        </p:nvSpPr>
        <p:spPr bwMode="auto">
          <a:xfrm>
            <a:off x="2014538" y="9525"/>
            <a:ext cx="749300" cy="658813"/>
          </a:xfrm>
          <a:custGeom>
            <a:avLst/>
            <a:gdLst>
              <a:gd name="T0" fmla="*/ 1428 w 1428"/>
              <a:gd name="T1" fmla="*/ 0 h 1656"/>
              <a:gd name="T2" fmla="*/ 1272 w 1428"/>
              <a:gd name="T3" fmla="*/ 144 h 1656"/>
              <a:gd name="T4" fmla="*/ 1044 w 1428"/>
              <a:gd name="T5" fmla="*/ 468 h 1656"/>
              <a:gd name="T6" fmla="*/ 768 w 1428"/>
              <a:gd name="T7" fmla="*/ 816 h 1656"/>
              <a:gd name="T8" fmla="*/ 612 w 1428"/>
              <a:gd name="T9" fmla="*/ 1008 h 1656"/>
              <a:gd name="T10" fmla="*/ 420 w 1428"/>
              <a:gd name="T11" fmla="*/ 1164 h 1656"/>
              <a:gd name="T12" fmla="*/ 204 w 1428"/>
              <a:gd name="T13" fmla="*/ 1392 h 1656"/>
              <a:gd name="T14" fmla="*/ 96 w 1428"/>
              <a:gd name="T15" fmla="*/ 1524 h 1656"/>
              <a:gd name="T16" fmla="*/ 0 w 1428"/>
              <a:gd name="T17" fmla="*/ 1656 h 1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8"/>
              <a:gd name="T28" fmla="*/ 0 h 1656"/>
              <a:gd name="T29" fmla="*/ 1428 w 1428"/>
              <a:gd name="T30" fmla="*/ 1656 h 1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8" h="1656">
                <a:moveTo>
                  <a:pt x="1428" y="0"/>
                </a:moveTo>
                <a:cubicBezTo>
                  <a:pt x="1382" y="33"/>
                  <a:pt x="1336" y="66"/>
                  <a:pt x="1272" y="144"/>
                </a:cubicBezTo>
                <a:cubicBezTo>
                  <a:pt x="1208" y="222"/>
                  <a:pt x="1128" y="356"/>
                  <a:pt x="1044" y="468"/>
                </a:cubicBezTo>
                <a:cubicBezTo>
                  <a:pt x="960" y="580"/>
                  <a:pt x="840" y="726"/>
                  <a:pt x="768" y="816"/>
                </a:cubicBezTo>
                <a:cubicBezTo>
                  <a:pt x="696" y="906"/>
                  <a:pt x="670" y="950"/>
                  <a:pt x="612" y="1008"/>
                </a:cubicBezTo>
                <a:cubicBezTo>
                  <a:pt x="554" y="1066"/>
                  <a:pt x="488" y="1100"/>
                  <a:pt x="420" y="1164"/>
                </a:cubicBezTo>
                <a:cubicBezTo>
                  <a:pt x="352" y="1228"/>
                  <a:pt x="258" y="1332"/>
                  <a:pt x="204" y="1392"/>
                </a:cubicBezTo>
                <a:cubicBezTo>
                  <a:pt x="150" y="1452"/>
                  <a:pt x="130" y="1480"/>
                  <a:pt x="96" y="1524"/>
                </a:cubicBezTo>
                <a:cubicBezTo>
                  <a:pt x="62" y="1568"/>
                  <a:pt x="31" y="1612"/>
                  <a:pt x="0" y="16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2" name="Freeform 348"/>
          <p:cNvSpPr>
            <a:spLocks/>
          </p:cNvSpPr>
          <p:nvPr/>
        </p:nvSpPr>
        <p:spPr bwMode="auto">
          <a:xfrm>
            <a:off x="2008188" y="4763"/>
            <a:ext cx="1046162" cy="935037"/>
          </a:xfrm>
          <a:custGeom>
            <a:avLst/>
            <a:gdLst>
              <a:gd name="T0" fmla="*/ 1992 w 1992"/>
              <a:gd name="T1" fmla="*/ 0 h 2352"/>
              <a:gd name="T2" fmla="*/ 1680 w 1992"/>
              <a:gd name="T3" fmla="*/ 192 h 2352"/>
              <a:gd name="T4" fmla="*/ 1464 w 1992"/>
              <a:gd name="T5" fmla="*/ 408 h 2352"/>
              <a:gd name="T6" fmla="*/ 1296 w 1992"/>
              <a:gd name="T7" fmla="*/ 624 h 2352"/>
              <a:gd name="T8" fmla="*/ 1104 w 1992"/>
              <a:gd name="T9" fmla="*/ 864 h 2352"/>
              <a:gd name="T10" fmla="*/ 912 w 1992"/>
              <a:gd name="T11" fmla="*/ 1032 h 2352"/>
              <a:gd name="T12" fmla="*/ 720 w 1992"/>
              <a:gd name="T13" fmla="*/ 1248 h 2352"/>
              <a:gd name="T14" fmla="*/ 528 w 1992"/>
              <a:gd name="T15" fmla="*/ 1392 h 2352"/>
              <a:gd name="T16" fmla="*/ 300 w 1992"/>
              <a:gd name="T17" fmla="*/ 1608 h 2352"/>
              <a:gd name="T18" fmla="*/ 192 w 1992"/>
              <a:gd name="T19" fmla="*/ 1752 h 2352"/>
              <a:gd name="T20" fmla="*/ 84 w 1992"/>
              <a:gd name="T21" fmla="*/ 2052 h 2352"/>
              <a:gd name="T22" fmla="*/ 72 w 1992"/>
              <a:gd name="T23" fmla="*/ 2208 h 2352"/>
              <a:gd name="T24" fmla="*/ 0 w 1992"/>
              <a:gd name="T25" fmla="*/ 2352 h 2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92"/>
              <a:gd name="T40" fmla="*/ 0 h 2352"/>
              <a:gd name="T41" fmla="*/ 1992 w 1992"/>
              <a:gd name="T42" fmla="*/ 2352 h 23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92" h="2352">
                <a:moveTo>
                  <a:pt x="1992" y="0"/>
                </a:moveTo>
                <a:cubicBezTo>
                  <a:pt x="1880" y="62"/>
                  <a:pt x="1768" y="124"/>
                  <a:pt x="1680" y="192"/>
                </a:cubicBezTo>
                <a:cubicBezTo>
                  <a:pt x="1592" y="260"/>
                  <a:pt x="1528" y="336"/>
                  <a:pt x="1464" y="408"/>
                </a:cubicBezTo>
                <a:cubicBezTo>
                  <a:pt x="1400" y="480"/>
                  <a:pt x="1356" y="548"/>
                  <a:pt x="1296" y="624"/>
                </a:cubicBezTo>
                <a:cubicBezTo>
                  <a:pt x="1236" y="700"/>
                  <a:pt x="1168" y="796"/>
                  <a:pt x="1104" y="864"/>
                </a:cubicBezTo>
                <a:cubicBezTo>
                  <a:pt x="1040" y="932"/>
                  <a:pt x="976" y="968"/>
                  <a:pt x="912" y="1032"/>
                </a:cubicBezTo>
                <a:cubicBezTo>
                  <a:pt x="848" y="1096"/>
                  <a:pt x="784" y="1188"/>
                  <a:pt x="720" y="1248"/>
                </a:cubicBezTo>
                <a:cubicBezTo>
                  <a:pt x="656" y="1308"/>
                  <a:pt x="598" y="1332"/>
                  <a:pt x="528" y="1392"/>
                </a:cubicBezTo>
                <a:cubicBezTo>
                  <a:pt x="458" y="1452"/>
                  <a:pt x="356" y="1548"/>
                  <a:pt x="300" y="1608"/>
                </a:cubicBezTo>
                <a:cubicBezTo>
                  <a:pt x="244" y="1668"/>
                  <a:pt x="228" y="1678"/>
                  <a:pt x="192" y="1752"/>
                </a:cubicBezTo>
                <a:cubicBezTo>
                  <a:pt x="156" y="1826"/>
                  <a:pt x="104" y="1976"/>
                  <a:pt x="84" y="2052"/>
                </a:cubicBezTo>
                <a:cubicBezTo>
                  <a:pt x="64" y="2128"/>
                  <a:pt x="86" y="2158"/>
                  <a:pt x="72" y="2208"/>
                </a:cubicBezTo>
                <a:cubicBezTo>
                  <a:pt x="58" y="2258"/>
                  <a:pt x="29" y="2305"/>
                  <a:pt x="0" y="23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3" name="Freeform 349"/>
          <p:cNvSpPr>
            <a:spLocks/>
          </p:cNvSpPr>
          <p:nvPr/>
        </p:nvSpPr>
        <p:spPr bwMode="auto">
          <a:xfrm>
            <a:off x="2008188" y="4763"/>
            <a:ext cx="1292225" cy="1241425"/>
          </a:xfrm>
          <a:custGeom>
            <a:avLst/>
            <a:gdLst>
              <a:gd name="T0" fmla="*/ 2460 w 2460"/>
              <a:gd name="T1" fmla="*/ 0 h 3120"/>
              <a:gd name="T2" fmla="*/ 2076 w 2460"/>
              <a:gd name="T3" fmla="*/ 252 h 3120"/>
              <a:gd name="T4" fmla="*/ 1728 w 2460"/>
              <a:gd name="T5" fmla="*/ 564 h 3120"/>
              <a:gd name="T6" fmla="*/ 1584 w 2460"/>
              <a:gd name="T7" fmla="*/ 732 h 3120"/>
              <a:gd name="T8" fmla="*/ 1428 w 2460"/>
              <a:gd name="T9" fmla="*/ 1020 h 3120"/>
              <a:gd name="T10" fmla="*/ 1224 w 2460"/>
              <a:gd name="T11" fmla="*/ 1248 h 3120"/>
              <a:gd name="T12" fmla="*/ 924 w 2460"/>
              <a:gd name="T13" fmla="*/ 1500 h 3120"/>
              <a:gd name="T14" fmla="*/ 588 w 2460"/>
              <a:gd name="T15" fmla="*/ 1740 h 3120"/>
              <a:gd name="T16" fmla="*/ 444 w 2460"/>
              <a:gd name="T17" fmla="*/ 1848 h 3120"/>
              <a:gd name="T18" fmla="*/ 300 w 2460"/>
              <a:gd name="T19" fmla="*/ 2040 h 3120"/>
              <a:gd name="T20" fmla="*/ 252 w 2460"/>
              <a:gd name="T21" fmla="*/ 2388 h 3120"/>
              <a:gd name="T22" fmla="*/ 264 w 2460"/>
              <a:gd name="T23" fmla="*/ 2748 h 3120"/>
              <a:gd name="T24" fmla="*/ 156 w 2460"/>
              <a:gd name="T25" fmla="*/ 3000 h 3120"/>
              <a:gd name="T26" fmla="*/ 0 w 2460"/>
              <a:gd name="T27" fmla="*/ 3120 h 31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0"/>
              <a:gd name="T43" fmla="*/ 0 h 3120"/>
              <a:gd name="T44" fmla="*/ 2460 w 2460"/>
              <a:gd name="T45" fmla="*/ 3120 h 31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0" h="3120">
                <a:moveTo>
                  <a:pt x="2460" y="0"/>
                </a:moveTo>
                <a:cubicBezTo>
                  <a:pt x="2329" y="79"/>
                  <a:pt x="2198" y="158"/>
                  <a:pt x="2076" y="252"/>
                </a:cubicBezTo>
                <a:cubicBezTo>
                  <a:pt x="1954" y="346"/>
                  <a:pt x="1810" y="484"/>
                  <a:pt x="1728" y="564"/>
                </a:cubicBezTo>
                <a:cubicBezTo>
                  <a:pt x="1646" y="644"/>
                  <a:pt x="1634" y="656"/>
                  <a:pt x="1584" y="732"/>
                </a:cubicBezTo>
                <a:cubicBezTo>
                  <a:pt x="1534" y="808"/>
                  <a:pt x="1488" y="934"/>
                  <a:pt x="1428" y="1020"/>
                </a:cubicBezTo>
                <a:cubicBezTo>
                  <a:pt x="1368" y="1106"/>
                  <a:pt x="1308" y="1168"/>
                  <a:pt x="1224" y="1248"/>
                </a:cubicBezTo>
                <a:cubicBezTo>
                  <a:pt x="1140" y="1328"/>
                  <a:pt x="1030" y="1418"/>
                  <a:pt x="924" y="1500"/>
                </a:cubicBezTo>
                <a:cubicBezTo>
                  <a:pt x="818" y="1582"/>
                  <a:pt x="668" y="1682"/>
                  <a:pt x="588" y="1740"/>
                </a:cubicBezTo>
                <a:cubicBezTo>
                  <a:pt x="508" y="1798"/>
                  <a:pt x="492" y="1798"/>
                  <a:pt x="444" y="1848"/>
                </a:cubicBezTo>
                <a:cubicBezTo>
                  <a:pt x="396" y="1898"/>
                  <a:pt x="332" y="1950"/>
                  <a:pt x="300" y="2040"/>
                </a:cubicBezTo>
                <a:cubicBezTo>
                  <a:pt x="268" y="2130"/>
                  <a:pt x="258" y="2270"/>
                  <a:pt x="252" y="2388"/>
                </a:cubicBezTo>
                <a:cubicBezTo>
                  <a:pt x="246" y="2506"/>
                  <a:pt x="280" y="2646"/>
                  <a:pt x="264" y="2748"/>
                </a:cubicBezTo>
                <a:cubicBezTo>
                  <a:pt x="248" y="2850"/>
                  <a:pt x="200" y="2938"/>
                  <a:pt x="156" y="3000"/>
                </a:cubicBezTo>
                <a:cubicBezTo>
                  <a:pt x="112" y="3062"/>
                  <a:pt x="56" y="3091"/>
                  <a:pt x="0" y="31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4" name="Freeform 350"/>
          <p:cNvSpPr>
            <a:spLocks/>
          </p:cNvSpPr>
          <p:nvPr/>
        </p:nvSpPr>
        <p:spPr bwMode="auto">
          <a:xfrm>
            <a:off x="2020888" y="4763"/>
            <a:ext cx="1695450" cy="1360487"/>
          </a:xfrm>
          <a:custGeom>
            <a:avLst/>
            <a:gdLst>
              <a:gd name="T0" fmla="*/ 3228 w 3228"/>
              <a:gd name="T1" fmla="*/ 0 h 3420"/>
              <a:gd name="T2" fmla="*/ 2904 w 3228"/>
              <a:gd name="T3" fmla="*/ 240 h 3420"/>
              <a:gd name="T4" fmla="*/ 2652 w 3228"/>
              <a:gd name="T5" fmla="*/ 348 h 3420"/>
              <a:gd name="T6" fmla="*/ 2328 w 3228"/>
              <a:gd name="T7" fmla="*/ 504 h 3420"/>
              <a:gd name="T8" fmla="*/ 2040 w 3228"/>
              <a:gd name="T9" fmla="*/ 768 h 3420"/>
              <a:gd name="T10" fmla="*/ 1848 w 3228"/>
              <a:gd name="T11" fmla="*/ 1020 h 3420"/>
              <a:gd name="T12" fmla="*/ 1572 w 3228"/>
              <a:gd name="T13" fmla="*/ 1368 h 3420"/>
              <a:gd name="T14" fmla="*/ 1236 w 3228"/>
              <a:gd name="T15" fmla="*/ 1632 h 3420"/>
              <a:gd name="T16" fmla="*/ 972 w 3228"/>
              <a:gd name="T17" fmla="*/ 1752 h 3420"/>
              <a:gd name="T18" fmla="*/ 768 w 3228"/>
              <a:gd name="T19" fmla="*/ 1968 h 3420"/>
              <a:gd name="T20" fmla="*/ 624 w 3228"/>
              <a:gd name="T21" fmla="*/ 2220 h 3420"/>
              <a:gd name="T22" fmla="*/ 564 w 3228"/>
              <a:gd name="T23" fmla="*/ 2592 h 3420"/>
              <a:gd name="T24" fmla="*/ 516 w 3228"/>
              <a:gd name="T25" fmla="*/ 2928 h 3420"/>
              <a:gd name="T26" fmla="*/ 216 w 3228"/>
              <a:gd name="T27" fmla="*/ 3300 h 3420"/>
              <a:gd name="T28" fmla="*/ 0 w 3228"/>
              <a:gd name="T29" fmla="*/ 3420 h 34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28"/>
              <a:gd name="T46" fmla="*/ 0 h 3420"/>
              <a:gd name="T47" fmla="*/ 3228 w 3228"/>
              <a:gd name="T48" fmla="*/ 3420 h 34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28" h="3420">
                <a:moveTo>
                  <a:pt x="3228" y="0"/>
                </a:moveTo>
                <a:cubicBezTo>
                  <a:pt x="3114" y="91"/>
                  <a:pt x="3000" y="182"/>
                  <a:pt x="2904" y="240"/>
                </a:cubicBezTo>
                <a:cubicBezTo>
                  <a:pt x="2808" y="298"/>
                  <a:pt x="2748" y="304"/>
                  <a:pt x="2652" y="348"/>
                </a:cubicBezTo>
                <a:cubicBezTo>
                  <a:pt x="2556" y="392"/>
                  <a:pt x="2430" y="434"/>
                  <a:pt x="2328" y="504"/>
                </a:cubicBezTo>
                <a:cubicBezTo>
                  <a:pt x="2226" y="574"/>
                  <a:pt x="2120" y="682"/>
                  <a:pt x="2040" y="768"/>
                </a:cubicBezTo>
                <a:cubicBezTo>
                  <a:pt x="1960" y="854"/>
                  <a:pt x="1926" y="920"/>
                  <a:pt x="1848" y="1020"/>
                </a:cubicBezTo>
                <a:cubicBezTo>
                  <a:pt x="1770" y="1120"/>
                  <a:pt x="1674" y="1266"/>
                  <a:pt x="1572" y="1368"/>
                </a:cubicBezTo>
                <a:cubicBezTo>
                  <a:pt x="1470" y="1470"/>
                  <a:pt x="1336" y="1568"/>
                  <a:pt x="1236" y="1632"/>
                </a:cubicBezTo>
                <a:cubicBezTo>
                  <a:pt x="1136" y="1696"/>
                  <a:pt x="1050" y="1696"/>
                  <a:pt x="972" y="1752"/>
                </a:cubicBezTo>
                <a:cubicBezTo>
                  <a:pt x="894" y="1808"/>
                  <a:pt x="826" y="1890"/>
                  <a:pt x="768" y="1968"/>
                </a:cubicBezTo>
                <a:cubicBezTo>
                  <a:pt x="710" y="2046"/>
                  <a:pt x="658" y="2116"/>
                  <a:pt x="624" y="2220"/>
                </a:cubicBezTo>
                <a:cubicBezTo>
                  <a:pt x="590" y="2324"/>
                  <a:pt x="582" y="2474"/>
                  <a:pt x="564" y="2592"/>
                </a:cubicBezTo>
                <a:cubicBezTo>
                  <a:pt x="546" y="2710"/>
                  <a:pt x="574" y="2810"/>
                  <a:pt x="516" y="2928"/>
                </a:cubicBezTo>
                <a:cubicBezTo>
                  <a:pt x="458" y="3046"/>
                  <a:pt x="302" y="3218"/>
                  <a:pt x="216" y="3300"/>
                </a:cubicBezTo>
                <a:cubicBezTo>
                  <a:pt x="130" y="3382"/>
                  <a:pt x="65" y="3401"/>
                  <a:pt x="0" y="34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5" name="Freeform 351"/>
          <p:cNvSpPr>
            <a:spLocks/>
          </p:cNvSpPr>
          <p:nvPr/>
        </p:nvSpPr>
        <p:spPr bwMode="auto">
          <a:xfrm>
            <a:off x="2008188" y="4763"/>
            <a:ext cx="1922462" cy="1484312"/>
          </a:xfrm>
          <a:custGeom>
            <a:avLst/>
            <a:gdLst>
              <a:gd name="T0" fmla="*/ 3660 w 3660"/>
              <a:gd name="T1" fmla="*/ 0 h 3732"/>
              <a:gd name="T2" fmla="*/ 3432 w 3660"/>
              <a:gd name="T3" fmla="*/ 420 h 3732"/>
              <a:gd name="T4" fmla="*/ 3288 w 3660"/>
              <a:gd name="T5" fmla="*/ 684 h 3732"/>
              <a:gd name="T6" fmla="*/ 3180 w 3660"/>
              <a:gd name="T7" fmla="*/ 816 h 3732"/>
              <a:gd name="T8" fmla="*/ 3096 w 3660"/>
              <a:gd name="T9" fmla="*/ 732 h 3732"/>
              <a:gd name="T10" fmla="*/ 2976 w 3660"/>
              <a:gd name="T11" fmla="*/ 600 h 3732"/>
              <a:gd name="T12" fmla="*/ 2808 w 3660"/>
              <a:gd name="T13" fmla="*/ 564 h 3732"/>
              <a:gd name="T14" fmla="*/ 2580 w 3660"/>
              <a:gd name="T15" fmla="*/ 720 h 3732"/>
              <a:gd name="T16" fmla="*/ 2364 w 3660"/>
              <a:gd name="T17" fmla="*/ 972 h 3732"/>
              <a:gd name="T18" fmla="*/ 1884 w 3660"/>
              <a:gd name="T19" fmla="*/ 1476 h 3732"/>
              <a:gd name="T20" fmla="*/ 1680 w 3660"/>
              <a:gd name="T21" fmla="*/ 1704 h 3732"/>
              <a:gd name="T22" fmla="*/ 1380 w 3660"/>
              <a:gd name="T23" fmla="*/ 1920 h 3732"/>
              <a:gd name="T24" fmla="*/ 1080 w 3660"/>
              <a:gd name="T25" fmla="*/ 2424 h 3732"/>
              <a:gd name="T26" fmla="*/ 912 w 3660"/>
              <a:gd name="T27" fmla="*/ 2844 h 3732"/>
              <a:gd name="T28" fmla="*/ 636 w 3660"/>
              <a:gd name="T29" fmla="*/ 3312 h 3732"/>
              <a:gd name="T30" fmla="*/ 348 w 3660"/>
              <a:gd name="T31" fmla="*/ 3552 h 3732"/>
              <a:gd name="T32" fmla="*/ 0 w 3660"/>
              <a:gd name="T33" fmla="*/ 3732 h 37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60"/>
              <a:gd name="T52" fmla="*/ 0 h 3732"/>
              <a:gd name="T53" fmla="*/ 3660 w 3660"/>
              <a:gd name="T54" fmla="*/ 3732 h 37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60" h="3732">
                <a:moveTo>
                  <a:pt x="3660" y="0"/>
                </a:moveTo>
                <a:cubicBezTo>
                  <a:pt x="3577" y="153"/>
                  <a:pt x="3494" y="306"/>
                  <a:pt x="3432" y="420"/>
                </a:cubicBezTo>
                <a:cubicBezTo>
                  <a:pt x="3370" y="534"/>
                  <a:pt x="3330" y="618"/>
                  <a:pt x="3288" y="684"/>
                </a:cubicBezTo>
                <a:cubicBezTo>
                  <a:pt x="3246" y="750"/>
                  <a:pt x="3212" y="808"/>
                  <a:pt x="3180" y="816"/>
                </a:cubicBezTo>
                <a:cubicBezTo>
                  <a:pt x="3148" y="824"/>
                  <a:pt x="3130" y="768"/>
                  <a:pt x="3096" y="732"/>
                </a:cubicBezTo>
                <a:cubicBezTo>
                  <a:pt x="3062" y="696"/>
                  <a:pt x="3024" y="628"/>
                  <a:pt x="2976" y="600"/>
                </a:cubicBezTo>
                <a:cubicBezTo>
                  <a:pt x="2928" y="572"/>
                  <a:pt x="2874" y="544"/>
                  <a:pt x="2808" y="564"/>
                </a:cubicBezTo>
                <a:cubicBezTo>
                  <a:pt x="2742" y="584"/>
                  <a:pt x="2654" y="652"/>
                  <a:pt x="2580" y="720"/>
                </a:cubicBezTo>
                <a:cubicBezTo>
                  <a:pt x="2506" y="788"/>
                  <a:pt x="2480" y="846"/>
                  <a:pt x="2364" y="972"/>
                </a:cubicBezTo>
                <a:cubicBezTo>
                  <a:pt x="2248" y="1098"/>
                  <a:pt x="1998" y="1354"/>
                  <a:pt x="1884" y="1476"/>
                </a:cubicBezTo>
                <a:cubicBezTo>
                  <a:pt x="1770" y="1598"/>
                  <a:pt x="1764" y="1630"/>
                  <a:pt x="1680" y="1704"/>
                </a:cubicBezTo>
                <a:cubicBezTo>
                  <a:pt x="1596" y="1778"/>
                  <a:pt x="1480" y="1800"/>
                  <a:pt x="1380" y="1920"/>
                </a:cubicBezTo>
                <a:cubicBezTo>
                  <a:pt x="1280" y="2040"/>
                  <a:pt x="1158" y="2270"/>
                  <a:pt x="1080" y="2424"/>
                </a:cubicBezTo>
                <a:cubicBezTo>
                  <a:pt x="1002" y="2578"/>
                  <a:pt x="986" y="2696"/>
                  <a:pt x="912" y="2844"/>
                </a:cubicBezTo>
                <a:cubicBezTo>
                  <a:pt x="838" y="2992"/>
                  <a:pt x="730" y="3194"/>
                  <a:pt x="636" y="3312"/>
                </a:cubicBezTo>
                <a:cubicBezTo>
                  <a:pt x="542" y="3430"/>
                  <a:pt x="454" y="3482"/>
                  <a:pt x="348" y="3552"/>
                </a:cubicBezTo>
                <a:cubicBezTo>
                  <a:pt x="242" y="3622"/>
                  <a:pt x="121" y="3677"/>
                  <a:pt x="0" y="37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6" name="Freeform 352"/>
          <p:cNvSpPr>
            <a:spLocks/>
          </p:cNvSpPr>
          <p:nvPr/>
        </p:nvSpPr>
        <p:spPr bwMode="auto">
          <a:xfrm>
            <a:off x="2014538" y="0"/>
            <a:ext cx="2092325" cy="1617663"/>
          </a:xfrm>
          <a:custGeom>
            <a:avLst/>
            <a:gdLst>
              <a:gd name="T0" fmla="*/ 3984 w 3984"/>
              <a:gd name="T1" fmla="*/ 0 h 4068"/>
              <a:gd name="T2" fmla="*/ 3936 w 3984"/>
              <a:gd name="T3" fmla="*/ 204 h 4068"/>
              <a:gd name="T4" fmla="*/ 3720 w 3984"/>
              <a:gd name="T5" fmla="*/ 408 h 4068"/>
              <a:gd name="T6" fmla="*/ 3552 w 3984"/>
              <a:gd name="T7" fmla="*/ 660 h 4068"/>
              <a:gd name="T8" fmla="*/ 3444 w 3984"/>
              <a:gd name="T9" fmla="*/ 828 h 4068"/>
              <a:gd name="T10" fmla="*/ 3372 w 3984"/>
              <a:gd name="T11" fmla="*/ 1068 h 4068"/>
              <a:gd name="T12" fmla="*/ 3324 w 3984"/>
              <a:gd name="T13" fmla="*/ 1224 h 4068"/>
              <a:gd name="T14" fmla="*/ 3276 w 3984"/>
              <a:gd name="T15" fmla="*/ 1332 h 4068"/>
              <a:gd name="T16" fmla="*/ 3192 w 3984"/>
              <a:gd name="T17" fmla="*/ 1176 h 4068"/>
              <a:gd name="T18" fmla="*/ 3192 w 3984"/>
              <a:gd name="T19" fmla="*/ 1068 h 4068"/>
              <a:gd name="T20" fmla="*/ 3120 w 3984"/>
              <a:gd name="T21" fmla="*/ 1020 h 4068"/>
              <a:gd name="T22" fmla="*/ 2856 w 3984"/>
              <a:gd name="T23" fmla="*/ 1068 h 4068"/>
              <a:gd name="T24" fmla="*/ 2544 w 3984"/>
              <a:gd name="T25" fmla="*/ 1284 h 4068"/>
              <a:gd name="T26" fmla="*/ 2208 w 3984"/>
              <a:gd name="T27" fmla="*/ 1560 h 4068"/>
              <a:gd name="T28" fmla="*/ 1836 w 3984"/>
              <a:gd name="T29" fmla="*/ 1884 h 4068"/>
              <a:gd name="T30" fmla="*/ 1548 w 3984"/>
              <a:gd name="T31" fmla="*/ 2196 h 4068"/>
              <a:gd name="T32" fmla="*/ 1284 w 3984"/>
              <a:gd name="T33" fmla="*/ 2712 h 4068"/>
              <a:gd name="T34" fmla="*/ 1020 w 3984"/>
              <a:gd name="T35" fmla="*/ 3156 h 4068"/>
              <a:gd name="T36" fmla="*/ 792 w 3984"/>
              <a:gd name="T37" fmla="*/ 3504 h 4068"/>
              <a:gd name="T38" fmla="*/ 504 w 3984"/>
              <a:gd name="T39" fmla="*/ 3804 h 4068"/>
              <a:gd name="T40" fmla="*/ 180 w 3984"/>
              <a:gd name="T41" fmla="*/ 4008 h 4068"/>
              <a:gd name="T42" fmla="*/ 0 w 3984"/>
              <a:gd name="T43" fmla="*/ 4068 h 40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84"/>
              <a:gd name="T67" fmla="*/ 0 h 4068"/>
              <a:gd name="T68" fmla="*/ 3984 w 3984"/>
              <a:gd name="T69" fmla="*/ 4068 h 40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84" h="4068">
                <a:moveTo>
                  <a:pt x="3984" y="0"/>
                </a:moveTo>
                <a:cubicBezTo>
                  <a:pt x="3982" y="68"/>
                  <a:pt x="3980" y="136"/>
                  <a:pt x="3936" y="204"/>
                </a:cubicBezTo>
                <a:cubicBezTo>
                  <a:pt x="3892" y="272"/>
                  <a:pt x="3784" y="332"/>
                  <a:pt x="3720" y="408"/>
                </a:cubicBezTo>
                <a:cubicBezTo>
                  <a:pt x="3656" y="484"/>
                  <a:pt x="3598" y="590"/>
                  <a:pt x="3552" y="660"/>
                </a:cubicBezTo>
                <a:cubicBezTo>
                  <a:pt x="3506" y="730"/>
                  <a:pt x="3474" y="760"/>
                  <a:pt x="3444" y="828"/>
                </a:cubicBezTo>
                <a:cubicBezTo>
                  <a:pt x="3414" y="896"/>
                  <a:pt x="3392" y="1002"/>
                  <a:pt x="3372" y="1068"/>
                </a:cubicBezTo>
                <a:cubicBezTo>
                  <a:pt x="3352" y="1134"/>
                  <a:pt x="3340" y="1180"/>
                  <a:pt x="3324" y="1224"/>
                </a:cubicBezTo>
                <a:cubicBezTo>
                  <a:pt x="3308" y="1268"/>
                  <a:pt x="3298" y="1340"/>
                  <a:pt x="3276" y="1332"/>
                </a:cubicBezTo>
                <a:cubicBezTo>
                  <a:pt x="3254" y="1324"/>
                  <a:pt x="3206" y="1220"/>
                  <a:pt x="3192" y="1176"/>
                </a:cubicBezTo>
                <a:cubicBezTo>
                  <a:pt x="3178" y="1132"/>
                  <a:pt x="3204" y="1094"/>
                  <a:pt x="3192" y="1068"/>
                </a:cubicBezTo>
                <a:cubicBezTo>
                  <a:pt x="3180" y="1042"/>
                  <a:pt x="3176" y="1020"/>
                  <a:pt x="3120" y="1020"/>
                </a:cubicBezTo>
                <a:cubicBezTo>
                  <a:pt x="3064" y="1020"/>
                  <a:pt x="2952" y="1024"/>
                  <a:pt x="2856" y="1068"/>
                </a:cubicBezTo>
                <a:cubicBezTo>
                  <a:pt x="2760" y="1112"/>
                  <a:pt x="2652" y="1202"/>
                  <a:pt x="2544" y="1284"/>
                </a:cubicBezTo>
                <a:cubicBezTo>
                  <a:pt x="2436" y="1366"/>
                  <a:pt x="2326" y="1460"/>
                  <a:pt x="2208" y="1560"/>
                </a:cubicBezTo>
                <a:cubicBezTo>
                  <a:pt x="2090" y="1660"/>
                  <a:pt x="1946" y="1778"/>
                  <a:pt x="1836" y="1884"/>
                </a:cubicBezTo>
                <a:cubicBezTo>
                  <a:pt x="1726" y="1990"/>
                  <a:pt x="1640" y="2058"/>
                  <a:pt x="1548" y="2196"/>
                </a:cubicBezTo>
                <a:cubicBezTo>
                  <a:pt x="1456" y="2334"/>
                  <a:pt x="1372" y="2552"/>
                  <a:pt x="1284" y="2712"/>
                </a:cubicBezTo>
                <a:cubicBezTo>
                  <a:pt x="1196" y="2872"/>
                  <a:pt x="1102" y="3024"/>
                  <a:pt x="1020" y="3156"/>
                </a:cubicBezTo>
                <a:cubicBezTo>
                  <a:pt x="938" y="3288"/>
                  <a:pt x="878" y="3396"/>
                  <a:pt x="792" y="3504"/>
                </a:cubicBezTo>
                <a:cubicBezTo>
                  <a:pt x="706" y="3612"/>
                  <a:pt x="606" y="3720"/>
                  <a:pt x="504" y="3804"/>
                </a:cubicBezTo>
                <a:cubicBezTo>
                  <a:pt x="402" y="3888"/>
                  <a:pt x="264" y="3964"/>
                  <a:pt x="180" y="4008"/>
                </a:cubicBezTo>
                <a:cubicBezTo>
                  <a:pt x="96" y="4052"/>
                  <a:pt x="48" y="4060"/>
                  <a:pt x="0" y="406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7" name="Freeform 353"/>
          <p:cNvSpPr>
            <a:spLocks/>
          </p:cNvSpPr>
          <p:nvPr/>
        </p:nvSpPr>
        <p:spPr bwMode="auto">
          <a:xfrm>
            <a:off x="2001838" y="9525"/>
            <a:ext cx="2408237" cy="1751013"/>
          </a:xfrm>
          <a:custGeom>
            <a:avLst/>
            <a:gdLst>
              <a:gd name="T0" fmla="*/ 4584 w 4584"/>
              <a:gd name="T1" fmla="*/ 0 h 4404"/>
              <a:gd name="T2" fmla="*/ 4440 w 4584"/>
              <a:gd name="T3" fmla="*/ 348 h 4404"/>
              <a:gd name="T4" fmla="*/ 4068 w 4584"/>
              <a:gd name="T5" fmla="*/ 648 h 4404"/>
              <a:gd name="T6" fmla="*/ 3828 w 4584"/>
              <a:gd name="T7" fmla="*/ 876 h 4404"/>
              <a:gd name="T8" fmla="*/ 3624 w 4584"/>
              <a:gd name="T9" fmla="*/ 1080 h 4404"/>
              <a:gd name="T10" fmla="*/ 3480 w 4584"/>
              <a:gd name="T11" fmla="*/ 1452 h 4404"/>
              <a:gd name="T12" fmla="*/ 3456 w 4584"/>
              <a:gd name="T13" fmla="*/ 1596 h 4404"/>
              <a:gd name="T14" fmla="*/ 3276 w 4584"/>
              <a:gd name="T15" fmla="*/ 1596 h 4404"/>
              <a:gd name="T16" fmla="*/ 3192 w 4584"/>
              <a:gd name="T17" fmla="*/ 1512 h 4404"/>
              <a:gd name="T18" fmla="*/ 3096 w 4584"/>
              <a:gd name="T19" fmla="*/ 1500 h 4404"/>
              <a:gd name="T20" fmla="*/ 2868 w 4584"/>
              <a:gd name="T21" fmla="*/ 1572 h 4404"/>
              <a:gd name="T22" fmla="*/ 2472 w 4584"/>
              <a:gd name="T23" fmla="*/ 1932 h 4404"/>
              <a:gd name="T24" fmla="*/ 2184 w 4584"/>
              <a:gd name="T25" fmla="*/ 2220 h 4404"/>
              <a:gd name="T26" fmla="*/ 1944 w 4584"/>
              <a:gd name="T27" fmla="*/ 2448 h 4404"/>
              <a:gd name="T28" fmla="*/ 1704 w 4584"/>
              <a:gd name="T29" fmla="*/ 2724 h 4404"/>
              <a:gd name="T30" fmla="*/ 1452 w 4584"/>
              <a:gd name="T31" fmla="*/ 3132 h 4404"/>
              <a:gd name="T32" fmla="*/ 1176 w 4584"/>
              <a:gd name="T33" fmla="*/ 3540 h 4404"/>
              <a:gd name="T34" fmla="*/ 864 w 4584"/>
              <a:gd name="T35" fmla="*/ 3924 h 4404"/>
              <a:gd name="T36" fmla="*/ 504 w 4584"/>
              <a:gd name="T37" fmla="*/ 4200 h 4404"/>
              <a:gd name="T38" fmla="*/ 192 w 4584"/>
              <a:gd name="T39" fmla="*/ 4356 h 4404"/>
              <a:gd name="T40" fmla="*/ 0 w 4584"/>
              <a:gd name="T41" fmla="*/ 4404 h 44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84"/>
              <a:gd name="T64" fmla="*/ 0 h 4404"/>
              <a:gd name="T65" fmla="*/ 4584 w 4584"/>
              <a:gd name="T66" fmla="*/ 4404 h 44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84" h="4404">
                <a:moveTo>
                  <a:pt x="4584" y="0"/>
                </a:moveTo>
                <a:cubicBezTo>
                  <a:pt x="4555" y="120"/>
                  <a:pt x="4526" y="240"/>
                  <a:pt x="4440" y="348"/>
                </a:cubicBezTo>
                <a:cubicBezTo>
                  <a:pt x="4354" y="456"/>
                  <a:pt x="4170" y="560"/>
                  <a:pt x="4068" y="648"/>
                </a:cubicBezTo>
                <a:cubicBezTo>
                  <a:pt x="3966" y="736"/>
                  <a:pt x="3902" y="804"/>
                  <a:pt x="3828" y="876"/>
                </a:cubicBezTo>
                <a:cubicBezTo>
                  <a:pt x="3754" y="948"/>
                  <a:pt x="3682" y="984"/>
                  <a:pt x="3624" y="1080"/>
                </a:cubicBezTo>
                <a:cubicBezTo>
                  <a:pt x="3566" y="1176"/>
                  <a:pt x="3508" y="1366"/>
                  <a:pt x="3480" y="1452"/>
                </a:cubicBezTo>
                <a:cubicBezTo>
                  <a:pt x="3452" y="1538"/>
                  <a:pt x="3490" y="1572"/>
                  <a:pt x="3456" y="1596"/>
                </a:cubicBezTo>
                <a:cubicBezTo>
                  <a:pt x="3422" y="1620"/>
                  <a:pt x="3320" y="1610"/>
                  <a:pt x="3276" y="1596"/>
                </a:cubicBezTo>
                <a:cubicBezTo>
                  <a:pt x="3232" y="1582"/>
                  <a:pt x="3222" y="1528"/>
                  <a:pt x="3192" y="1512"/>
                </a:cubicBezTo>
                <a:cubicBezTo>
                  <a:pt x="3162" y="1496"/>
                  <a:pt x="3150" y="1490"/>
                  <a:pt x="3096" y="1500"/>
                </a:cubicBezTo>
                <a:cubicBezTo>
                  <a:pt x="3042" y="1510"/>
                  <a:pt x="2972" y="1500"/>
                  <a:pt x="2868" y="1572"/>
                </a:cubicBezTo>
                <a:cubicBezTo>
                  <a:pt x="2764" y="1644"/>
                  <a:pt x="2586" y="1824"/>
                  <a:pt x="2472" y="1932"/>
                </a:cubicBezTo>
                <a:cubicBezTo>
                  <a:pt x="2358" y="2040"/>
                  <a:pt x="2272" y="2134"/>
                  <a:pt x="2184" y="2220"/>
                </a:cubicBezTo>
                <a:cubicBezTo>
                  <a:pt x="2096" y="2306"/>
                  <a:pt x="2024" y="2364"/>
                  <a:pt x="1944" y="2448"/>
                </a:cubicBezTo>
                <a:cubicBezTo>
                  <a:pt x="1864" y="2532"/>
                  <a:pt x="1786" y="2610"/>
                  <a:pt x="1704" y="2724"/>
                </a:cubicBezTo>
                <a:cubicBezTo>
                  <a:pt x="1622" y="2838"/>
                  <a:pt x="1540" y="2996"/>
                  <a:pt x="1452" y="3132"/>
                </a:cubicBezTo>
                <a:cubicBezTo>
                  <a:pt x="1364" y="3268"/>
                  <a:pt x="1274" y="3408"/>
                  <a:pt x="1176" y="3540"/>
                </a:cubicBezTo>
                <a:cubicBezTo>
                  <a:pt x="1078" y="3672"/>
                  <a:pt x="976" y="3814"/>
                  <a:pt x="864" y="3924"/>
                </a:cubicBezTo>
                <a:cubicBezTo>
                  <a:pt x="752" y="4034"/>
                  <a:pt x="616" y="4128"/>
                  <a:pt x="504" y="4200"/>
                </a:cubicBezTo>
                <a:cubicBezTo>
                  <a:pt x="392" y="4272"/>
                  <a:pt x="276" y="4322"/>
                  <a:pt x="192" y="4356"/>
                </a:cubicBezTo>
                <a:cubicBezTo>
                  <a:pt x="108" y="4390"/>
                  <a:pt x="54" y="4397"/>
                  <a:pt x="0" y="44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8" name="Freeform 354"/>
          <p:cNvSpPr>
            <a:spLocks/>
          </p:cNvSpPr>
          <p:nvPr/>
        </p:nvSpPr>
        <p:spPr bwMode="auto">
          <a:xfrm>
            <a:off x="2001838" y="14288"/>
            <a:ext cx="2716212" cy="1870075"/>
          </a:xfrm>
          <a:custGeom>
            <a:avLst/>
            <a:gdLst>
              <a:gd name="T0" fmla="*/ 5172 w 5172"/>
              <a:gd name="T1" fmla="*/ 0 h 4704"/>
              <a:gd name="T2" fmla="*/ 4968 w 5172"/>
              <a:gd name="T3" fmla="*/ 480 h 4704"/>
              <a:gd name="T4" fmla="*/ 4692 w 5172"/>
              <a:gd name="T5" fmla="*/ 840 h 4704"/>
              <a:gd name="T6" fmla="*/ 4236 w 5172"/>
              <a:gd name="T7" fmla="*/ 1056 h 4704"/>
              <a:gd name="T8" fmla="*/ 3876 w 5172"/>
              <a:gd name="T9" fmla="*/ 1284 h 4704"/>
              <a:gd name="T10" fmla="*/ 3636 w 5172"/>
              <a:gd name="T11" fmla="*/ 1620 h 4704"/>
              <a:gd name="T12" fmla="*/ 3552 w 5172"/>
              <a:gd name="T13" fmla="*/ 1860 h 4704"/>
              <a:gd name="T14" fmla="*/ 3288 w 5172"/>
              <a:gd name="T15" fmla="*/ 1884 h 4704"/>
              <a:gd name="T16" fmla="*/ 3156 w 5172"/>
              <a:gd name="T17" fmla="*/ 1944 h 4704"/>
              <a:gd name="T18" fmla="*/ 2760 w 5172"/>
              <a:gd name="T19" fmla="*/ 2328 h 4704"/>
              <a:gd name="T20" fmla="*/ 2460 w 5172"/>
              <a:gd name="T21" fmla="*/ 2724 h 4704"/>
              <a:gd name="T22" fmla="*/ 2172 w 5172"/>
              <a:gd name="T23" fmla="*/ 3012 h 4704"/>
              <a:gd name="T24" fmla="*/ 1932 w 5172"/>
              <a:gd name="T25" fmla="*/ 3288 h 4704"/>
              <a:gd name="T26" fmla="*/ 1608 w 5172"/>
              <a:gd name="T27" fmla="*/ 3600 h 4704"/>
              <a:gd name="T28" fmla="*/ 1416 w 5172"/>
              <a:gd name="T29" fmla="*/ 3804 h 4704"/>
              <a:gd name="T30" fmla="*/ 1128 w 5172"/>
              <a:gd name="T31" fmla="*/ 4068 h 4704"/>
              <a:gd name="T32" fmla="*/ 780 w 5172"/>
              <a:gd name="T33" fmla="*/ 4272 h 4704"/>
              <a:gd name="T34" fmla="*/ 396 w 5172"/>
              <a:gd name="T35" fmla="*/ 4500 h 4704"/>
              <a:gd name="T36" fmla="*/ 0 w 5172"/>
              <a:gd name="T37" fmla="*/ 4704 h 47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2"/>
              <a:gd name="T58" fmla="*/ 0 h 4704"/>
              <a:gd name="T59" fmla="*/ 5172 w 5172"/>
              <a:gd name="T60" fmla="*/ 4704 h 47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2" h="4704">
                <a:moveTo>
                  <a:pt x="5172" y="0"/>
                </a:moveTo>
                <a:cubicBezTo>
                  <a:pt x="5138" y="78"/>
                  <a:pt x="5048" y="340"/>
                  <a:pt x="4968" y="480"/>
                </a:cubicBezTo>
                <a:cubicBezTo>
                  <a:pt x="4888" y="620"/>
                  <a:pt x="4814" y="744"/>
                  <a:pt x="4692" y="840"/>
                </a:cubicBezTo>
                <a:cubicBezTo>
                  <a:pt x="4570" y="936"/>
                  <a:pt x="4372" y="982"/>
                  <a:pt x="4236" y="1056"/>
                </a:cubicBezTo>
                <a:cubicBezTo>
                  <a:pt x="4100" y="1130"/>
                  <a:pt x="3976" y="1190"/>
                  <a:pt x="3876" y="1284"/>
                </a:cubicBezTo>
                <a:cubicBezTo>
                  <a:pt x="3776" y="1378"/>
                  <a:pt x="3690" y="1524"/>
                  <a:pt x="3636" y="1620"/>
                </a:cubicBezTo>
                <a:cubicBezTo>
                  <a:pt x="3582" y="1716"/>
                  <a:pt x="3610" y="1816"/>
                  <a:pt x="3552" y="1860"/>
                </a:cubicBezTo>
                <a:cubicBezTo>
                  <a:pt x="3494" y="1904"/>
                  <a:pt x="3354" y="1870"/>
                  <a:pt x="3288" y="1884"/>
                </a:cubicBezTo>
                <a:cubicBezTo>
                  <a:pt x="3222" y="1898"/>
                  <a:pt x="3244" y="1870"/>
                  <a:pt x="3156" y="1944"/>
                </a:cubicBezTo>
                <a:cubicBezTo>
                  <a:pt x="3068" y="2018"/>
                  <a:pt x="2876" y="2198"/>
                  <a:pt x="2760" y="2328"/>
                </a:cubicBezTo>
                <a:cubicBezTo>
                  <a:pt x="2644" y="2458"/>
                  <a:pt x="2558" y="2610"/>
                  <a:pt x="2460" y="2724"/>
                </a:cubicBezTo>
                <a:cubicBezTo>
                  <a:pt x="2362" y="2838"/>
                  <a:pt x="2260" y="2918"/>
                  <a:pt x="2172" y="3012"/>
                </a:cubicBezTo>
                <a:cubicBezTo>
                  <a:pt x="2084" y="3106"/>
                  <a:pt x="2026" y="3190"/>
                  <a:pt x="1932" y="3288"/>
                </a:cubicBezTo>
                <a:cubicBezTo>
                  <a:pt x="1838" y="3386"/>
                  <a:pt x="1694" y="3514"/>
                  <a:pt x="1608" y="3600"/>
                </a:cubicBezTo>
                <a:cubicBezTo>
                  <a:pt x="1522" y="3686"/>
                  <a:pt x="1496" y="3726"/>
                  <a:pt x="1416" y="3804"/>
                </a:cubicBezTo>
                <a:cubicBezTo>
                  <a:pt x="1336" y="3882"/>
                  <a:pt x="1234" y="3990"/>
                  <a:pt x="1128" y="4068"/>
                </a:cubicBezTo>
                <a:cubicBezTo>
                  <a:pt x="1022" y="4146"/>
                  <a:pt x="902" y="4200"/>
                  <a:pt x="780" y="4272"/>
                </a:cubicBezTo>
                <a:cubicBezTo>
                  <a:pt x="658" y="4344"/>
                  <a:pt x="526" y="4428"/>
                  <a:pt x="396" y="4500"/>
                </a:cubicBezTo>
                <a:cubicBezTo>
                  <a:pt x="266" y="4572"/>
                  <a:pt x="133" y="4638"/>
                  <a:pt x="0" y="47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9" name="Freeform 355"/>
          <p:cNvSpPr>
            <a:spLocks/>
          </p:cNvSpPr>
          <p:nvPr/>
        </p:nvSpPr>
        <p:spPr bwMode="auto">
          <a:xfrm>
            <a:off x="2014538" y="201613"/>
            <a:ext cx="3833812" cy="2303462"/>
          </a:xfrm>
          <a:custGeom>
            <a:avLst/>
            <a:gdLst>
              <a:gd name="T0" fmla="*/ 0 w 7300"/>
              <a:gd name="T1" fmla="*/ 4558 h 5794"/>
              <a:gd name="T2" fmla="*/ 372 w 7300"/>
              <a:gd name="T3" fmla="*/ 4342 h 5794"/>
              <a:gd name="T4" fmla="*/ 828 w 7300"/>
              <a:gd name="T5" fmla="*/ 4078 h 5794"/>
              <a:gd name="T6" fmla="*/ 1356 w 7300"/>
              <a:gd name="T7" fmla="*/ 3814 h 5794"/>
              <a:gd name="T8" fmla="*/ 1800 w 7300"/>
              <a:gd name="T9" fmla="*/ 3622 h 5794"/>
              <a:gd name="T10" fmla="*/ 2088 w 7300"/>
              <a:gd name="T11" fmla="*/ 3466 h 5794"/>
              <a:gd name="T12" fmla="*/ 2460 w 7300"/>
              <a:gd name="T13" fmla="*/ 3202 h 5794"/>
              <a:gd name="T14" fmla="*/ 2760 w 7300"/>
              <a:gd name="T15" fmla="*/ 2926 h 5794"/>
              <a:gd name="T16" fmla="*/ 3084 w 7300"/>
              <a:gd name="T17" fmla="*/ 2614 h 5794"/>
              <a:gd name="T18" fmla="*/ 3240 w 7300"/>
              <a:gd name="T19" fmla="*/ 2362 h 5794"/>
              <a:gd name="T20" fmla="*/ 3444 w 7300"/>
              <a:gd name="T21" fmla="*/ 2014 h 5794"/>
              <a:gd name="T22" fmla="*/ 3756 w 7300"/>
              <a:gd name="T23" fmla="*/ 1678 h 5794"/>
              <a:gd name="T24" fmla="*/ 4200 w 7300"/>
              <a:gd name="T25" fmla="*/ 1378 h 5794"/>
              <a:gd name="T26" fmla="*/ 4416 w 7300"/>
              <a:gd name="T27" fmla="*/ 1210 h 5794"/>
              <a:gd name="T28" fmla="*/ 4776 w 7300"/>
              <a:gd name="T29" fmla="*/ 1030 h 5794"/>
              <a:gd name="T30" fmla="*/ 5088 w 7300"/>
              <a:gd name="T31" fmla="*/ 730 h 5794"/>
              <a:gd name="T32" fmla="*/ 5340 w 7300"/>
              <a:gd name="T33" fmla="*/ 442 h 5794"/>
              <a:gd name="T34" fmla="*/ 5688 w 7300"/>
              <a:gd name="T35" fmla="*/ 178 h 5794"/>
              <a:gd name="T36" fmla="*/ 6180 w 7300"/>
              <a:gd name="T37" fmla="*/ 70 h 5794"/>
              <a:gd name="T38" fmla="*/ 6600 w 7300"/>
              <a:gd name="T39" fmla="*/ 10 h 5794"/>
              <a:gd name="T40" fmla="*/ 7080 w 7300"/>
              <a:gd name="T41" fmla="*/ 10 h 5794"/>
              <a:gd name="T42" fmla="*/ 7296 w 7300"/>
              <a:gd name="T43" fmla="*/ 46 h 5794"/>
              <a:gd name="T44" fmla="*/ 7056 w 7300"/>
              <a:gd name="T45" fmla="*/ 274 h 5794"/>
              <a:gd name="T46" fmla="*/ 6840 w 7300"/>
              <a:gd name="T47" fmla="*/ 370 h 5794"/>
              <a:gd name="T48" fmla="*/ 6576 w 7300"/>
              <a:gd name="T49" fmla="*/ 430 h 5794"/>
              <a:gd name="T50" fmla="*/ 6288 w 7300"/>
              <a:gd name="T51" fmla="*/ 550 h 5794"/>
              <a:gd name="T52" fmla="*/ 6240 w 7300"/>
              <a:gd name="T53" fmla="*/ 706 h 5794"/>
              <a:gd name="T54" fmla="*/ 6348 w 7300"/>
              <a:gd name="T55" fmla="*/ 706 h 5794"/>
              <a:gd name="T56" fmla="*/ 6636 w 7300"/>
              <a:gd name="T57" fmla="*/ 586 h 5794"/>
              <a:gd name="T58" fmla="*/ 6960 w 7300"/>
              <a:gd name="T59" fmla="*/ 550 h 5794"/>
              <a:gd name="T60" fmla="*/ 7092 w 7300"/>
              <a:gd name="T61" fmla="*/ 646 h 5794"/>
              <a:gd name="T62" fmla="*/ 7044 w 7300"/>
              <a:gd name="T63" fmla="*/ 1054 h 5794"/>
              <a:gd name="T64" fmla="*/ 6924 w 7300"/>
              <a:gd name="T65" fmla="*/ 1282 h 5794"/>
              <a:gd name="T66" fmla="*/ 6684 w 7300"/>
              <a:gd name="T67" fmla="*/ 1582 h 5794"/>
              <a:gd name="T68" fmla="*/ 6456 w 7300"/>
              <a:gd name="T69" fmla="*/ 1654 h 5794"/>
              <a:gd name="T70" fmla="*/ 6216 w 7300"/>
              <a:gd name="T71" fmla="*/ 1606 h 5794"/>
              <a:gd name="T72" fmla="*/ 6024 w 7300"/>
              <a:gd name="T73" fmla="*/ 1462 h 5794"/>
              <a:gd name="T74" fmla="*/ 5820 w 7300"/>
              <a:gd name="T75" fmla="*/ 1354 h 5794"/>
              <a:gd name="T76" fmla="*/ 5652 w 7300"/>
              <a:gd name="T77" fmla="*/ 1258 h 5794"/>
              <a:gd name="T78" fmla="*/ 5460 w 7300"/>
              <a:gd name="T79" fmla="*/ 1234 h 5794"/>
              <a:gd name="T80" fmla="*/ 5364 w 7300"/>
              <a:gd name="T81" fmla="*/ 1258 h 5794"/>
              <a:gd name="T82" fmla="*/ 5316 w 7300"/>
              <a:gd name="T83" fmla="*/ 1366 h 5794"/>
              <a:gd name="T84" fmla="*/ 5376 w 7300"/>
              <a:gd name="T85" fmla="*/ 1558 h 5794"/>
              <a:gd name="T86" fmla="*/ 5496 w 7300"/>
              <a:gd name="T87" fmla="*/ 1798 h 5794"/>
              <a:gd name="T88" fmla="*/ 5520 w 7300"/>
              <a:gd name="T89" fmla="*/ 1954 h 5794"/>
              <a:gd name="T90" fmla="*/ 5316 w 7300"/>
              <a:gd name="T91" fmla="*/ 2206 h 5794"/>
              <a:gd name="T92" fmla="*/ 5016 w 7300"/>
              <a:gd name="T93" fmla="*/ 2482 h 5794"/>
              <a:gd name="T94" fmla="*/ 4896 w 7300"/>
              <a:gd name="T95" fmla="*/ 2674 h 5794"/>
              <a:gd name="T96" fmla="*/ 4824 w 7300"/>
              <a:gd name="T97" fmla="*/ 2962 h 5794"/>
              <a:gd name="T98" fmla="*/ 4776 w 7300"/>
              <a:gd name="T99" fmla="*/ 3190 h 5794"/>
              <a:gd name="T100" fmla="*/ 4788 w 7300"/>
              <a:gd name="T101" fmla="*/ 3586 h 5794"/>
              <a:gd name="T102" fmla="*/ 4824 w 7300"/>
              <a:gd name="T103" fmla="*/ 3850 h 5794"/>
              <a:gd name="T104" fmla="*/ 4788 w 7300"/>
              <a:gd name="T105" fmla="*/ 4078 h 5794"/>
              <a:gd name="T106" fmla="*/ 4500 w 7300"/>
              <a:gd name="T107" fmla="*/ 4402 h 5794"/>
              <a:gd name="T108" fmla="*/ 4140 w 7300"/>
              <a:gd name="T109" fmla="*/ 4666 h 5794"/>
              <a:gd name="T110" fmla="*/ 3816 w 7300"/>
              <a:gd name="T111" fmla="*/ 4846 h 5794"/>
              <a:gd name="T112" fmla="*/ 3360 w 7300"/>
              <a:gd name="T113" fmla="*/ 5422 h 5794"/>
              <a:gd name="T114" fmla="*/ 3108 w 7300"/>
              <a:gd name="T115" fmla="*/ 5794 h 57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00"/>
              <a:gd name="T175" fmla="*/ 0 h 5794"/>
              <a:gd name="T176" fmla="*/ 7300 w 7300"/>
              <a:gd name="T177" fmla="*/ 5794 h 57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00" h="5794">
                <a:moveTo>
                  <a:pt x="0" y="4558"/>
                </a:moveTo>
                <a:cubicBezTo>
                  <a:pt x="117" y="4490"/>
                  <a:pt x="234" y="4422"/>
                  <a:pt x="372" y="4342"/>
                </a:cubicBezTo>
                <a:cubicBezTo>
                  <a:pt x="510" y="4262"/>
                  <a:pt x="664" y="4166"/>
                  <a:pt x="828" y="4078"/>
                </a:cubicBezTo>
                <a:cubicBezTo>
                  <a:pt x="992" y="3990"/>
                  <a:pt x="1194" y="3890"/>
                  <a:pt x="1356" y="3814"/>
                </a:cubicBezTo>
                <a:cubicBezTo>
                  <a:pt x="1518" y="3738"/>
                  <a:pt x="1678" y="3680"/>
                  <a:pt x="1800" y="3622"/>
                </a:cubicBezTo>
                <a:cubicBezTo>
                  <a:pt x="1922" y="3564"/>
                  <a:pt x="1978" y="3536"/>
                  <a:pt x="2088" y="3466"/>
                </a:cubicBezTo>
                <a:cubicBezTo>
                  <a:pt x="2198" y="3396"/>
                  <a:pt x="2348" y="3292"/>
                  <a:pt x="2460" y="3202"/>
                </a:cubicBezTo>
                <a:cubicBezTo>
                  <a:pt x="2572" y="3112"/>
                  <a:pt x="2656" y="3024"/>
                  <a:pt x="2760" y="2926"/>
                </a:cubicBezTo>
                <a:cubicBezTo>
                  <a:pt x="2864" y="2828"/>
                  <a:pt x="3004" y="2708"/>
                  <a:pt x="3084" y="2614"/>
                </a:cubicBezTo>
                <a:cubicBezTo>
                  <a:pt x="3164" y="2520"/>
                  <a:pt x="3180" y="2462"/>
                  <a:pt x="3240" y="2362"/>
                </a:cubicBezTo>
                <a:cubicBezTo>
                  <a:pt x="3300" y="2262"/>
                  <a:pt x="3358" y="2128"/>
                  <a:pt x="3444" y="2014"/>
                </a:cubicBezTo>
                <a:cubicBezTo>
                  <a:pt x="3530" y="1900"/>
                  <a:pt x="3630" y="1784"/>
                  <a:pt x="3756" y="1678"/>
                </a:cubicBezTo>
                <a:cubicBezTo>
                  <a:pt x="3882" y="1572"/>
                  <a:pt x="4090" y="1456"/>
                  <a:pt x="4200" y="1378"/>
                </a:cubicBezTo>
                <a:cubicBezTo>
                  <a:pt x="4310" y="1300"/>
                  <a:pt x="4320" y="1268"/>
                  <a:pt x="4416" y="1210"/>
                </a:cubicBezTo>
                <a:cubicBezTo>
                  <a:pt x="4512" y="1152"/>
                  <a:pt x="4664" y="1110"/>
                  <a:pt x="4776" y="1030"/>
                </a:cubicBezTo>
                <a:cubicBezTo>
                  <a:pt x="4888" y="950"/>
                  <a:pt x="4994" y="828"/>
                  <a:pt x="5088" y="730"/>
                </a:cubicBezTo>
                <a:cubicBezTo>
                  <a:pt x="5182" y="632"/>
                  <a:pt x="5240" y="534"/>
                  <a:pt x="5340" y="442"/>
                </a:cubicBezTo>
                <a:cubicBezTo>
                  <a:pt x="5440" y="350"/>
                  <a:pt x="5548" y="240"/>
                  <a:pt x="5688" y="178"/>
                </a:cubicBezTo>
                <a:cubicBezTo>
                  <a:pt x="5828" y="116"/>
                  <a:pt x="6028" y="98"/>
                  <a:pt x="6180" y="70"/>
                </a:cubicBezTo>
                <a:cubicBezTo>
                  <a:pt x="6332" y="42"/>
                  <a:pt x="6450" y="20"/>
                  <a:pt x="6600" y="10"/>
                </a:cubicBezTo>
                <a:cubicBezTo>
                  <a:pt x="6750" y="0"/>
                  <a:pt x="6964" y="4"/>
                  <a:pt x="7080" y="10"/>
                </a:cubicBezTo>
                <a:cubicBezTo>
                  <a:pt x="7196" y="16"/>
                  <a:pt x="7300" y="2"/>
                  <a:pt x="7296" y="46"/>
                </a:cubicBezTo>
                <a:cubicBezTo>
                  <a:pt x="7292" y="90"/>
                  <a:pt x="7132" y="220"/>
                  <a:pt x="7056" y="274"/>
                </a:cubicBezTo>
                <a:cubicBezTo>
                  <a:pt x="6980" y="328"/>
                  <a:pt x="6920" y="344"/>
                  <a:pt x="6840" y="370"/>
                </a:cubicBezTo>
                <a:cubicBezTo>
                  <a:pt x="6760" y="396"/>
                  <a:pt x="6668" y="400"/>
                  <a:pt x="6576" y="430"/>
                </a:cubicBezTo>
                <a:cubicBezTo>
                  <a:pt x="6484" y="460"/>
                  <a:pt x="6344" y="504"/>
                  <a:pt x="6288" y="550"/>
                </a:cubicBezTo>
                <a:cubicBezTo>
                  <a:pt x="6232" y="596"/>
                  <a:pt x="6230" y="680"/>
                  <a:pt x="6240" y="706"/>
                </a:cubicBezTo>
                <a:cubicBezTo>
                  <a:pt x="6250" y="732"/>
                  <a:pt x="6282" y="726"/>
                  <a:pt x="6348" y="706"/>
                </a:cubicBezTo>
                <a:cubicBezTo>
                  <a:pt x="6414" y="686"/>
                  <a:pt x="6534" y="612"/>
                  <a:pt x="6636" y="586"/>
                </a:cubicBezTo>
                <a:cubicBezTo>
                  <a:pt x="6738" y="560"/>
                  <a:pt x="6884" y="540"/>
                  <a:pt x="6960" y="550"/>
                </a:cubicBezTo>
                <a:cubicBezTo>
                  <a:pt x="7036" y="560"/>
                  <a:pt x="7078" y="562"/>
                  <a:pt x="7092" y="646"/>
                </a:cubicBezTo>
                <a:cubicBezTo>
                  <a:pt x="7106" y="730"/>
                  <a:pt x="7072" y="948"/>
                  <a:pt x="7044" y="1054"/>
                </a:cubicBezTo>
                <a:cubicBezTo>
                  <a:pt x="7016" y="1160"/>
                  <a:pt x="6984" y="1194"/>
                  <a:pt x="6924" y="1282"/>
                </a:cubicBezTo>
                <a:cubicBezTo>
                  <a:pt x="6864" y="1370"/>
                  <a:pt x="6762" y="1520"/>
                  <a:pt x="6684" y="1582"/>
                </a:cubicBezTo>
                <a:cubicBezTo>
                  <a:pt x="6606" y="1644"/>
                  <a:pt x="6534" y="1650"/>
                  <a:pt x="6456" y="1654"/>
                </a:cubicBezTo>
                <a:cubicBezTo>
                  <a:pt x="6378" y="1658"/>
                  <a:pt x="6288" y="1638"/>
                  <a:pt x="6216" y="1606"/>
                </a:cubicBezTo>
                <a:cubicBezTo>
                  <a:pt x="6144" y="1574"/>
                  <a:pt x="6090" y="1504"/>
                  <a:pt x="6024" y="1462"/>
                </a:cubicBezTo>
                <a:cubicBezTo>
                  <a:pt x="5958" y="1420"/>
                  <a:pt x="5882" y="1388"/>
                  <a:pt x="5820" y="1354"/>
                </a:cubicBezTo>
                <a:cubicBezTo>
                  <a:pt x="5758" y="1320"/>
                  <a:pt x="5712" y="1278"/>
                  <a:pt x="5652" y="1258"/>
                </a:cubicBezTo>
                <a:cubicBezTo>
                  <a:pt x="5592" y="1238"/>
                  <a:pt x="5508" y="1234"/>
                  <a:pt x="5460" y="1234"/>
                </a:cubicBezTo>
                <a:cubicBezTo>
                  <a:pt x="5412" y="1234"/>
                  <a:pt x="5388" y="1236"/>
                  <a:pt x="5364" y="1258"/>
                </a:cubicBezTo>
                <a:cubicBezTo>
                  <a:pt x="5340" y="1280"/>
                  <a:pt x="5314" y="1316"/>
                  <a:pt x="5316" y="1366"/>
                </a:cubicBezTo>
                <a:cubicBezTo>
                  <a:pt x="5318" y="1416"/>
                  <a:pt x="5346" y="1486"/>
                  <a:pt x="5376" y="1558"/>
                </a:cubicBezTo>
                <a:cubicBezTo>
                  <a:pt x="5406" y="1630"/>
                  <a:pt x="5472" y="1732"/>
                  <a:pt x="5496" y="1798"/>
                </a:cubicBezTo>
                <a:cubicBezTo>
                  <a:pt x="5520" y="1864"/>
                  <a:pt x="5550" y="1886"/>
                  <a:pt x="5520" y="1954"/>
                </a:cubicBezTo>
                <a:cubicBezTo>
                  <a:pt x="5490" y="2022"/>
                  <a:pt x="5400" y="2118"/>
                  <a:pt x="5316" y="2206"/>
                </a:cubicBezTo>
                <a:cubicBezTo>
                  <a:pt x="5232" y="2294"/>
                  <a:pt x="5086" y="2404"/>
                  <a:pt x="5016" y="2482"/>
                </a:cubicBezTo>
                <a:cubicBezTo>
                  <a:pt x="4946" y="2560"/>
                  <a:pt x="4928" y="2594"/>
                  <a:pt x="4896" y="2674"/>
                </a:cubicBezTo>
                <a:cubicBezTo>
                  <a:pt x="4864" y="2754"/>
                  <a:pt x="4844" y="2876"/>
                  <a:pt x="4824" y="2962"/>
                </a:cubicBezTo>
                <a:cubicBezTo>
                  <a:pt x="4804" y="3048"/>
                  <a:pt x="4782" y="3086"/>
                  <a:pt x="4776" y="3190"/>
                </a:cubicBezTo>
                <a:cubicBezTo>
                  <a:pt x="4770" y="3294"/>
                  <a:pt x="4780" y="3476"/>
                  <a:pt x="4788" y="3586"/>
                </a:cubicBezTo>
                <a:cubicBezTo>
                  <a:pt x="4796" y="3696"/>
                  <a:pt x="4824" y="3768"/>
                  <a:pt x="4824" y="3850"/>
                </a:cubicBezTo>
                <a:cubicBezTo>
                  <a:pt x="4824" y="3932"/>
                  <a:pt x="4842" y="3986"/>
                  <a:pt x="4788" y="4078"/>
                </a:cubicBezTo>
                <a:cubicBezTo>
                  <a:pt x="4734" y="4170"/>
                  <a:pt x="4608" y="4304"/>
                  <a:pt x="4500" y="4402"/>
                </a:cubicBezTo>
                <a:cubicBezTo>
                  <a:pt x="4392" y="4500"/>
                  <a:pt x="4254" y="4592"/>
                  <a:pt x="4140" y="4666"/>
                </a:cubicBezTo>
                <a:cubicBezTo>
                  <a:pt x="4026" y="4740"/>
                  <a:pt x="3946" y="4720"/>
                  <a:pt x="3816" y="4846"/>
                </a:cubicBezTo>
                <a:cubicBezTo>
                  <a:pt x="3686" y="4972"/>
                  <a:pt x="3478" y="5264"/>
                  <a:pt x="3360" y="5422"/>
                </a:cubicBezTo>
                <a:cubicBezTo>
                  <a:pt x="3242" y="5580"/>
                  <a:pt x="3150" y="5728"/>
                  <a:pt x="3108" y="579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0" name="Freeform 356"/>
          <p:cNvSpPr>
            <a:spLocks/>
          </p:cNvSpPr>
          <p:nvPr/>
        </p:nvSpPr>
        <p:spPr bwMode="auto">
          <a:xfrm>
            <a:off x="1995488" y="2498725"/>
            <a:ext cx="1895475" cy="1892300"/>
          </a:xfrm>
          <a:custGeom>
            <a:avLst/>
            <a:gdLst>
              <a:gd name="T0" fmla="*/ 3148 w 3608"/>
              <a:gd name="T1" fmla="*/ 0 h 4756"/>
              <a:gd name="T2" fmla="*/ 3036 w 3608"/>
              <a:gd name="T3" fmla="*/ 244 h 4756"/>
              <a:gd name="T4" fmla="*/ 3000 w 3608"/>
              <a:gd name="T5" fmla="*/ 376 h 4756"/>
              <a:gd name="T6" fmla="*/ 3048 w 3608"/>
              <a:gd name="T7" fmla="*/ 748 h 4756"/>
              <a:gd name="T8" fmla="*/ 3048 w 3608"/>
              <a:gd name="T9" fmla="*/ 1156 h 4756"/>
              <a:gd name="T10" fmla="*/ 2964 w 3608"/>
              <a:gd name="T11" fmla="*/ 1504 h 4756"/>
              <a:gd name="T12" fmla="*/ 2844 w 3608"/>
              <a:gd name="T13" fmla="*/ 1768 h 4756"/>
              <a:gd name="T14" fmla="*/ 2808 w 3608"/>
              <a:gd name="T15" fmla="*/ 2008 h 4756"/>
              <a:gd name="T16" fmla="*/ 3000 w 3608"/>
              <a:gd name="T17" fmla="*/ 2176 h 4756"/>
              <a:gd name="T18" fmla="*/ 3216 w 3608"/>
              <a:gd name="T19" fmla="*/ 2320 h 4756"/>
              <a:gd name="T20" fmla="*/ 3372 w 3608"/>
              <a:gd name="T21" fmla="*/ 2572 h 4756"/>
              <a:gd name="T22" fmla="*/ 3456 w 3608"/>
              <a:gd name="T23" fmla="*/ 2968 h 4756"/>
              <a:gd name="T24" fmla="*/ 3504 w 3608"/>
              <a:gd name="T25" fmla="*/ 3364 h 4756"/>
              <a:gd name="T26" fmla="*/ 3600 w 3608"/>
              <a:gd name="T27" fmla="*/ 4072 h 4756"/>
              <a:gd name="T28" fmla="*/ 3552 w 3608"/>
              <a:gd name="T29" fmla="*/ 4504 h 4756"/>
              <a:gd name="T30" fmla="*/ 3300 w 3608"/>
              <a:gd name="T31" fmla="*/ 4720 h 4756"/>
              <a:gd name="T32" fmla="*/ 3060 w 3608"/>
              <a:gd name="T33" fmla="*/ 4708 h 4756"/>
              <a:gd name="T34" fmla="*/ 2796 w 3608"/>
              <a:gd name="T35" fmla="*/ 4432 h 4756"/>
              <a:gd name="T36" fmla="*/ 2592 w 3608"/>
              <a:gd name="T37" fmla="*/ 4192 h 4756"/>
              <a:gd name="T38" fmla="*/ 2520 w 3608"/>
              <a:gd name="T39" fmla="*/ 3964 h 4756"/>
              <a:gd name="T40" fmla="*/ 2364 w 3608"/>
              <a:gd name="T41" fmla="*/ 3724 h 4756"/>
              <a:gd name="T42" fmla="*/ 2208 w 3608"/>
              <a:gd name="T43" fmla="*/ 3544 h 4756"/>
              <a:gd name="T44" fmla="*/ 1932 w 3608"/>
              <a:gd name="T45" fmla="*/ 3328 h 4756"/>
              <a:gd name="T46" fmla="*/ 1692 w 3608"/>
              <a:gd name="T47" fmla="*/ 3208 h 4756"/>
              <a:gd name="T48" fmla="*/ 1524 w 3608"/>
              <a:gd name="T49" fmla="*/ 3100 h 4756"/>
              <a:gd name="T50" fmla="*/ 1464 w 3608"/>
              <a:gd name="T51" fmla="*/ 2944 h 4756"/>
              <a:gd name="T52" fmla="*/ 1368 w 3608"/>
              <a:gd name="T53" fmla="*/ 2848 h 4756"/>
              <a:gd name="T54" fmla="*/ 1284 w 3608"/>
              <a:gd name="T55" fmla="*/ 3028 h 4756"/>
              <a:gd name="T56" fmla="*/ 1116 w 3608"/>
              <a:gd name="T57" fmla="*/ 3352 h 4756"/>
              <a:gd name="T58" fmla="*/ 900 w 3608"/>
              <a:gd name="T59" fmla="*/ 3640 h 4756"/>
              <a:gd name="T60" fmla="*/ 648 w 3608"/>
              <a:gd name="T61" fmla="*/ 3892 h 4756"/>
              <a:gd name="T62" fmla="*/ 372 w 3608"/>
              <a:gd name="T63" fmla="*/ 3988 h 4756"/>
              <a:gd name="T64" fmla="*/ 216 w 3608"/>
              <a:gd name="T65" fmla="*/ 4036 h 4756"/>
              <a:gd name="T66" fmla="*/ 0 w 3608"/>
              <a:gd name="T67" fmla="*/ 4072 h 47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08"/>
              <a:gd name="T103" fmla="*/ 0 h 4756"/>
              <a:gd name="T104" fmla="*/ 3608 w 3608"/>
              <a:gd name="T105" fmla="*/ 4756 h 47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08" h="4756">
                <a:moveTo>
                  <a:pt x="3148" y="0"/>
                </a:moveTo>
                <a:cubicBezTo>
                  <a:pt x="3130" y="40"/>
                  <a:pt x="3061" y="181"/>
                  <a:pt x="3036" y="244"/>
                </a:cubicBezTo>
                <a:cubicBezTo>
                  <a:pt x="3011" y="307"/>
                  <a:pt x="2998" y="292"/>
                  <a:pt x="3000" y="376"/>
                </a:cubicBezTo>
                <a:cubicBezTo>
                  <a:pt x="3002" y="460"/>
                  <a:pt x="3040" y="618"/>
                  <a:pt x="3048" y="748"/>
                </a:cubicBezTo>
                <a:cubicBezTo>
                  <a:pt x="3056" y="878"/>
                  <a:pt x="3062" y="1030"/>
                  <a:pt x="3048" y="1156"/>
                </a:cubicBezTo>
                <a:cubicBezTo>
                  <a:pt x="3034" y="1282"/>
                  <a:pt x="2998" y="1402"/>
                  <a:pt x="2964" y="1504"/>
                </a:cubicBezTo>
                <a:cubicBezTo>
                  <a:pt x="2930" y="1606"/>
                  <a:pt x="2870" y="1684"/>
                  <a:pt x="2844" y="1768"/>
                </a:cubicBezTo>
                <a:cubicBezTo>
                  <a:pt x="2818" y="1852"/>
                  <a:pt x="2782" y="1940"/>
                  <a:pt x="2808" y="2008"/>
                </a:cubicBezTo>
                <a:cubicBezTo>
                  <a:pt x="2834" y="2076"/>
                  <a:pt x="2932" y="2124"/>
                  <a:pt x="3000" y="2176"/>
                </a:cubicBezTo>
                <a:cubicBezTo>
                  <a:pt x="3068" y="2228"/>
                  <a:pt x="3154" y="2254"/>
                  <a:pt x="3216" y="2320"/>
                </a:cubicBezTo>
                <a:cubicBezTo>
                  <a:pt x="3278" y="2386"/>
                  <a:pt x="3332" y="2464"/>
                  <a:pt x="3372" y="2572"/>
                </a:cubicBezTo>
                <a:cubicBezTo>
                  <a:pt x="3412" y="2680"/>
                  <a:pt x="3434" y="2836"/>
                  <a:pt x="3456" y="2968"/>
                </a:cubicBezTo>
                <a:cubicBezTo>
                  <a:pt x="3478" y="3100"/>
                  <a:pt x="3480" y="3180"/>
                  <a:pt x="3504" y="3364"/>
                </a:cubicBezTo>
                <a:cubicBezTo>
                  <a:pt x="3528" y="3548"/>
                  <a:pt x="3592" y="3882"/>
                  <a:pt x="3600" y="4072"/>
                </a:cubicBezTo>
                <a:cubicBezTo>
                  <a:pt x="3608" y="4262"/>
                  <a:pt x="3602" y="4396"/>
                  <a:pt x="3552" y="4504"/>
                </a:cubicBezTo>
                <a:cubicBezTo>
                  <a:pt x="3502" y="4612"/>
                  <a:pt x="3382" y="4686"/>
                  <a:pt x="3300" y="4720"/>
                </a:cubicBezTo>
                <a:cubicBezTo>
                  <a:pt x="3218" y="4754"/>
                  <a:pt x="3144" y="4756"/>
                  <a:pt x="3060" y="4708"/>
                </a:cubicBezTo>
                <a:cubicBezTo>
                  <a:pt x="2976" y="4660"/>
                  <a:pt x="2874" y="4518"/>
                  <a:pt x="2796" y="4432"/>
                </a:cubicBezTo>
                <a:cubicBezTo>
                  <a:pt x="2718" y="4346"/>
                  <a:pt x="2638" y="4270"/>
                  <a:pt x="2592" y="4192"/>
                </a:cubicBezTo>
                <a:cubicBezTo>
                  <a:pt x="2546" y="4114"/>
                  <a:pt x="2558" y="4042"/>
                  <a:pt x="2520" y="3964"/>
                </a:cubicBezTo>
                <a:cubicBezTo>
                  <a:pt x="2482" y="3886"/>
                  <a:pt x="2416" y="3794"/>
                  <a:pt x="2364" y="3724"/>
                </a:cubicBezTo>
                <a:cubicBezTo>
                  <a:pt x="2312" y="3654"/>
                  <a:pt x="2280" y="3610"/>
                  <a:pt x="2208" y="3544"/>
                </a:cubicBezTo>
                <a:cubicBezTo>
                  <a:pt x="2136" y="3478"/>
                  <a:pt x="2018" y="3384"/>
                  <a:pt x="1932" y="3328"/>
                </a:cubicBezTo>
                <a:cubicBezTo>
                  <a:pt x="1846" y="3272"/>
                  <a:pt x="1760" y="3246"/>
                  <a:pt x="1692" y="3208"/>
                </a:cubicBezTo>
                <a:cubicBezTo>
                  <a:pt x="1624" y="3170"/>
                  <a:pt x="1562" y="3144"/>
                  <a:pt x="1524" y="3100"/>
                </a:cubicBezTo>
                <a:cubicBezTo>
                  <a:pt x="1486" y="3056"/>
                  <a:pt x="1490" y="2986"/>
                  <a:pt x="1464" y="2944"/>
                </a:cubicBezTo>
                <a:cubicBezTo>
                  <a:pt x="1438" y="2902"/>
                  <a:pt x="1398" y="2834"/>
                  <a:pt x="1368" y="2848"/>
                </a:cubicBezTo>
                <a:cubicBezTo>
                  <a:pt x="1338" y="2862"/>
                  <a:pt x="1326" y="2944"/>
                  <a:pt x="1284" y="3028"/>
                </a:cubicBezTo>
                <a:cubicBezTo>
                  <a:pt x="1242" y="3112"/>
                  <a:pt x="1180" y="3250"/>
                  <a:pt x="1116" y="3352"/>
                </a:cubicBezTo>
                <a:cubicBezTo>
                  <a:pt x="1052" y="3454"/>
                  <a:pt x="978" y="3550"/>
                  <a:pt x="900" y="3640"/>
                </a:cubicBezTo>
                <a:cubicBezTo>
                  <a:pt x="822" y="3730"/>
                  <a:pt x="736" y="3834"/>
                  <a:pt x="648" y="3892"/>
                </a:cubicBezTo>
                <a:cubicBezTo>
                  <a:pt x="560" y="3950"/>
                  <a:pt x="444" y="3964"/>
                  <a:pt x="372" y="3988"/>
                </a:cubicBezTo>
                <a:cubicBezTo>
                  <a:pt x="300" y="4012"/>
                  <a:pt x="278" y="4022"/>
                  <a:pt x="216" y="4036"/>
                </a:cubicBezTo>
                <a:cubicBezTo>
                  <a:pt x="154" y="4050"/>
                  <a:pt x="77" y="4061"/>
                  <a:pt x="0" y="40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1" name="Freeform 357"/>
          <p:cNvSpPr>
            <a:spLocks/>
          </p:cNvSpPr>
          <p:nvPr/>
        </p:nvSpPr>
        <p:spPr bwMode="auto">
          <a:xfrm>
            <a:off x="2014538" y="1317625"/>
            <a:ext cx="2286000" cy="2566988"/>
          </a:xfrm>
          <a:custGeom>
            <a:avLst/>
            <a:gdLst>
              <a:gd name="T0" fmla="*/ 0 w 4352"/>
              <a:gd name="T1" fmla="*/ 2326 h 6454"/>
              <a:gd name="T2" fmla="*/ 204 w 4352"/>
              <a:gd name="T3" fmla="*/ 2206 h 6454"/>
              <a:gd name="T4" fmla="*/ 348 w 4352"/>
              <a:gd name="T5" fmla="*/ 2014 h 6454"/>
              <a:gd name="T6" fmla="*/ 456 w 4352"/>
              <a:gd name="T7" fmla="*/ 1762 h 6454"/>
              <a:gd name="T8" fmla="*/ 852 w 4352"/>
              <a:gd name="T9" fmla="*/ 1486 h 6454"/>
              <a:gd name="T10" fmla="*/ 1212 w 4352"/>
              <a:gd name="T11" fmla="*/ 1270 h 6454"/>
              <a:gd name="T12" fmla="*/ 1692 w 4352"/>
              <a:gd name="T13" fmla="*/ 1150 h 6454"/>
              <a:gd name="T14" fmla="*/ 2196 w 4352"/>
              <a:gd name="T15" fmla="*/ 934 h 6454"/>
              <a:gd name="T16" fmla="*/ 2616 w 4352"/>
              <a:gd name="T17" fmla="*/ 610 h 6454"/>
              <a:gd name="T18" fmla="*/ 2892 w 4352"/>
              <a:gd name="T19" fmla="*/ 310 h 6454"/>
              <a:gd name="T20" fmla="*/ 3192 w 4352"/>
              <a:gd name="T21" fmla="*/ 82 h 6454"/>
              <a:gd name="T22" fmla="*/ 3576 w 4352"/>
              <a:gd name="T23" fmla="*/ 34 h 6454"/>
              <a:gd name="T24" fmla="*/ 3888 w 4352"/>
              <a:gd name="T25" fmla="*/ 34 h 6454"/>
              <a:gd name="T26" fmla="*/ 4236 w 4352"/>
              <a:gd name="T27" fmla="*/ 238 h 6454"/>
              <a:gd name="T28" fmla="*/ 4344 w 4352"/>
              <a:gd name="T29" fmla="*/ 598 h 6454"/>
              <a:gd name="T30" fmla="*/ 4284 w 4352"/>
              <a:gd name="T31" fmla="*/ 982 h 6454"/>
              <a:gd name="T32" fmla="*/ 4068 w 4352"/>
              <a:gd name="T33" fmla="*/ 1294 h 6454"/>
              <a:gd name="T34" fmla="*/ 3720 w 4352"/>
              <a:gd name="T35" fmla="*/ 1522 h 6454"/>
              <a:gd name="T36" fmla="*/ 3420 w 4352"/>
              <a:gd name="T37" fmla="*/ 1618 h 6454"/>
              <a:gd name="T38" fmla="*/ 3228 w 4352"/>
              <a:gd name="T39" fmla="*/ 1930 h 6454"/>
              <a:gd name="T40" fmla="*/ 3048 w 4352"/>
              <a:gd name="T41" fmla="*/ 2410 h 6454"/>
              <a:gd name="T42" fmla="*/ 2772 w 4352"/>
              <a:gd name="T43" fmla="*/ 2854 h 6454"/>
              <a:gd name="T44" fmla="*/ 2496 w 4352"/>
              <a:gd name="T45" fmla="*/ 3214 h 6454"/>
              <a:gd name="T46" fmla="*/ 2316 w 4352"/>
              <a:gd name="T47" fmla="*/ 3682 h 6454"/>
              <a:gd name="T48" fmla="*/ 2304 w 4352"/>
              <a:gd name="T49" fmla="*/ 4270 h 6454"/>
              <a:gd name="T50" fmla="*/ 2352 w 4352"/>
              <a:gd name="T51" fmla="*/ 4582 h 6454"/>
              <a:gd name="T52" fmla="*/ 2532 w 4352"/>
              <a:gd name="T53" fmla="*/ 5050 h 6454"/>
              <a:gd name="T54" fmla="*/ 2808 w 4352"/>
              <a:gd name="T55" fmla="*/ 5398 h 6454"/>
              <a:gd name="T56" fmla="*/ 2880 w 4352"/>
              <a:gd name="T57" fmla="*/ 5902 h 6454"/>
              <a:gd name="T58" fmla="*/ 2700 w 4352"/>
              <a:gd name="T59" fmla="*/ 6202 h 6454"/>
              <a:gd name="T60" fmla="*/ 2436 w 4352"/>
              <a:gd name="T61" fmla="*/ 6214 h 6454"/>
              <a:gd name="T62" fmla="*/ 2220 w 4352"/>
              <a:gd name="T63" fmla="*/ 6106 h 6454"/>
              <a:gd name="T64" fmla="*/ 2028 w 4352"/>
              <a:gd name="T65" fmla="*/ 5830 h 6454"/>
              <a:gd name="T66" fmla="*/ 1944 w 4352"/>
              <a:gd name="T67" fmla="*/ 5734 h 6454"/>
              <a:gd name="T68" fmla="*/ 1788 w 4352"/>
              <a:gd name="T69" fmla="*/ 5590 h 6454"/>
              <a:gd name="T70" fmla="*/ 1572 w 4352"/>
              <a:gd name="T71" fmla="*/ 5626 h 6454"/>
              <a:gd name="T72" fmla="*/ 1440 w 4352"/>
              <a:gd name="T73" fmla="*/ 5698 h 6454"/>
              <a:gd name="T74" fmla="*/ 1368 w 4352"/>
              <a:gd name="T75" fmla="*/ 5614 h 6454"/>
              <a:gd name="T76" fmla="*/ 1224 w 4352"/>
              <a:gd name="T77" fmla="*/ 5734 h 6454"/>
              <a:gd name="T78" fmla="*/ 1056 w 4352"/>
              <a:gd name="T79" fmla="*/ 6046 h 6454"/>
              <a:gd name="T80" fmla="*/ 828 w 4352"/>
              <a:gd name="T81" fmla="*/ 6250 h 6454"/>
              <a:gd name="T82" fmla="*/ 612 w 4352"/>
              <a:gd name="T83" fmla="*/ 6454 h 64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52"/>
              <a:gd name="T127" fmla="*/ 0 h 6454"/>
              <a:gd name="T128" fmla="*/ 4352 w 4352"/>
              <a:gd name="T129" fmla="*/ 6454 h 64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52" h="6454">
                <a:moveTo>
                  <a:pt x="0" y="2326"/>
                </a:moveTo>
                <a:cubicBezTo>
                  <a:pt x="73" y="2292"/>
                  <a:pt x="146" y="2258"/>
                  <a:pt x="204" y="2206"/>
                </a:cubicBezTo>
                <a:cubicBezTo>
                  <a:pt x="262" y="2154"/>
                  <a:pt x="306" y="2088"/>
                  <a:pt x="348" y="2014"/>
                </a:cubicBezTo>
                <a:cubicBezTo>
                  <a:pt x="390" y="1940"/>
                  <a:pt x="372" y="1850"/>
                  <a:pt x="456" y="1762"/>
                </a:cubicBezTo>
                <a:cubicBezTo>
                  <a:pt x="540" y="1674"/>
                  <a:pt x="726" y="1568"/>
                  <a:pt x="852" y="1486"/>
                </a:cubicBezTo>
                <a:cubicBezTo>
                  <a:pt x="978" y="1404"/>
                  <a:pt x="1072" y="1326"/>
                  <a:pt x="1212" y="1270"/>
                </a:cubicBezTo>
                <a:cubicBezTo>
                  <a:pt x="1352" y="1214"/>
                  <a:pt x="1528" y="1206"/>
                  <a:pt x="1692" y="1150"/>
                </a:cubicBezTo>
                <a:cubicBezTo>
                  <a:pt x="1856" y="1094"/>
                  <a:pt x="2042" y="1024"/>
                  <a:pt x="2196" y="934"/>
                </a:cubicBezTo>
                <a:cubicBezTo>
                  <a:pt x="2350" y="844"/>
                  <a:pt x="2500" y="714"/>
                  <a:pt x="2616" y="610"/>
                </a:cubicBezTo>
                <a:cubicBezTo>
                  <a:pt x="2732" y="506"/>
                  <a:pt x="2796" y="398"/>
                  <a:pt x="2892" y="310"/>
                </a:cubicBezTo>
                <a:cubicBezTo>
                  <a:pt x="2988" y="222"/>
                  <a:pt x="3078" y="128"/>
                  <a:pt x="3192" y="82"/>
                </a:cubicBezTo>
                <a:cubicBezTo>
                  <a:pt x="3306" y="36"/>
                  <a:pt x="3460" y="42"/>
                  <a:pt x="3576" y="34"/>
                </a:cubicBezTo>
                <a:cubicBezTo>
                  <a:pt x="3692" y="26"/>
                  <a:pt x="3778" y="0"/>
                  <a:pt x="3888" y="34"/>
                </a:cubicBezTo>
                <a:cubicBezTo>
                  <a:pt x="3998" y="68"/>
                  <a:pt x="4160" y="144"/>
                  <a:pt x="4236" y="238"/>
                </a:cubicBezTo>
                <a:cubicBezTo>
                  <a:pt x="4312" y="332"/>
                  <a:pt x="4336" y="474"/>
                  <a:pt x="4344" y="598"/>
                </a:cubicBezTo>
                <a:cubicBezTo>
                  <a:pt x="4352" y="722"/>
                  <a:pt x="4330" y="866"/>
                  <a:pt x="4284" y="982"/>
                </a:cubicBezTo>
                <a:cubicBezTo>
                  <a:pt x="4238" y="1098"/>
                  <a:pt x="4162" y="1204"/>
                  <a:pt x="4068" y="1294"/>
                </a:cubicBezTo>
                <a:cubicBezTo>
                  <a:pt x="3974" y="1384"/>
                  <a:pt x="3828" y="1468"/>
                  <a:pt x="3720" y="1522"/>
                </a:cubicBezTo>
                <a:cubicBezTo>
                  <a:pt x="3612" y="1576"/>
                  <a:pt x="3502" y="1550"/>
                  <a:pt x="3420" y="1618"/>
                </a:cubicBezTo>
                <a:cubicBezTo>
                  <a:pt x="3338" y="1686"/>
                  <a:pt x="3290" y="1798"/>
                  <a:pt x="3228" y="1930"/>
                </a:cubicBezTo>
                <a:cubicBezTo>
                  <a:pt x="3166" y="2062"/>
                  <a:pt x="3124" y="2256"/>
                  <a:pt x="3048" y="2410"/>
                </a:cubicBezTo>
                <a:cubicBezTo>
                  <a:pt x="2972" y="2564"/>
                  <a:pt x="2864" y="2720"/>
                  <a:pt x="2772" y="2854"/>
                </a:cubicBezTo>
                <a:cubicBezTo>
                  <a:pt x="2680" y="2988"/>
                  <a:pt x="2572" y="3076"/>
                  <a:pt x="2496" y="3214"/>
                </a:cubicBezTo>
                <a:cubicBezTo>
                  <a:pt x="2420" y="3352"/>
                  <a:pt x="2348" y="3506"/>
                  <a:pt x="2316" y="3682"/>
                </a:cubicBezTo>
                <a:cubicBezTo>
                  <a:pt x="2284" y="3858"/>
                  <a:pt x="2298" y="4120"/>
                  <a:pt x="2304" y="4270"/>
                </a:cubicBezTo>
                <a:cubicBezTo>
                  <a:pt x="2310" y="4420"/>
                  <a:pt x="2314" y="4452"/>
                  <a:pt x="2352" y="4582"/>
                </a:cubicBezTo>
                <a:cubicBezTo>
                  <a:pt x="2390" y="4712"/>
                  <a:pt x="2456" y="4914"/>
                  <a:pt x="2532" y="5050"/>
                </a:cubicBezTo>
                <a:cubicBezTo>
                  <a:pt x="2608" y="5186"/>
                  <a:pt x="2750" y="5256"/>
                  <a:pt x="2808" y="5398"/>
                </a:cubicBezTo>
                <a:cubicBezTo>
                  <a:pt x="2866" y="5540"/>
                  <a:pt x="2898" y="5768"/>
                  <a:pt x="2880" y="5902"/>
                </a:cubicBezTo>
                <a:cubicBezTo>
                  <a:pt x="2862" y="6036"/>
                  <a:pt x="2774" y="6150"/>
                  <a:pt x="2700" y="6202"/>
                </a:cubicBezTo>
                <a:cubicBezTo>
                  <a:pt x="2626" y="6254"/>
                  <a:pt x="2516" y="6230"/>
                  <a:pt x="2436" y="6214"/>
                </a:cubicBezTo>
                <a:cubicBezTo>
                  <a:pt x="2356" y="6198"/>
                  <a:pt x="2288" y="6170"/>
                  <a:pt x="2220" y="6106"/>
                </a:cubicBezTo>
                <a:cubicBezTo>
                  <a:pt x="2152" y="6042"/>
                  <a:pt x="2074" y="5892"/>
                  <a:pt x="2028" y="5830"/>
                </a:cubicBezTo>
                <a:cubicBezTo>
                  <a:pt x="1982" y="5768"/>
                  <a:pt x="1984" y="5774"/>
                  <a:pt x="1944" y="5734"/>
                </a:cubicBezTo>
                <a:cubicBezTo>
                  <a:pt x="1904" y="5694"/>
                  <a:pt x="1850" y="5608"/>
                  <a:pt x="1788" y="5590"/>
                </a:cubicBezTo>
                <a:cubicBezTo>
                  <a:pt x="1726" y="5572"/>
                  <a:pt x="1630" y="5608"/>
                  <a:pt x="1572" y="5626"/>
                </a:cubicBezTo>
                <a:cubicBezTo>
                  <a:pt x="1514" y="5644"/>
                  <a:pt x="1474" y="5700"/>
                  <a:pt x="1440" y="5698"/>
                </a:cubicBezTo>
                <a:cubicBezTo>
                  <a:pt x="1406" y="5696"/>
                  <a:pt x="1404" y="5608"/>
                  <a:pt x="1368" y="5614"/>
                </a:cubicBezTo>
                <a:cubicBezTo>
                  <a:pt x="1332" y="5620"/>
                  <a:pt x="1276" y="5662"/>
                  <a:pt x="1224" y="5734"/>
                </a:cubicBezTo>
                <a:cubicBezTo>
                  <a:pt x="1172" y="5806"/>
                  <a:pt x="1122" y="5960"/>
                  <a:pt x="1056" y="6046"/>
                </a:cubicBezTo>
                <a:cubicBezTo>
                  <a:pt x="990" y="6132"/>
                  <a:pt x="902" y="6182"/>
                  <a:pt x="828" y="6250"/>
                </a:cubicBezTo>
                <a:cubicBezTo>
                  <a:pt x="754" y="6318"/>
                  <a:pt x="683" y="6386"/>
                  <a:pt x="612" y="64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2" name="Freeform 358"/>
          <p:cNvSpPr>
            <a:spLocks/>
          </p:cNvSpPr>
          <p:nvPr/>
        </p:nvSpPr>
        <p:spPr bwMode="auto">
          <a:xfrm>
            <a:off x="2014538" y="3879850"/>
            <a:ext cx="327025" cy="123825"/>
          </a:xfrm>
          <a:custGeom>
            <a:avLst/>
            <a:gdLst>
              <a:gd name="T0" fmla="*/ 624 w 624"/>
              <a:gd name="T1" fmla="*/ 0 h 312"/>
              <a:gd name="T2" fmla="*/ 396 w 624"/>
              <a:gd name="T3" fmla="*/ 168 h 312"/>
              <a:gd name="T4" fmla="*/ 216 w 624"/>
              <a:gd name="T5" fmla="*/ 252 h 312"/>
              <a:gd name="T6" fmla="*/ 0 w 624"/>
              <a:gd name="T7" fmla="*/ 312 h 312"/>
              <a:gd name="T8" fmla="*/ 0 60000 65536"/>
              <a:gd name="T9" fmla="*/ 0 60000 65536"/>
              <a:gd name="T10" fmla="*/ 0 60000 65536"/>
              <a:gd name="T11" fmla="*/ 0 60000 65536"/>
              <a:gd name="T12" fmla="*/ 0 w 624"/>
              <a:gd name="T13" fmla="*/ 0 h 312"/>
              <a:gd name="T14" fmla="*/ 624 w 624"/>
              <a:gd name="T15" fmla="*/ 312 h 312"/>
            </a:gdLst>
            <a:ahLst/>
            <a:cxnLst>
              <a:cxn ang="T8">
                <a:pos x="T0" y="T1"/>
              </a:cxn>
              <a:cxn ang="T9">
                <a:pos x="T2" y="T3"/>
              </a:cxn>
              <a:cxn ang="T10">
                <a:pos x="T4" y="T5"/>
              </a:cxn>
              <a:cxn ang="T11">
                <a:pos x="T6" y="T7"/>
              </a:cxn>
            </a:cxnLst>
            <a:rect l="T12" t="T13" r="T14" b="T15"/>
            <a:pathLst>
              <a:path w="624" h="312">
                <a:moveTo>
                  <a:pt x="624" y="0"/>
                </a:moveTo>
                <a:cubicBezTo>
                  <a:pt x="544" y="63"/>
                  <a:pt x="464" y="126"/>
                  <a:pt x="396" y="168"/>
                </a:cubicBezTo>
                <a:cubicBezTo>
                  <a:pt x="328" y="210"/>
                  <a:pt x="282" y="228"/>
                  <a:pt x="216" y="252"/>
                </a:cubicBezTo>
                <a:cubicBezTo>
                  <a:pt x="150" y="276"/>
                  <a:pt x="75" y="294"/>
                  <a:pt x="0" y="3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3" name="Freeform 359"/>
          <p:cNvSpPr>
            <a:spLocks/>
          </p:cNvSpPr>
          <p:nvPr/>
        </p:nvSpPr>
        <p:spPr bwMode="auto">
          <a:xfrm>
            <a:off x="2001838" y="1947863"/>
            <a:ext cx="1436687" cy="1879600"/>
          </a:xfrm>
          <a:custGeom>
            <a:avLst/>
            <a:gdLst>
              <a:gd name="T0" fmla="*/ 24 w 2736"/>
              <a:gd name="T1" fmla="*/ 1116 h 4728"/>
              <a:gd name="T2" fmla="*/ 336 w 2736"/>
              <a:gd name="T3" fmla="*/ 936 h 4728"/>
              <a:gd name="T4" fmla="*/ 720 w 2736"/>
              <a:gd name="T5" fmla="*/ 708 h 4728"/>
              <a:gd name="T6" fmla="*/ 1008 w 2736"/>
              <a:gd name="T7" fmla="*/ 516 h 4728"/>
              <a:gd name="T8" fmla="*/ 1344 w 2736"/>
              <a:gd name="T9" fmla="*/ 240 h 4728"/>
              <a:gd name="T10" fmla="*/ 1728 w 2736"/>
              <a:gd name="T11" fmla="*/ 60 h 4728"/>
              <a:gd name="T12" fmla="*/ 2052 w 2736"/>
              <a:gd name="T13" fmla="*/ 0 h 4728"/>
              <a:gd name="T14" fmla="*/ 2376 w 2736"/>
              <a:gd name="T15" fmla="*/ 60 h 4728"/>
              <a:gd name="T16" fmla="*/ 2664 w 2736"/>
              <a:gd name="T17" fmla="*/ 192 h 4728"/>
              <a:gd name="T18" fmla="*/ 2712 w 2736"/>
              <a:gd name="T19" fmla="*/ 588 h 4728"/>
              <a:gd name="T20" fmla="*/ 2520 w 2736"/>
              <a:gd name="T21" fmla="*/ 936 h 4728"/>
              <a:gd name="T22" fmla="*/ 2280 w 2736"/>
              <a:gd name="T23" fmla="*/ 1380 h 4728"/>
              <a:gd name="T24" fmla="*/ 2100 w 2736"/>
              <a:gd name="T25" fmla="*/ 1776 h 4728"/>
              <a:gd name="T26" fmla="*/ 1956 w 2736"/>
              <a:gd name="T27" fmla="*/ 2268 h 4728"/>
              <a:gd name="T28" fmla="*/ 1824 w 2736"/>
              <a:gd name="T29" fmla="*/ 2772 h 4728"/>
              <a:gd name="T30" fmla="*/ 1704 w 2736"/>
              <a:gd name="T31" fmla="*/ 3084 h 4728"/>
              <a:gd name="T32" fmla="*/ 1548 w 2736"/>
              <a:gd name="T33" fmla="*/ 3480 h 4728"/>
              <a:gd name="T34" fmla="*/ 1272 w 2736"/>
              <a:gd name="T35" fmla="*/ 3780 h 4728"/>
              <a:gd name="T36" fmla="*/ 984 w 2736"/>
              <a:gd name="T37" fmla="*/ 4092 h 4728"/>
              <a:gd name="T38" fmla="*/ 636 w 2736"/>
              <a:gd name="T39" fmla="*/ 4344 h 4728"/>
              <a:gd name="T40" fmla="*/ 312 w 2736"/>
              <a:gd name="T41" fmla="*/ 4560 h 4728"/>
              <a:gd name="T42" fmla="*/ 0 w 2736"/>
              <a:gd name="T43" fmla="*/ 4728 h 47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36"/>
              <a:gd name="T67" fmla="*/ 0 h 4728"/>
              <a:gd name="T68" fmla="*/ 2736 w 2736"/>
              <a:gd name="T69" fmla="*/ 4728 h 47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36" h="4728">
                <a:moveTo>
                  <a:pt x="24" y="1116"/>
                </a:moveTo>
                <a:cubicBezTo>
                  <a:pt x="122" y="1060"/>
                  <a:pt x="220" y="1004"/>
                  <a:pt x="336" y="936"/>
                </a:cubicBezTo>
                <a:cubicBezTo>
                  <a:pt x="452" y="868"/>
                  <a:pt x="608" y="778"/>
                  <a:pt x="720" y="708"/>
                </a:cubicBezTo>
                <a:cubicBezTo>
                  <a:pt x="832" y="638"/>
                  <a:pt x="904" y="594"/>
                  <a:pt x="1008" y="516"/>
                </a:cubicBezTo>
                <a:cubicBezTo>
                  <a:pt x="1112" y="438"/>
                  <a:pt x="1224" y="316"/>
                  <a:pt x="1344" y="240"/>
                </a:cubicBezTo>
                <a:cubicBezTo>
                  <a:pt x="1464" y="164"/>
                  <a:pt x="1610" y="100"/>
                  <a:pt x="1728" y="60"/>
                </a:cubicBezTo>
                <a:cubicBezTo>
                  <a:pt x="1846" y="20"/>
                  <a:pt x="1944" y="0"/>
                  <a:pt x="2052" y="0"/>
                </a:cubicBezTo>
                <a:cubicBezTo>
                  <a:pt x="2160" y="0"/>
                  <a:pt x="2274" y="28"/>
                  <a:pt x="2376" y="60"/>
                </a:cubicBezTo>
                <a:cubicBezTo>
                  <a:pt x="2478" y="92"/>
                  <a:pt x="2608" y="104"/>
                  <a:pt x="2664" y="192"/>
                </a:cubicBezTo>
                <a:cubicBezTo>
                  <a:pt x="2720" y="280"/>
                  <a:pt x="2736" y="464"/>
                  <a:pt x="2712" y="588"/>
                </a:cubicBezTo>
                <a:cubicBezTo>
                  <a:pt x="2688" y="712"/>
                  <a:pt x="2592" y="804"/>
                  <a:pt x="2520" y="936"/>
                </a:cubicBezTo>
                <a:cubicBezTo>
                  <a:pt x="2448" y="1068"/>
                  <a:pt x="2350" y="1240"/>
                  <a:pt x="2280" y="1380"/>
                </a:cubicBezTo>
                <a:cubicBezTo>
                  <a:pt x="2210" y="1520"/>
                  <a:pt x="2154" y="1628"/>
                  <a:pt x="2100" y="1776"/>
                </a:cubicBezTo>
                <a:cubicBezTo>
                  <a:pt x="2046" y="1924"/>
                  <a:pt x="2002" y="2102"/>
                  <a:pt x="1956" y="2268"/>
                </a:cubicBezTo>
                <a:cubicBezTo>
                  <a:pt x="1910" y="2434"/>
                  <a:pt x="1866" y="2636"/>
                  <a:pt x="1824" y="2772"/>
                </a:cubicBezTo>
                <a:cubicBezTo>
                  <a:pt x="1782" y="2908"/>
                  <a:pt x="1750" y="2966"/>
                  <a:pt x="1704" y="3084"/>
                </a:cubicBezTo>
                <a:cubicBezTo>
                  <a:pt x="1658" y="3202"/>
                  <a:pt x="1620" y="3364"/>
                  <a:pt x="1548" y="3480"/>
                </a:cubicBezTo>
                <a:cubicBezTo>
                  <a:pt x="1476" y="3596"/>
                  <a:pt x="1366" y="3678"/>
                  <a:pt x="1272" y="3780"/>
                </a:cubicBezTo>
                <a:cubicBezTo>
                  <a:pt x="1178" y="3882"/>
                  <a:pt x="1090" y="3998"/>
                  <a:pt x="984" y="4092"/>
                </a:cubicBezTo>
                <a:cubicBezTo>
                  <a:pt x="878" y="4186"/>
                  <a:pt x="748" y="4266"/>
                  <a:pt x="636" y="4344"/>
                </a:cubicBezTo>
                <a:cubicBezTo>
                  <a:pt x="524" y="4422"/>
                  <a:pt x="418" y="4496"/>
                  <a:pt x="312" y="4560"/>
                </a:cubicBezTo>
                <a:cubicBezTo>
                  <a:pt x="206" y="4624"/>
                  <a:pt x="103" y="4676"/>
                  <a:pt x="0" y="47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4" name="Freeform 360"/>
          <p:cNvSpPr>
            <a:spLocks/>
          </p:cNvSpPr>
          <p:nvPr/>
        </p:nvSpPr>
        <p:spPr bwMode="auto">
          <a:xfrm>
            <a:off x="2001838" y="2295525"/>
            <a:ext cx="712787" cy="1370013"/>
          </a:xfrm>
          <a:custGeom>
            <a:avLst/>
            <a:gdLst>
              <a:gd name="T0" fmla="*/ 12 w 1358"/>
              <a:gd name="T1" fmla="*/ 710 h 3446"/>
              <a:gd name="T2" fmla="*/ 348 w 1358"/>
              <a:gd name="T3" fmla="*/ 398 h 3446"/>
              <a:gd name="T4" fmla="*/ 708 w 1358"/>
              <a:gd name="T5" fmla="*/ 110 h 3446"/>
              <a:gd name="T6" fmla="*/ 984 w 1358"/>
              <a:gd name="T7" fmla="*/ 2 h 3446"/>
              <a:gd name="T8" fmla="*/ 1272 w 1358"/>
              <a:gd name="T9" fmla="*/ 98 h 3446"/>
              <a:gd name="T10" fmla="*/ 1344 w 1358"/>
              <a:gd name="T11" fmla="*/ 470 h 3446"/>
              <a:gd name="T12" fmla="*/ 1356 w 1358"/>
              <a:gd name="T13" fmla="*/ 1058 h 3446"/>
              <a:gd name="T14" fmla="*/ 1356 w 1358"/>
              <a:gd name="T15" fmla="*/ 1442 h 3446"/>
              <a:gd name="T16" fmla="*/ 1344 w 1358"/>
              <a:gd name="T17" fmla="*/ 1886 h 3446"/>
              <a:gd name="T18" fmla="*/ 1308 w 1358"/>
              <a:gd name="T19" fmla="*/ 2186 h 3446"/>
              <a:gd name="T20" fmla="*/ 1068 w 1358"/>
              <a:gd name="T21" fmla="*/ 2618 h 3446"/>
              <a:gd name="T22" fmla="*/ 684 w 1358"/>
              <a:gd name="T23" fmla="*/ 3014 h 3446"/>
              <a:gd name="T24" fmla="*/ 336 w 1358"/>
              <a:gd name="T25" fmla="*/ 3326 h 3446"/>
              <a:gd name="T26" fmla="*/ 108 w 1358"/>
              <a:gd name="T27" fmla="*/ 3422 h 3446"/>
              <a:gd name="T28" fmla="*/ 0 w 1358"/>
              <a:gd name="T29" fmla="*/ 3446 h 34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8"/>
              <a:gd name="T46" fmla="*/ 0 h 3446"/>
              <a:gd name="T47" fmla="*/ 1358 w 1358"/>
              <a:gd name="T48" fmla="*/ 3446 h 34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8" h="3446">
                <a:moveTo>
                  <a:pt x="12" y="710"/>
                </a:moveTo>
                <a:cubicBezTo>
                  <a:pt x="122" y="604"/>
                  <a:pt x="232" y="498"/>
                  <a:pt x="348" y="398"/>
                </a:cubicBezTo>
                <a:cubicBezTo>
                  <a:pt x="464" y="298"/>
                  <a:pt x="602" y="176"/>
                  <a:pt x="708" y="110"/>
                </a:cubicBezTo>
                <a:cubicBezTo>
                  <a:pt x="814" y="44"/>
                  <a:pt x="890" y="4"/>
                  <a:pt x="984" y="2"/>
                </a:cubicBezTo>
                <a:cubicBezTo>
                  <a:pt x="1078" y="0"/>
                  <a:pt x="1212" y="20"/>
                  <a:pt x="1272" y="98"/>
                </a:cubicBezTo>
                <a:cubicBezTo>
                  <a:pt x="1332" y="176"/>
                  <a:pt x="1330" y="310"/>
                  <a:pt x="1344" y="470"/>
                </a:cubicBezTo>
                <a:cubicBezTo>
                  <a:pt x="1358" y="630"/>
                  <a:pt x="1354" y="896"/>
                  <a:pt x="1356" y="1058"/>
                </a:cubicBezTo>
                <a:cubicBezTo>
                  <a:pt x="1358" y="1220"/>
                  <a:pt x="1358" y="1304"/>
                  <a:pt x="1356" y="1442"/>
                </a:cubicBezTo>
                <a:cubicBezTo>
                  <a:pt x="1354" y="1580"/>
                  <a:pt x="1352" y="1762"/>
                  <a:pt x="1344" y="1886"/>
                </a:cubicBezTo>
                <a:cubicBezTo>
                  <a:pt x="1336" y="2010"/>
                  <a:pt x="1354" y="2064"/>
                  <a:pt x="1308" y="2186"/>
                </a:cubicBezTo>
                <a:cubicBezTo>
                  <a:pt x="1262" y="2308"/>
                  <a:pt x="1172" y="2480"/>
                  <a:pt x="1068" y="2618"/>
                </a:cubicBezTo>
                <a:cubicBezTo>
                  <a:pt x="964" y="2756"/>
                  <a:pt x="806" y="2896"/>
                  <a:pt x="684" y="3014"/>
                </a:cubicBezTo>
                <a:cubicBezTo>
                  <a:pt x="562" y="3132"/>
                  <a:pt x="432" y="3258"/>
                  <a:pt x="336" y="3326"/>
                </a:cubicBezTo>
                <a:cubicBezTo>
                  <a:pt x="240" y="3394"/>
                  <a:pt x="164" y="3402"/>
                  <a:pt x="108" y="3422"/>
                </a:cubicBezTo>
                <a:cubicBezTo>
                  <a:pt x="52" y="3442"/>
                  <a:pt x="26" y="3444"/>
                  <a:pt x="0" y="344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5" name="Freeform 361"/>
          <p:cNvSpPr>
            <a:spLocks/>
          </p:cNvSpPr>
          <p:nvPr/>
        </p:nvSpPr>
        <p:spPr bwMode="auto">
          <a:xfrm>
            <a:off x="2012950" y="2774950"/>
            <a:ext cx="631825" cy="430213"/>
          </a:xfrm>
          <a:custGeom>
            <a:avLst/>
            <a:gdLst>
              <a:gd name="T0" fmla="*/ 290 w 1202"/>
              <a:gd name="T1" fmla="*/ 128 h 1082"/>
              <a:gd name="T2" fmla="*/ 446 w 1202"/>
              <a:gd name="T3" fmla="*/ 32 h 1082"/>
              <a:gd name="T4" fmla="*/ 758 w 1202"/>
              <a:gd name="T5" fmla="*/ 20 h 1082"/>
              <a:gd name="T6" fmla="*/ 998 w 1202"/>
              <a:gd name="T7" fmla="*/ 152 h 1082"/>
              <a:gd name="T8" fmla="*/ 1166 w 1202"/>
              <a:gd name="T9" fmla="*/ 368 h 1082"/>
              <a:gd name="T10" fmla="*/ 1166 w 1202"/>
              <a:gd name="T11" fmla="*/ 776 h 1082"/>
              <a:gd name="T12" fmla="*/ 950 w 1202"/>
              <a:gd name="T13" fmla="*/ 1028 h 1082"/>
              <a:gd name="T14" fmla="*/ 638 w 1202"/>
              <a:gd name="T15" fmla="*/ 1076 h 1082"/>
              <a:gd name="T16" fmla="*/ 362 w 1202"/>
              <a:gd name="T17" fmla="*/ 1064 h 1082"/>
              <a:gd name="T18" fmla="*/ 242 w 1202"/>
              <a:gd name="T19" fmla="*/ 1004 h 1082"/>
              <a:gd name="T20" fmla="*/ 62 w 1202"/>
              <a:gd name="T21" fmla="*/ 872 h 1082"/>
              <a:gd name="T22" fmla="*/ 2 w 1202"/>
              <a:gd name="T23" fmla="*/ 644 h 1082"/>
              <a:gd name="T24" fmla="*/ 50 w 1202"/>
              <a:gd name="T25" fmla="*/ 392 h 1082"/>
              <a:gd name="T26" fmla="*/ 182 w 1202"/>
              <a:gd name="T27" fmla="*/ 212 h 1082"/>
              <a:gd name="T28" fmla="*/ 290 w 1202"/>
              <a:gd name="T29" fmla="*/ 128 h 10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2"/>
              <a:gd name="T46" fmla="*/ 0 h 1082"/>
              <a:gd name="T47" fmla="*/ 1202 w 1202"/>
              <a:gd name="T48" fmla="*/ 1082 h 10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2" h="1082">
                <a:moveTo>
                  <a:pt x="290" y="128"/>
                </a:moveTo>
                <a:cubicBezTo>
                  <a:pt x="334" y="98"/>
                  <a:pt x="368" y="50"/>
                  <a:pt x="446" y="32"/>
                </a:cubicBezTo>
                <a:cubicBezTo>
                  <a:pt x="524" y="14"/>
                  <a:pt x="666" y="0"/>
                  <a:pt x="758" y="20"/>
                </a:cubicBezTo>
                <a:cubicBezTo>
                  <a:pt x="850" y="40"/>
                  <a:pt x="930" y="94"/>
                  <a:pt x="998" y="152"/>
                </a:cubicBezTo>
                <a:cubicBezTo>
                  <a:pt x="1066" y="210"/>
                  <a:pt x="1138" y="264"/>
                  <a:pt x="1166" y="368"/>
                </a:cubicBezTo>
                <a:cubicBezTo>
                  <a:pt x="1194" y="472"/>
                  <a:pt x="1202" y="666"/>
                  <a:pt x="1166" y="776"/>
                </a:cubicBezTo>
                <a:cubicBezTo>
                  <a:pt x="1130" y="886"/>
                  <a:pt x="1038" y="978"/>
                  <a:pt x="950" y="1028"/>
                </a:cubicBezTo>
                <a:cubicBezTo>
                  <a:pt x="862" y="1078"/>
                  <a:pt x="736" y="1070"/>
                  <a:pt x="638" y="1076"/>
                </a:cubicBezTo>
                <a:cubicBezTo>
                  <a:pt x="540" y="1082"/>
                  <a:pt x="428" y="1076"/>
                  <a:pt x="362" y="1064"/>
                </a:cubicBezTo>
                <a:cubicBezTo>
                  <a:pt x="296" y="1052"/>
                  <a:pt x="292" y="1036"/>
                  <a:pt x="242" y="1004"/>
                </a:cubicBezTo>
                <a:cubicBezTo>
                  <a:pt x="192" y="972"/>
                  <a:pt x="102" y="932"/>
                  <a:pt x="62" y="872"/>
                </a:cubicBezTo>
                <a:cubicBezTo>
                  <a:pt x="22" y="812"/>
                  <a:pt x="4" y="724"/>
                  <a:pt x="2" y="644"/>
                </a:cubicBezTo>
                <a:cubicBezTo>
                  <a:pt x="0" y="564"/>
                  <a:pt x="20" y="464"/>
                  <a:pt x="50" y="392"/>
                </a:cubicBezTo>
                <a:cubicBezTo>
                  <a:pt x="80" y="320"/>
                  <a:pt x="136" y="258"/>
                  <a:pt x="182" y="212"/>
                </a:cubicBezTo>
                <a:cubicBezTo>
                  <a:pt x="228" y="166"/>
                  <a:pt x="246" y="158"/>
                  <a:pt x="290" y="128"/>
                </a:cubicBezTo>
                <a:close/>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6" name="Freeform 362"/>
          <p:cNvSpPr>
            <a:spLocks/>
          </p:cNvSpPr>
          <p:nvPr/>
        </p:nvSpPr>
        <p:spPr bwMode="auto">
          <a:xfrm>
            <a:off x="5219700" y="538163"/>
            <a:ext cx="287338" cy="188912"/>
          </a:xfrm>
          <a:custGeom>
            <a:avLst/>
            <a:gdLst>
              <a:gd name="T0" fmla="*/ 222 w 546"/>
              <a:gd name="T1" fmla="*/ 4 h 476"/>
              <a:gd name="T2" fmla="*/ 366 w 546"/>
              <a:gd name="T3" fmla="*/ 40 h 476"/>
              <a:gd name="T4" fmla="*/ 498 w 546"/>
              <a:gd name="T5" fmla="*/ 148 h 476"/>
              <a:gd name="T6" fmla="*/ 534 w 546"/>
              <a:gd name="T7" fmla="*/ 232 h 476"/>
              <a:gd name="T8" fmla="*/ 426 w 546"/>
              <a:gd name="T9" fmla="*/ 436 h 476"/>
              <a:gd name="T10" fmla="*/ 258 w 546"/>
              <a:gd name="T11" fmla="*/ 472 h 476"/>
              <a:gd name="T12" fmla="*/ 114 w 546"/>
              <a:gd name="T13" fmla="*/ 436 h 476"/>
              <a:gd name="T14" fmla="*/ 18 w 546"/>
              <a:gd name="T15" fmla="*/ 364 h 476"/>
              <a:gd name="T16" fmla="*/ 6 w 546"/>
              <a:gd name="T17" fmla="*/ 256 h 476"/>
              <a:gd name="T18" fmla="*/ 30 w 546"/>
              <a:gd name="T19" fmla="*/ 136 h 476"/>
              <a:gd name="T20" fmla="*/ 102 w 546"/>
              <a:gd name="T21" fmla="*/ 64 h 476"/>
              <a:gd name="T22" fmla="*/ 222 w 546"/>
              <a:gd name="T23" fmla="*/ 4 h 4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6"/>
              <a:gd name="T37" fmla="*/ 0 h 476"/>
              <a:gd name="T38" fmla="*/ 546 w 546"/>
              <a:gd name="T39" fmla="*/ 476 h 4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6" h="476">
                <a:moveTo>
                  <a:pt x="222" y="4"/>
                </a:moveTo>
                <a:cubicBezTo>
                  <a:pt x="266" y="0"/>
                  <a:pt x="320" y="16"/>
                  <a:pt x="366" y="40"/>
                </a:cubicBezTo>
                <a:cubicBezTo>
                  <a:pt x="412" y="64"/>
                  <a:pt x="470" y="116"/>
                  <a:pt x="498" y="148"/>
                </a:cubicBezTo>
                <a:cubicBezTo>
                  <a:pt x="526" y="180"/>
                  <a:pt x="546" y="184"/>
                  <a:pt x="534" y="232"/>
                </a:cubicBezTo>
                <a:cubicBezTo>
                  <a:pt x="522" y="280"/>
                  <a:pt x="472" y="396"/>
                  <a:pt x="426" y="436"/>
                </a:cubicBezTo>
                <a:cubicBezTo>
                  <a:pt x="380" y="476"/>
                  <a:pt x="310" y="472"/>
                  <a:pt x="258" y="472"/>
                </a:cubicBezTo>
                <a:cubicBezTo>
                  <a:pt x="206" y="472"/>
                  <a:pt x="154" y="454"/>
                  <a:pt x="114" y="436"/>
                </a:cubicBezTo>
                <a:cubicBezTo>
                  <a:pt x="74" y="418"/>
                  <a:pt x="36" y="394"/>
                  <a:pt x="18" y="364"/>
                </a:cubicBezTo>
                <a:cubicBezTo>
                  <a:pt x="0" y="334"/>
                  <a:pt x="4" y="294"/>
                  <a:pt x="6" y="256"/>
                </a:cubicBezTo>
                <a:cubicBezTo>
                  <a:pt x="8" y="218"/>
                  <a:pt x="14" y="168"/>
                  <a:pt x="30" y="136"/>
                </a:cubicBezTo>
                <a:cubicBezTo>
                  <a:pt x="46" y="104"/>
                  <a:pt x="68" y="84"/>
                  <a:pt x="102" y="64"/>
                </a:cubicBezTo>
                <a:cubicBezTo>
                  <a:pt x="136" y="44"/>
                  <a:pt x="178" y="8"/>
                  <a:pt x="222" y="4"/>
                </a:cubicBezTo>
                <a:close/>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7" name="Freeform 363"/>
          <p:cNvSpPr>
            <a:spLocks/>
          </p:cNvSpPr>
          <p:nvPr/>
        </p:nvSpPr>
        <p:spPr bwMode="auto">
          <a:xfrm>
            <a:off x="3854450" y="9525"/>
            <a:ext cx="2314575" cy="2609850"/>
          </a:xfrm>
          <a:custGeom>
            <a:avLst/>
            <a:gdLst>
              <a:gd name="T0" fmla="*/ 4404 w 4404"/>
              <a:gd name="T1" fmla="*/ 0 h 6564"/>
              <a:gd name="T2" fmla="*/ 4212 w 4404"/>
              <a:gd name="T3" fmla="*/ 504 h 6564"/>
              <a:gd name="T4" fmla="*/ 4020 w 4404"/>
              <a:gd name="T5" fmla="*/ 924 h 6564"/>
              <a:gd name="T6" fmla="*/ 3768 w 4404"/>
              <a:gd name="T7" fmla="*/ 1500 h 6564"/>
              <a:gd name="T8" fmla="*/ 3480 w 4404"/>
              <a:gd name="T9" fmla="*/ 1920 h 6564"/>
              <a:gd name="T10" fmla="*/ 3192 w 4404"/>
              <a:gd name="T11" fmla="*/ 2184 h 6564"/>
              <a:gd name="T12" fmla="*/ 2952 w 4404"/>
              <a:gd name="T13" fmla="*/ 2280 h 6564"/>
              <a:gd name="T14" fmla="*/ 2736 w 4404"/>
              <a:gd name="T15" fmla="*/ 2244 h 6564"/>
              <a:gd name="T16" fmla="*/ 2592 w 4404"/>
              <a:gd name="T17" fmla="*/ 2172 h 6564"/>
              <a:gd name="T18" fmla="*/ 2496 w 4404"/>
              <a:gd name="T19" fmla="*/ 2088 h 6564"/>
              <a:gd name="T20" fmla="*/ 2352 w 4404"/>
              <a:gd name="T21" fmla="*/ 1980 h 6564"/>
              <a:gd name="T22" fmla="*/ 2268 w 4404"/>
              <a:gd name="T23" fmla="*/ 1908 h 6564"/>
              <a:gd name="T24" fmla="*/ 2112 w 4404"/>
              <a:gd name="T25" fmla="*/ 1944 h 6564"/>
              <a:gd name="T26" fmla="*/ 2064 w 4404"/>
              <a:gd name="T27" fmla="*/ 2124 h 6564"/>
              <a:gd name="T28" fmla="*/ 2148 w 4404"/>
              <a:gd name="T29" fmla="*/ 2316 h 6564"/>
              <a:gd name="T30" fmla="*/ 2196 w 4404"/>
              <a:gd name="T31" fmla="*/ 2580 h 6564"/>
              <a:gd name="T32" fmla="*/ 2052 w 4404"/>
              <a:gd name="T33" fmla="*/ 2868 h 6564"/>
              <a:gd name="T34" fmla="*/ 1824 w 4404"/>
              <a:gd name="T35" fmla="*/ 3048 h 6564"/>
              <a:gd name="T36" fmla="*/ 1596 w 4404"/>
              <a:gd name="T37" fmla="*/ 3312 h 6564"/>
              <a:gd name="T38" fmla="*/ 1476 w 4404"/>
              <a:gd name="T39" fmla="*/ 3636 h 6564"/>
              <a:gd name="T40" fmla="*/ 1452 w 4404"/>
              <a:gd name="T41" fmla="*/ 3984 h 6564"/>
              <a:gd name="T42" fmla="*/ 1416 w 4404"/>
              <a:gd name="T43" fmla="*/ 4404 h 6564"/>
              <a:gd name="T44" fmla="*/ 1440 w 4404"/>
              <a:gd name="T45" fmla="*/ 4716 h 6564"/>
              <a:gd name="T46" fmla="*/ 1356 w 4404"/>
              <a:gd name="T47" fmla="*/ 5136 h 6564"/>
              <a:gd name="T48" fmla="*/ 1188 w 4404"/>
              <a:gd name="T49" fmla="*/ 5460 h 6564"/>
              <a:gd name="T50" fmla="*/ 828 w 4404"/>
              <a:gd name="T51" fmla="*/ 5772 h 6564"/>
              <a:gd name="T52" fmla="*/ 456 w 4404"/>
              <a:gd name="T53" fmla="*/ 5976 h 6564"/>
              <a:gd name="T54" fmla="*/ 192 w 4404"/>
              <a:gd name="T55" fmla="*/ 6264 h 6564"/>
              <a:gd name="T56" fmla="*/ 0 w 4404"/>
              <a:gd name="T57" fmla="*/ 6564 h 65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04"/>
              <a:gd name="T88" fmla="*/ 0 h 6564"/>
              <a:gd name="T89" fmla="*/ 4404 w 4404"/>
              <a:gd name="T90" fmla="*/ 6564 h 65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04" h="6564">
                <a:moveTo>
                  <a:pt x="4404" y="0"/>
                </a:moveTo>
                <a:cubicBezTo>
                  <a:pt x="4374" y="84"/>
                  <a:pt x="4276" y="350"/>
                  <a:pt x="4212" y="504"/>
                </a:cubicBezTo>
                <a:cubicBezTo>
                  <a:pt x="4148" y="658"/>
                  <a:pt x="4094" y="758"/>
                  <a:pt x="4020" y="924"/>
                </a:cubicBezTo>
                <a:cubicBezTo>
                  <a:pt x="3946" y="1090"/>
                  <a:pt x="3858" y="1334"/>
                  <a:pt x="3768" y="1500"/>
                </a:cubicBezTo>
                <a:cubicBezTo>
                  <a:pt x="3678" y="1666"/>
                  <a:pt x="3576" y="1806"/>
                  <a:pt x="3480" y="1920"/>
                </a:cubicBezTo>
                <a:cubicBezTo>
                  <a:pt x="3384" y="2034"/>
                  <a:pt x="3280" y="2124"/>
                  <a:pt x="3192" y="2184"/>
                </a:cubicBezTo>
                <a:cubicBezTo>
                  <a:pt x="3104" y="2244"/>
                  <a:pt x="3028" y="2270"/>
                  <a:pt x="2952" y="2280"/>
                </a:cubicBezTo>
                <a:cubicBezTo>
                  <a:pt x="2876" y="2290"/>
                  <a:pt x="2796" y="2262"/>
                  <a:pt x="2736" y="2244"/>
                </a:cubicBezTo>
                <a:cubicBezTo>
                  <a:pt x="2676" y="2226"/>
                  <a:pt x="2632" y="2198"/>
                  <a:pt x="2592" y="2172"/>
                </a:cubicBezTo>
                <a:cubicBezTo>
                  <a:pt x="2552" y="2146"/>
                  <a:pt x="2536" y="2120"/>
                  <a:pt x="2496" y="2088"/>
                </a:cubicBezTo>
                <a:cubicBezTo>
                  <a:pt x="2456" y="2056"/>
                  <a:pt x="2390" y="2010"/>
                  <a:pt x="2352" y="1980"/>
                </a:cubicBezTo>
                <a:cubicBezTo>
                  <a:pt x="2314" y="1950"/>
                  <a:pt x="2308" y="1914"/>
                  <a:pt x="2268" y="1908"/>
                </a:cubicBezTo>
                <a:cubicBezTo>
                  <a:pt x="2228" y="1902"/>
                  <a:pt x="2146" y="1908"/>
                  <a:pt x="2112" y="1944"/>
                </a:cubicBezTo>
                <a:cubicBezTo>
                  <a:pt x="2078" y="1980"/>
                  <a:pt x="2058" y="2062"/>
                  <a:pt x="2064" y="2124"/>
                </a:cubicBezTo>
                <a:cubicBezTo>
                  <a:pt x="2070" y="2186"/>
                  <a:pt x="2126" y="2240"/>
                  <a:pt x="2148" y="2316"/>
                </a:cubicBezTo>
                <a:cubicBezTo>
                  <a:pt x="2170" y="2392"/>
                  <a:pt x="2212" y="2488"/>
                  <a:pt x="2196" y="2580"/>
                </a:cubicBezTo>
                <a:cubicBezTo>
                  <a:pt x="2180" y="2672"/>
                  <a:pt x="2114" y="2790"/>
                  <a:pt x="2052" y="2868"/>
                </a:cubicBezTo>
                <a:cubicBezTo>
                  <a:pt x="1990" y="2946"/>
                  <a:pt x="1900" y="2974"/>
                  <a:pt x="1824" y="3048"/>
                </a:cubicBezTo>
                <a:cubicBezTo>
                  <a:pt x="1748" y="3122"/>
                  <a:pt x="1654" y="3214"/>
                  <a:pt x="1596" y="3312"/>
                </a:cubicBezTo>
                <a:cubicBezTo>
                  <a:pt x="1538" y="3410"/>
                  <a:pt x="1500" y="3524"/>
                  <a:pt x="1476" y="3636"/>
                </a:cubicBezTo>
                <a:cubicBezTo>
                  <a:pt x="1452" y="3748"/>
                  <a:pt x="1462" y="3856"/>
                  <a:pt x="1452" y="3984"/>
                </a:cubicBezTo>
                <a:cubicBezTo>
                  <a:pt x="1442" y="4112"/>
                  <a:pt x="1418" y="4282"/>
                  <a:pt x="1416" y="4404"/>
                </a:cubicBezTo>
                <a:cubicBezTo>
                  <a:pt x="1414" y="4526"/>
                  <a:pt x="1450" y="4594"/>
                  <a:pt x="1440" y="4716"/>
                </a:cubicBezTo>
                <a:cubicBezTo>
                  <a:pt x="1430" y="4838"/>
                  <a:pt x="1398" y="5012"/>
                  <a:pt x="1356" y="5136"/>
                </a:cubicBezTo>
                <a:cubicBezTo>
                  <a:pt x="1314" y="5260"/>
                  <a:pt x="1276" y="5354"/>
                  <a:pt x="1188" y="5460"/>
                </a:cubicBezTo>
                <a:cubicBezTo>
                  <a:pt x="1100" y="5566"/>
                  <a:pt x="950" y="5686"/>
                  <a:pt x="828" y="5772"/>
                </a:cubicBezTo>
                <a:cubicBezTo>
                  <a:pt x="706" y="5858"/>
                  <a:pt x="562" y="5894"/>
                  <a:pt x="456" y="5976"/>
                </a:cubicBezTo>
                <a:cubicBezTo>
                  <a:pt x="350" y="6058"/>
                  <a:pt x="268" y="6166"/>
                  <a:pt x="192" y="6264"/>
                </a:cubicBezTo>
                <a:cubicBezTo>
                  <a:pt x="116" y="6362"/>
                  <a:pt x="32" y="6514"/>
                  <a:pt x="0" y="65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8" name="Freeform 364"/>
          <p:cNvSpPr>
            <a:spLocks/>
          </p:cNvSpPr>
          <p:nvPr/>
        </p:nvSpPr>
        <p:spPr bwMode="auto">
          <a:xfrm>
            <a:off x="2001838" y="2616200"/>
            <a:ext cx="2138362" cy="1990725"/>
          </a:xfrm>
          <a:custGeom>
            <a:avLst/>
            <a:gdLst>
              <a:gd name="T0" fmla="*/ 3532 w 4072"/>
              <a:gd name="T1" fmla="*/ 0 h 5002"/>
              <a:gd name="T2" fmla="*/ 3432 w 4072"/>
              <a:gd name="T3" fmla="*/ 428 h 5002"/>
              <a:gd name="T4" fmla="*/ 3372 w 4072"/>
              <a:gd name="T5" fmla="*/ 800 h 5002"/>
              <a:gd name="T6" fmla="*/ 3348 w 4072"/>
              <a:gd name="T7" fmla="*/ 1328 h 5002"/>
              <a:gd name="T8" fmla="*/ 3504 w 4072"/>
              <a:gd name="T9" fmla="*/ 2024 h 5002"/>
              <a:gd name="T10" fmla="*/ 3756 w 4072"/>
              <a:gd name="T11" fmla="*/ 2648 h 5002"/>
              <a:gd name="T12" fmla="*/ 3972 w 4072"/>
              <a:gd name="T13" fmla="*/ 3080 h 5002"/>
              <a:gd name="T14" fmla="*/ 4008 w 4072"/>
              <a:gd name="T15" fmla="*/ 3464 h 5002"/>
              <a:gd name="T16" fmla="*/ 4020 w 4072"/>
              <a:gd name="T17" fmla="*/ 3992 h 5002"/>
              <a:gd name="T18" fmla="*/ 3696 w 4072"/>
              <a:gd name="T19" fmla="*/ 4556 h 5002"/>
              <a:gd name="T20" fmla="*/ 3372 w 4072"/>
              <a:gd name="T21" fmla="*/ 4844 h 5002"/>
              <a:gd name="T22" fmla="*/ 3048 w 4072"/>
              <a:gd name="T23" fmla="*/ 4988 h 5002"/>
              <a:gd name="T24" fmla="*/ 2628 w 4072"/>
              <a:gd name="T25" fmla="*/ 4928 h 5002"/>
              <a:gd name="T26" fmla="*/ 2388 w 4072"/>
              <a:gd name="T27" fmla="*/ 4688 h 5002"/>
              <a:gd name="T28" fmla="*/ 2208 w 4072"/>
              <a:gd name="T29" fmla="*/ 4436 h 5002"/>
              <a:gd name="T30" fmla="*/ 2148 w 4072"/>
              <a:gd name="T31" fmla="*/ 4256 h 5002"/>
              <a:gd name="T32" fmla="*/ 2004 w 4072"/>
              <a:gd name="T33" fmla="*/ 3860 h 5002"/>
              <a:gd name="T34" fmla="*/ 1884 w 4072"/>
              <a:gd name="T35" fmla="*/ 3584 h 5002"/>
              <a:gd name="T36" fmla="*/ 1776 w 4072"/>
              <a:gd name="T37" fmla="*/ 3464 h 5002"/>
              <a:gd name="T38" fmla="*/ 1668 w 4072"/>
              <a:gd name="T39" fmla="*/ 3332 h 5002"/>
              <a:gd name="T40" fmla="*/ 1596 w 4072"/>
              <a:gd name="T41" fmla="*/ 3260 h 5002"/>
              <a:gd name="T42" fmla="*/ 1548 w 4072"/>
              <a:gd name="T43" fmla="*/ 3080 h 5002"/>
              <a:gd name="T44" fmla="*/ 1476 w 4072"/>
              <a:gd name="T45" fmla="*/ 2888 h 5002"/>
              <a:gd name="T46" fmla="*/ 1308 w 4072"/>
              <a:gd name="T47" fmla="*/ 2936 h 5002"/>
              <a:gd name="T48" fmla="*/ 1128 w 4072"/>
              <a:gd name="T49" fmla="*/ 3272 h 5002"/>
              <a:gd name="T50" fmla="*/ 1008 w 4072"/>
              <a:gd name="T51" fmla="*/ 3620 h 5002"/>
              <a:gd name="T52" fmla="*/ 720 w 4072"/>
              <a:gd name="T53" fmla="*/ 3884 h 5002"/>
              <a:gd name="T54" fmla="*/ 324 w 4072"/>
              <a:gd name="T55" fmla="*/ 4028 h 5002"/>
              <a:gd name="T56" fmla="*/ 0 w 4072"/>
              <a:gd name="T57" fmla="*/ 4088 h 50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72"/>
              <a:gd name="T88" fmla="*/ 0 h 5002"/>
              <a:gd name="T89" fmla="*/ 4072 w 4072"/>
              <a:gd name="T90" fmla="*/ 5002 h 50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72" h="5002">
                <a:moveTo>
                  <a:pt x="3532" y="0"/>
                </a:moveTo>
                <a:cubicBezTo>
                  <a:pt x="3514" y="72"/>
                  <a:pt x="3459" y="295"/>
                  <a:pt x="3432" y="428"/>
                </a:cubicBezTo>
                <a:cubicBezTo>
                  <a:pt x="3405" y="561"/>
                  <a:pt x="3386" y="650"/>
                  <a:pt x="3372" y="800"/>
                </a:cubicBezTo>
                <a:cubicBezTo>
                  <a:pt x="3358" y="950"/>
                  <a:pt x="3326" y="1124"/>
                  <a:pt x="3348" y="1328"/>
                </a:cubicBezTo>
                <a:cubicBezTo>
                  <a:pt x="3370" y="1532"/>
                  <a:pt x="3436" y="1804"/>
                  <a:pt x="3504" y="2024"/>
                </a:cubicBezTo>
                <a:cubicBezTo>
                  <a:pt x="3572" y="2244"/>
                  <a:pt x="3678" y="2472"/>
                  <a:pt x="3756" y="2648"/>
                </a:cubicBezTo>
                <a:cubicBezTo>
                  <a:pt x="3834" y="2824"/>
                  <a:pt x="3930" y="2944"/>
                  <a:pt x="3972" y="3080"/>
                </a:cubicBezTo>
                <a:cubicBezTo>
                  <a:pt x="4014" y="3216"/>
                  <a:pt x="4000" y="3312"/>
                  <a:pt x="4008" y="3464"/>
                </a:cubicBezTo>
                <a:cubicBezTo>
                  <a:pt x="4016" y="3616"/>
                  <a:pt x="4072" y="3810"/>
                  <a:pt x="4020" y="3992"/>
                </a:cubicBezTo>
                <a:cubicBezTo>
                  <a:pt x="3968" y="4174"/>
                  <a:pt x="3804" y="4414"/>
                  <a:pt x="3696" y="4556"/>
                </a:cubicBezTo>
                <a:cubicBezTo>
                  <a:pt x="3588" y="4698"/>
                  <a:pt x="3480" y="4772"/>
                  <a:pt x="3372" y="4844"/>
                </a:cubicBezTo>
                <a:cubicBezTo>
                  <a:pt x="3264" y="4916"/>
                  <a:pt x="3172" y="4974"/>
                  <a:pt x="3048" y="4988"/>
                </a:cubicBezTo>
                <a:cubicBezTo>
                  <a:pt x="2924" y="5002"/>
                  <a:pt x="2738" y="4978"/>
                  <a:pt x="2628" y="4928"/>
                </a:cubicBezTo>
                <a:cubicBezTo>
                  <a:pt x="2518" y="4878"/>
                  <a:pt x="2458" y="4770"/>
                  <a:pt x="2388" y="4688"/>
                </a:cubicBezTo>
                <a:cubicBezTo>
                  <a:pt x="2318" y="4606"/>
                  <a:pt x="2248" y="4508"/>
                  <a:pt x="2208" y="4436"/>
                </a:cubicBezTo>
                <a:cubicBezTo>
                  <a:pt x="2168" y="4364"/>
                  <a:pt x="2182" y="4352"/>
                  <a:pt x="2148" y="4256"/>
                </a:cubicBezTo>
                <a:cubicBezTo>
                  <a:pt x="2114" y="4160"/>
                  <a:pt x="2048" y="3972"/>
                  <a:pt x="2004" y="3860"/>
                </a:cubicBezTo>
                <a:cubicBezTo>
                  <a:pt x="1960" y="3748"/>
                  <a:pt x="1922" y="3650"/>
                  <a:pt x="1884" y="3584"/>
                </a:cubicBezTo>
                <a:cubicBezTo>
                  <a:pt x="1846" y="3518"/>
                  <a:pt x="1812" y="3506"/>
                  <a:pt x="1776" y="3464"/>
                </a:cubicBezTo>
                <a:cubicBezTo>
                  <a:pt x="1740" y="3422"/>
                  <a:pt x="1698" y="3366"/>
                  <a:pt x="1668" y="3332"/>
                </a:cubicBezTo>
                <a:cubicBezTo>
                  <a:pt x="1638" y="3298"/>
                  <a:pt x="1616" y="3302"/>
                  <a:pt x="1596" y="3260"/>
                </a:cubicBezTo>
                <a:cubicBezTo>
                  <a:pt x="1576" y="3218"/>
                  <a:pt x="1568" y="3142"/>
                  <a:pt x="1548" y="3080"/>
                </a:cubicBezTo>
                <a:cubicBezTo>
                  <a:pt x="1528" y="3018"/>
                  <a:pt x="1516" y="2912"/>
                  <a:pt x="1476" y="2888"/>
                </a:cubicBezTo>
                <a:cubicBezTo>
                  <a:pt x="1436" y="2864"/>
                  <a:pt x="1366" y="2872"/>
                  <a:pt x="1308" y="2936"/>
                </a:cubicBezTo>
                <a:cubicBezTo>
                  <a:pt x="1250" y="3000"/>
                  <a:pt x="1178" y="3158"/>
                  <a:pt x="1128" y="3272"/>
                </a:cubicBezTo>
                <a:cubicBezTo>
                  <a:pt x="1078" y="3386"/>
                  <a:pt x="1076" y="3518"/>
                  <a:pt x="1008" y="3620"/>
                </a:cubicBezTo>
                <a:cubicBezTo>
                  <a:pt x="940" y="3722"/>
                  <a:pt x="834" y="3816"/>
                  <a:pt x="720" y="3884"/>
                </a:cubicBezTo>
                <a:cubicBezTo>
                  <a:pt x="606" y="3952"/>
                  <a:pt x="444" y="3994"/>
                  <a:pt x="324" y="4028"/>
                </a:cubicBezTo>
                <a:cubicBezTo>
                  <a:pt x="204" y="4062"/>
                  <a:pt x="102" y="4075"/>
                  <a:pt x="0" y="40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9" name="Freeform 365"/>
          <p:cNvSpPr>
            <a:spLocks/>
          </p:cNvSpPr>
          <p:nvPr/>
        </p:nvSpPr>
        <p:spPr bwMode="auto">
          <a:xfrm>
            <a:off x="4786313" y="9525"/>
            <a:ext cx="1722437" cy="2514600"/>
          </a:xfrm>
          <a:custGeom>
            <a:avLst/>
            <a:gdLst>
              <a:gd name="T0" fmla="*/ 3280 w 3280"/>
              <a:gd name="T1" fmla="*/ 0 h 6324"/>
              <a:gd name="T2" fmla="*/ 3004 w 3280"/>
              <a:gd name="T3" fmla="*/ 396 h 6324"/>
              <a:gd name="T4" fmla="*/ 2692 w 3280"/>
              <a:gd name="T5" fmla="*/ 1032 h 6324"/>
              <a:gd name="T6" fmla="*/ 2440 w 3280"/>
              <a:gd name="T7" fmla="*/ 1500 h 6324"/>
              <a:gd name="T8" fmla="*/ 2104 w 3280"/>
              <a:gd name="T9" fmla="*/ 1920 h 6324"/>
              <a:gd name="T10" fmla="*/ 1744 w 3280"/>
              <a:gd name="T11" fmla="*/ 2268 h 6324"/>
              <a:gd name="T12" fmla="*/ 1432 w 3280"/>
              <a:gd name="T13" fmla="*/ 2448 h 6324"/>
              <a:gd name="T14" fmla="*/ 1168 w 3280"/>
              <a:gd name="T15" fmla="*/ 2448 h 6324"/>
              <a:gd name="T16" fmla="*/ 892 w 3280"/>
              <a:gd name="T17" fmla="*/ 2400 h 6324"/>
              <a:gd name="T18" fmla="*/ 724 w 3280"/>
              <a:gd name="T19" fmla="*/ 2364 h 6324"/>
              <a:gd name="T20" fmla="*/ 676 w 3280"/>
              <a:gd name="T21" fmla="*/ 2472 h 6324"/>
              <a:gd name="T22" fmla="*/ 724 w 3280"/>
              <a:gd name="T23" fmla="*/ 2712 h 6324"/>
              <a:gd name="T24" fmla="*/ 544 w 3280"/>
              <a:gd name="T25" fmla="*/ 3000 h 6324"/>
              <a:gd name="T26" fmla="*/ 256 w 3280"/>
              <a:gd name="T27" fmla="*/ 3288 h 6324"/>
              <a:gd name="T28" fmla="*/ 112 w 3280"/>
              <a:gd name="T29" fmla="*/ 3540 h 6324"/>
              <a:gd name="T30" fmla="*/ 28 w 3280"/>
              <a:gd name="T31" fmla="*/ 3756 h 6324"/>
              <a:gd name="T32" fmla="*/ 28 w 3280"/>
              <a:gd name="T33" fmla="*/ 4056 h 6324"/>
              <a:gd name="T34" fmla="*/ 196 w 3280"/>
              <a:gd name="T35" fmla="*/ 4452 h 6324"/>
              <a:gd name="T36" fmla="*/ 436 w 3280"/>
              <a:gd name="T37" fmla="*/ 4644 h 6324"/>
              <a:gd name="T38" fmla="*/ 424 w 3280"/>
              <a:gd name="T39" fmla="*/ 4944 h 6324"/>
              <a:gd name="T40" fmla="*/ 352 w 3280"/>
              <a:gd name="T41" fmla="*/ 5316 h 6324"/>
              <a:gd name="T42" fmla="*/ 376 w 3280"/>
              <a:gd name="T43" fmla="*/ 5592 h 6324"/>
              <a:gd name="T44" fmla="*/ 280 w 3280"/>
              <a:gd name="T45" fmla="*/ 5964 h 6324"/>
              <a:gd name="T46" fmla="*/ 196 w 3280"/>
              <a:gd name="T47" fmla="*/ 6324 h 6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0"/>
              <a:gd name="T73" fmla="*/ 0 h 6324"/>
              <a:gd name="T74" fmla="*/ 3280 w 3280"/>
              <a:gd name="T75" fmla="*/ 6324 h 63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0" h="6324">
                <a:moveTo>
                  <a:pt x="3280" y="0"/>
                </a:moveTo>
                <a:cubicBezTo>
                  <a:pt x="3191" y="112"/>
                  <a:pt x="3102" y="224"/>
                  <a:pt x="3004" y="396"/>
                </a:cubicBezTo>
                <a:cubicBezTo>
                  <a:pt x="2906" y="568"/>
                  <a:pt x="2786" y="848"/>
                  <a:pt x="2692" y="1032"/>
                </a:cubicBezTo>
                <a:cubicBezTo>
                  <a:pt x="2598" y="1216"/>
                  <a:pt x="2538" y="1352"/>
                  <a:pt x="2440" y="1500"/>
                </a:cubicBezTo>
                <a:cubicBezTo>
                  <a:pt x="2342" y="1648"/>
                  <a:pt x="2220" y="1792"/>
                  <a:pt x="2104" y="1920"/>
                </a:cubicBezTo>
                <a:cubicBezTo>
                  <a:pt x="1988" y="2048"/>
                  <a:pt x="1856" y="2180"/>
                  <a:pt x="1744" y="2268"/>
                </a:cubicBezTo>
                <a:cubicBezTo>
                  <a:pt x="1632" y="2356"/>
                  <a:pt x="1528" y="2418"/>
                  <a:pt x="1432" y="2448"/>
                </a:cubicBezTo>
                <a:cubicBezTo>
                  <a:pt x="1336" y="2478"/>
                  <a:pt x="1258" y="2456"/>
                  <a:pt x="1168" y="2448"/>
                </a:cubicBezTo>
                <a:cubicBezTo>
                  <a:pt x="1078" y="2440"/>
                  <a:pt x="966" y="2414"/>
                  <a:pt x="892" y="2400"/>
                </a:cubicBezTo>
                <a:cubicBezTo>
                  <a:pt x="818" y="2386"/>
                  <a:pt x="760" y="2352"/>
                  <a:pt x="724" y="2364"/>
                </a:cubicBezTo>
                <a:cubicBezTo>
                  <a:pt x="688" y="2376"/>
                  <a:pt x="676" y="2414"/>
                  <a:pt x="676" y="2472"/>
                </a:cubicBezTo>
                <a:cubicBezTo>
                  <a:pt x="676" y="2530"/>
                  <a:pt x="746" y="2624"/>
                  <a:pt x="724" y="2712"/>
                </a:cubicBezTo>
                <a:cubicBezTo>
                  <a:pt x="702" y="2800"/>
                  <a:pt x="622" y="2904"/>
                  <a:pt x="544" y="3000"/>
                </a:cubicBezTo>
                <a:cubicBezTo>
                  <a:pt x="466" y="3096"/>
                  <a:pt x="328" y="3198"/>
                  <a:pt x="256" y="3288"/>
                </a:cubicBezTo>
                <a:cubicBezTo>
                  <a:pt x="184" y="3378"/>
                  <a:pt x="150" y="3462"/>
                  <a:pt x="112" y="3540"/>
                </a:cubicBezTo>
                <a:cubicBezTo>
                  <a:pt x="74" y="3618"/>
                  <a:pt x="42" y="3670"/>
                  <a:pt x="28" y="3756"/>
                </a:cubicBezTo>
                <a:cubicBezTo>
                  <a:pt x="14" y="3842"/>
                  <a:pt x="0" y="3940"/>
                  <a:pt x="28" y="4056"/>
                </a:cubicBezTo>
                <a:cubicBezTo>
                  <a:pt x="56" y="4172"/>
                  <a:pt x="128" y="4354"/>
                  <a:pt x="196" y="4452"/>
                </a:cubicBezTo>
                <a:cubicBezTo>
                  <a:pt x="264" y="4550"/>
                  <a:pt x="398" y="4562"/>
                  <a:pt x="436" y="4644"/>
                </a:cubicBezTo>
                <a:cubicBezTo>
                  <a:pt x="474" y="4726"/>
                  <a:pt x="438" y="4832"/>
                  <a:pt x="424" y="4944"/>
                </a:cubicBezTo>
                <a:cubicBezTo>
                  <a:pt x="410" y="5056"/>
                  <a:pt x="360" y="5208"/>
                  <a:pt x="352" y="5316"/>
                </a:cubicBezTo>
                <a:cubicBezTo>
                  <a:pt x="344" y="5424"/>
                  <a:pt x="388" y="5484"/>
                  <a:pt x="376" y="5592"/>
                </a:cubicBezTo>
                <a:cubicBezTo>
                  <a:pt x="364" y="5700"/>
                  <a:pt x="310" y="5842"/>
                  <a:pt x="280" y="5964"/>
                </a:cubicBezTo>
                <a:cubicBezTo>
                  <a:pt x="250" y="6086"/>
                  <a:pt x="223" y="6205"/>
                  <a:pt x="196" y="63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0" name="Freeform 366"/>
          <p:cNvSpPr>
            <a:spLocks/>
          </p:cNvSpPr>
          <p:nvPr/>
        </p:nvSpPr>
        <p:spPr bwMode="auto">
          <a:xfrm>
            <a:off x="2001838" y="2514600"/>
            <a:ext cx="2892425" cy="2397125"/>
          </a:xfrm>
          <a:custGeom>
            <a:avLst/>
            <a:gdLst>
              <a:gd name="T0" fmla="*/ 5508 w 5508"/>
              <a:gd name="T1" fmla="*/ 0 h 6028"/>
              <a:gd name="T2" fmla="*/ 5424 w 5508"/>
              <a:gd name="T3" fmla="*/ 264 h 6028"/>
              <a:gd name="T4" fmla="*/ 5280 w 5508"/>
              <a:gd name="T5" fmla="*/ 432 h 6028"/>
              <a:gd name="T6" fmla="*/ 4980 w 5508"/>
              <a:gd name="T7" fmla="*/ 588 h 6028"/>
              <a:gd name="T8" fmla="*/ 4716 w 5508"/>
              <a:gd name="T9" fmla="*/ 732 h 6028"/>
              <a:gd name="T10" fmla="*/ 4476 w 5508"/>
              <a:gd name="T11" fmla="*/ 876 h 6028"/>
              <a:gd name="T12" fmla="*/ 4308 w 5508"/>
              <a:gd name="T13" fmla="*/ 1092 h 6028"/>
              <a:gd name="T14" fmla="*/ 4200 w 5508"/>
              <a:gd name="T15" fmla="*/ 1704 h 6028"/>
              <a:gd name="T16" fmla="*/ 4296 w 5508"/>
              <a:gd name="T17" fmla="*/ 2124 h 6028"/>
              <a:gd name="T18" fmla="*/ 4356 w 5508"/>
              <a:gd name="T19" fmla="*/ 2544 h 6028"/>
              <a:gd name="T20" fmla="*/ 4464 w 5508"/>
              <a:gd name="T21" fmla="*/ 2880 h 6028"/>
              <a:gd name="T22" fmla="*/ 4620 w 5508"/>
              <a:gd name="T23" fmla="*/ 3072 h 6028"/>
              <a:gd name="T24" fmla="*/ 4668 w 5508"/>
              <a:gd name="T25" fmla="*/ 3444 h 6028"/>
              <a:gd name="T26" fmla="*/ 4620 w 5508"/>
              <a:gd name="T27" fmla="*/ 4152 h 6028"/>
              <a:gd name="T28" fmla="*/ 4620 w 5508"/>
              <a:gd name="T29" fmla="*/ 4344 h 6028"/>
              <a:gd name="T30" fmla="*/ 4356 w 5508"/>
              <a:gd name="T31" fmla="*/ 4524 h 6028"/>
              <a:gd name="T32" fmla="*/ 4188 w 5508"/>
              <a:gd name="T33" fmla="*/ 4716 h 6028"/>
              <a:gd name="T34" fmla="*/ 3984 w 5508"/>
              <a:gd name="T35" fmla="*/ 5148 h 6028"/>
              <a:gd name="T36" fmla="*/ 3708 w 5508"/>
              <a:gd name="T37" fmla="*/ 5640 h 6028"/>
              <a:gd name="T38" fmla="*/ 3420 w 5508"/>
              <a:gd name="T39" fmla="*/ 5904 h 6028"/>
              <a:gd name="T40" fmla="*/ 2952 w 5508"/>
              <a:gd name="T41" fmla="*/ 6024 h 6028"/>
              <a:gd name="T42" fmla="*/ 2616 w 5508"/>
              <a:gd name="T43" fmla="*/ 5928 h 6028"/>
              <a:gd name="T44" fmla="*/ 2352 w 5508"/>
              <a:gd name="T45" fmla="*/ 5712 h 6028"/>
              <a:gd name="T46" fmla="*/ 2088 w 5508"/>
              <a:gd name="T47" fmla="*/ 5388 h 6028"/>
              <a:gd name="T48" fmla="*/ 1884 w 5508"/>
              <a:gd name="T49" fmla="*/ 4956 h 6028"/>
              <a:gd name="T50" fmla="*/ 1728 w 5508"/>
              <a:gd name="T51" fmla="*/ 4644 h 6028"/>
              <a:gd name="T52" fmla="*/ 1620 w 5508"/>
              <a:gd name="T53" fmla="*/ 4476 h 6028"/>
              <a:gd name="T54" fmla="*/ 1548 w 5508"/>
              <a:gd name="T55" fmla="*/ 4272 h 6028"/>
              <a:gd name="T56" fmla="*/ 1500 w 5508"/>
              <a:gd name="T57" fmla="*/ 4104 h 6028"/>
              <a:gd name="T58" fmla="*/ 1416 w 5508"/>
              <a:gd name="T59" fmla="*/ 3936 h 6028"/>
              <a:gd name="T60" fmla="*/ 1320 w 5508"/>
              <a:gd name="T61" fmla="*/ 4092 h 6028"/>
              <a:gd name="T62" fmla="*/ 1128 w 5508"/>
              <a:gd name="T63" fmla="*/ 4092 h 6028"/>
              <a:gd name="T64" fmla="*/ 1044 w 5508"/>
              <a:gd name="T65" fmla="*/ 4308 h 6028"/>
              <a:gd name="T66" fmla="*/ 768 w 5508"/>
              <a:gd name="T67" fmla="*/ 4440 h 6028"/>
              <a:gd name="T68" fmla="*/ 372 w 5508"/>
              <a:gd name="T69" fmla="*/ 4548 h 6028"/>
              <a:gd name="T70" fmla="*/ 0 w 5508"/>
              <a:gd name="T71" fmla="*/ 4584 h 60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08"/>
              <a:gd name="T109" fmla="*/ 0 h 6028"/>
              <a:gd name="T110" fmla="*/ 5508 w 5508"/>
              <a:gd name="T111" fmla="*/ 6028 h 60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08" h="6028">
                <a:moveTo>
                  <a:pt x="5508" y="0"/>
                </a:moveTo>
                <a:cubicBezTo>
                  <a:pt x="5485" y="96"/>
                  <a:pt x="5462" y="192"/>
                  <a:pt x="5424" y="264"/>
                </a:cubicBezTo>
                <a:cubicBezTo>
                  <a:pt x="5386" y="336"/>
                  <a:pt x="5354" y="378"/>
                  <a:pt x="5280" y="432"/>
                </a:cubicBezTo>
                <a:cubicBezTo>
                  <a:pt x="5206" y="486"/>
                  <a:pt x="5074" y="538"/>
                  <a:pt x="4980" y="588"/>
                </a:cubicBezTo>
                <a:cubicBezTo>
                  <a:pt x="4886" y="638"/>
                  <a:pt x="4800" y="684"/>
                  <a:pt x="4716" y="732"/>
                </a:cubicBezTo>
                <a:cubicBezTo>
                  <a:pt x="4632" y="780"/>
                  <a:pt x="4544" y="816"/>
                  <a:pt x="4476" y="876"/>
                </a:cubicBezTo>
                <a:cubicBezTo>
                  <a:pt x="4408" y="936"/>
                  <a:pt x="4354" y="954"/>
                  <a:pt x="4308" y="1092"/>
                </a:cubicBezTo>
                <a:cubicBezTo>
                  <a:pt x="4262" y="1230"/>
                  <a:pt x="4202" y="1532"/>
                  <a:pt x="4200" y="1704"/>
                </a:cubicBezTo>
                <a:cubicBezTo>
                  <a:pt x="4198" y="1876"/>
                  <a:pt x="4270" y="1984"/>
                  <a:pt x="4296" y="2124"/>
                </a:cubicBezTo>
                <a:cubicBezTo>
                  <a:pt x="4322" y="2264"/>
                  <a:pt x="4328" y="2418"/>
                  <a:pt x="4356" y="2544"/>
                </a:cubicBezTo>
                <a:cubicBezTo>
                  <a:pt x="4384" y="2670"/>
                  <a:pt x="4420" y="2792"/>
                  <a:pt x="4464" y="2880"/>
                </a:cubicBezTo>
                <a:cubicBezTo>
                  <a:pt x="4508" y="2968"/>
                  <a:pt x="4586" y="2978"/>
                  <a:pt x="4620" y="3072"/>
                </a:cubicBezTo>
                <a:cubicBezTo>
                  <a:pt x="4654" y="3166"/>
                  <a:pt x="4668" y="3264"/>
                  <a:pt x="4668" y="3444"/>
                </a:cubicBezTo>
                <a:cubicBezTo>
                  <a:pt x="4668" y="3624"/>
                  <a:pt x="4628" y="4002"/>
                  <a:pt x="4620" y="4152"/>
                </a:cubicBezTo>
                <a:cubicBezTo>
                  <a:pt x="4612" y="4302"/>
                  <a:pt x="4664" y="4282"/>
                  <a:pt x="4620" y="4344"/>
                </a:cubicBezTo>
                <a:cubicBezTo>
                  <a:pt x="4576" y="4406"/>
                  <a:pt x="4428" y="4462"/>
                  <a:pt x="4356" y="4524"/>
                </a:cubicBezTo>
                <a:cubicBezTo>
                  <a:pt x="4284" y="4586"/>
                  <a:pt x="4250" y="4612"/>
                  <a:pt x="4188" y="4716"/>
                </a:cubicBezTo>
                <a:cubicBezTo>
                  <a:pt x="4126" y="4820"/>
                  <a:pt x="4064" y="4994"/>
                  <a:pt x="3984" y="5148"/>
                </a:cubicBezTo>
                <a:cubicBezTo>
                  <a:pt x="3904" y="5302"/>
                  <a:pt x="3802" y="5514"/>
                  <a:pt x="3708" y="5640"/>
                </a:cubicBezTo>
                <a:cubicBezTo>
                  <a:pt x="3614" y="5766"/>
                  <a:pt x="3546" y="5840"/>
                  <a:pt x="3420" y="5904"/>
                </a:cubicBezTo>
                <a:cubicBezTo>
                  <a:pt x="3294" y="5968"/>
                  <a:pt x="3086" y="6020"/>
                  <a:pt x="2952" y="6024"/>
                </a:cubicBezTo>
                <a:cubicBezTo>
                  <a:pt x="2818" y="6028"/>
                  <a:pt x="2716" y="5980"/>
                  <a:pt x="2616" y="5928"/>
                </a:cubicBezTo>
                <a:cubicBezTo>
                  <a:pt x="2516" y="5876"/>
                  <a:pt x="2440" y="5802"/>
                  <a:pt x="2352" y="5712"/>
                </a:cubicBezTo>
                <a:cubicBezTo>
                  <a:pt x="2264" y="5622"/>
                  <a:pt x="2166" y="5514"/>
                  <a:pt x="2088" y="5388"/>
                </a:cubicBezTo>
                <a:cubicBezTo>
                  <a:pt x="2010" y="5262"/>
                  <a:pt x="1944" y="5080"/>
                  <a:pt x="1884" y="4956"/>
                </a:cubicBezTo>
                <a:cubicBezTo>
                  <a:pt x="1824" y="4832"/>
                  <a:pt x="1772" y="4724"/>
                  <a:pt x="1728" y="4644"/>
                </a:cubicBezTo>
                <a:cubicBezTo>
                  <a:pt x="1684" y="4564"/>
                  <a:pt x="1650" y="4538"/>
                  <a:pt x="1620" y="4476"/>
                </a:cubicBezTo>
                <a:cubicBezTo>
                  <a:pt x="1590" y="4414"/>
                  <a:pt x="1568" y="4334"/>
                  <a:pt x="1548" y="4272"/>
                </a:cubicBezTo>
                <a:cubicBezTo>
                  <a:pt x="1528" y="4210"/>
                  <a:pt x="1522" y="4160"/>
                  <a:pt x="1500" y="4104"/>
                </a:cubicBezTo>
                <a:cubicBezTo>
                  <a:pt x="1478" y="4048"/>
                  <a:pt x="1446" y="3938"/>
                  <a:pt x="1416" y="3936"/>
                </a:cubicBezTo>
                <a:cubicBezTo>
                  <a:pt x="1386" y="3934"/>
                  <a:pt x="1368" y="4066"/>
                  <a:pt x="1320" y="4092"/>
                </a:cubicBezTo>
                <a:cubicBezTo>
                  <a:pt x="1272" y="4118"/>
                  <a:pt x="1174" y="4056"/>
                  <a:pt x="1128" y="4092"/>
                </a:cubicBezTo>
                <a:cubicBezTo>
                  <a:pt x="1082" y="4128"/>
                  <a:pt x="1104" y="4250"/>
                  <a:pt x="1044" y="4308"/>
                </a:cubicBezTo>
                <a:cubicBezTo>
                  <a:pt x="984" y="4366"/>
                  <a:pt x="880" y="4400"/>
                  <a:pt x="768" y="4440"/>
                </a:cubicBezTo>
                <a:cubicBezTo>
                  <a:pt x="656" y="4480"/>
                  <a:pt x="500" y="4524"/>
                  <a:pt x="372" y="4548"/>
                </a:cubicBezTo>
                <a:cubicBezTo>
                  <a:pt x="244" y="4572"/>
                  <a:pt x="122" y="4578"/>
                  <a:pt x="0" y="45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1" name="Freeform 367"/>
          <p:cNvSpPr>
            <a:spLocks/>
          </p:cNvSpPr>
          <p:nvPr/>
        </p:nvSpPr>
        <p:spPr bwMode="auto">
          <a:xfrm>
            <a:off x="5014913" y="23813"/>
            <a:ext cx="2073275" cy="2705100"/>
          </a:xfrm>
          <a:custGeom>
            <a:avLst/>
            <a:gdLst>
              <a:gd name="T0" fmla="*/ 3948 w 3948"/>
              <a:gd name="T1" fmla="*/ 0 h 6800"/>
              <a:gd name="T2" fmla="*/ 3552 w 3948"/>
              <a:gd name="T3" fmla="*/ 120 h 6800"/>
              <a:gd name="T4" fmla="*/ 3276 w 3948"/>
              <a:gd name="T5" fmla="*/ 396 h 6800"/>
              <a:gd name="T6" fmla="*/ 3024 w 3948"/>
              <a:gd name="T7" fmla="*/ 696 h 6800"/>
              <a:gd name="T8" fmla="*/ 2724 w 3948"/>
              <a:gd name="T9" fmla="*/ 1020 h 6800"/>
              <a:gd name="T10" fmla="*/ 2496 w 3948"/>
              <a:gd name="T11" fmla="*/ 1284 h 6800"/>
              <a:gd name="T12" fmla="*/ 2304 w 3948"/>
              <a:gd name="T13" fmla="*/ 1320 h 6800"/>
              <a:gd name="T14" fmla="*/ 2364 w 3948"/>
              <a:gd name="T15" fmla="*/ 1464 h 6800"/>
              <a:gd name="T16" fmla="*/ 2460 w 3948"/>
              <a:gd name="T17" fmla="*/ 1632 h 6800"/>
              <a:gd name="T18" fmla="*/ 2436 w 3948"/>
              <a:gd name="T19" fmla="*/ 1860 h 6800"/>
              <a:gd name="T20" fmla="*/ 2052 w 3948"/>
              <a:gd name="T21" fmla="*/ 2136 h 6800"/>
              <a:gd name="T22" fmla="*/ 1800 w 3948"/>
              <a:gd name="T23" fmla="*/ 2448 h 6800"/>
              <a:gd name="T24" fmla="*/ 1632 w 3948"/>
              <a:gd name="T25" fmla="*/ 2844 h 6800"/>
              <a:gd name="T26" fmla="*/ 1524 w 3948"/>
              <a:gd name="T27" fmla="*/ 3072 h 6800"/>
              <a:gd name="T28" fmla="*/ 1176 w 3948"/>
              <a:gd name="T29" fmla="*/ 3180 h 6800"/>
              <a:gd name="T30" fmla="*/ 792 w 3948"/>
              <a:gd name="T31" fmla="*/ 3276 h 6800"/>
              <a:gd name="T32" fmla="*/ 504 w 3948"/>
              <a:gd name="T33" fmla="*/ 3612 h 6800"/>
              <a:gd name="T34" fmla="*/ 288 w 3948"/>
              <a:gd name="T35" fmla="*/ 4224 h 6800"/>
              <a:gd name="T36" fmla="*/ 132 w 3948"/>
              <a:gd name="T37" fmla="*/ 4704 h 6800"/>
              <a:gd name="T38" fmla="*/ 156 w 3948"/>
              <a:gd name="T39" fmla="*/ 5172 h 6800"/>
              <a:gd name="T40" fmla="*/ 336 w 3948"/>
              <a:gd name="T41" fmla="*/ 5472 h 6800"/>
              <a:gd name="T42" fmla="*/ 444 w 3948"/>
              <a:gd name="T43" fmla="*/ 5796 h 6800"/>
              <a:gd name="T44" fmla="*/ 276 w 3948"/>
              <a:gd name="T45" fmla="*/ 6384 h 6800"/>
              <a:gd name="T46" fmla="*/ 0 w 3948"/>
              <a:gd name="T47" fmla="*/ 6800 h 68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48"/>
              <a:gd name="T73" fmla="*/ 0 h 6800"/>
              <a:gd name="T74" fmla="*/ 3948 w 3948"/>
              <a:gd name="T75" fmla="*/ 6800 h 68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48" h="6800">
                <a:moveTo>
                  <a:pt x="3948" y="0"/>
                </a:moveTo>
                <a:cubicBezTo>
                  <a:pt x="3806" y="27"/>
                  <a:pt x="3664" y="54"/>
                  <a:pt x="3552" y="120"/>
                </a:cubicBezTo>
                <a:cubicBezTo>
                  <a:pt x="3440" y="186"/>
                  <a:pt x="3364" y="300"/>
                  <a:pt x="3276" y="396"/>
                </a:cubicBezTo>
                <a:cubicBezTo>
                  <a:pt x="3188" y="492"/>
                  <a:pt x="3116" y="592"/>
                  <a:pt x="3024" y="696"/>
                </a:cubicBezTo>
                <a:cubicBezTo>
                  <a:pt x="2932" y="800"/>
                  <a:pt x="2812" y="922"/>
                  <a:pt x="2724" y="1020"/>
                </a:cubicBezTo>
                <a:cubicBezTo>
                  <a:pt x="2636" y="1118"/>
                  <a:pt x="2566" y="1234"/>
                  <a:pt x="2496" y="1284"/>
                </a:cubicBezTo>
                <a:cubicBezTo>
                  <a:pt x="2426" y="1334"/>
                  <a:pt x="2326" y="1290"/>
                  <a:pt x="2304" y="1320"/>
                </a:cubicBezTo>
                <a:cubicBezTo>
                  <a:pt x="2282" y="1350"/>
                  <a:pt x="2338" y="1412"/>
                  <a:pt x="2364" y="1464"/>
                </a:cubicBezTo>
                <a:cubicBezTo>
                  <a:pt x="2390" y="1516"/>
                  <a:pt x="2448" y="1566"/>
                  <a:pt x="2460" y="1632"/>
                </a:cubicBezTo>
                <a:cubicBezTo>
                  <a:pt x="2472" y="1698"/>
                  <a:pt x="2504" y="1776"/>
                  <a:pt x="2436" y="1860"/>
                </a:cubicBezTo>
                <a:cubicBezTo>
                  <a:pt x="2368" y="1944"/>
                  <a:pt x="2158" y="2038"/>
                  <a:pt x="2052" y="2136"/>
                </a:cubicBezTo>
                <a:cubicBezTo>
                  <a:pt x="1946" y="2234"/>
                  <a:pt x="1870" y="2330"/>
                  <a:pt x="1800" y="2448"/>
                </a:cubicBezTo>
                <a:cubicBezTo>
                  <a:pt x="1730" y="2566"/>
                  <a:pt x="1678" y="2740"/>
                  <a:pt x="1632" y="2844"/>
                </a:cubicBezTo>
                <a:cubicBezTo>
                  <a:pt x="1586" y="2948"/>
                  <a:pt x="1600" y="3016"/>
                  <a:pt x="1524" y="3072"/>
                </a:cubicBezTo>
                <a:cubicBezTo>
                  <a:pt x="1448" y="3128"/>
                  <a:pt x="1298" y="3146"/>
                  <a:pt x="1176" y="3180"/>
                </a:cubicBezTo>
                <a:cubicBezTo>
                  <a:pt x="1054" y="3214"/>
                  <a:pt x="904" y="3204"/>
                  <a:pt x="792" y="3276"/>
                </a:cubicBezTo>
                <a:cubicBezTo>
                  <a:pt x="680" y="3348"/>
                  <a:pt x="588" y="3454"/>
                  <a:pt x="504" y="3612"/>
                </a:cubicBezTo>
                <a:cubicBezTo>
                  <a:pt x="420" y="3770"/>
                  <a:pt x="350" y="4042"/>
                  <a:pt x="288" y="4224"/>
                </a:cubicBezTo>
                <a:cubicBezTo>
                  <a:pt x="226" y="4406"/>
                  <a:pt x="154" y="4546"/>
                  <a:pt x="132" y="4704"/>
                </a:cubicBezTo>
                <a:cubicBezTo>
                  <a:pt x="110" y="4862"/>
                  <a:pt x="122" y="5044"/>
                  <a:pt x="156" y="5172"/>
                </a:cubicBezTo>
                <a:cubicBezTo>
                  <a:pt x="190" y="5300"/>
                  <a:pt x="288" y="5368"/>
                  <a:pt x="336" y="5472"/>
                </a:cubicBezTo>
                <a:cubicBezTo>
                  <a:pt x="384" y="5576"/>
                  <a:pt x="454" y="5644"/>
                  <a:pt x="444" y="5796"/>
                </a:cubicBezTo>
                <a:cubicBezTo>
                  <a:pt x="434" y="5948"/>
                  <a:pt x="350" y="6217"/>
                  <a:pt x="276" y="6384"/>
                </a:cubicBezTo>
                <a:cubicBezTo>
                  <a:pt x="202" y="6551"/>
                  <a:pt x="58" y="6713"/>
                  <a:pt x="0" y="68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2" name="Freeform 368"/>
          <p:cNvSpPr>
            <a:spLocks/>
          </p:cNvSpPr>
          <p:nvPr/>
        </p:nvSpPr>
        <p:spPr bwMode="auto">
          <a:xfrm>
            <a:off x="2020888" y="2725738"/>
            <a:ext cx="2995612" cy="2306637"/>
          </a:xfrm>
          <a:custGeom>
            <a:avLst/>
            <a:gdLst>
              <a:gd name="T0" fmla="*/ 5704 w 5704"/>
              <a:gd name="T1" fmla="*/ 0 h 5802"/>
              <a:gd name="T2" fmla="*/ 5484 w 5704"/>
              <a:gd name="T3" fmla="*/ 240 h 5802"/>
              <a:gd name="T4" fmla="*/ 5184 w 5704"/>
              <a:gd name="T5" fmla="*/ 480 h 5802"/>
              <a:gd name="T6" fmla="*/ 4920 w 5704"/>
              <a:gd name="T7" fmla="*/ 804 h 5802"/>
              <a:gd name="T8" fmla="*/ 4776 w 5704"/>
              <a:gd name="T9" fmla="*/ 1296 h 5802"/>
              <a:gd name="T10" fmla="*/ 4776 w 5704"/>
              <a:gd name="T11" fmla="*/ 1836 h 5802"/>
              <a:gd name="T12" fmla="*/ 4788 w 5704"/>
              <a:gd name="T13" fmla="*/ 2568 h 5802"/>
              <a:gd name="T14" fmla="*/ 4776 w 5704"/>
              <a:gd name="T15" fmla="*/ 3084 h 5802"/>
              <a:gd name="T16" fmla="*/ 5004 w 5704"/>
              <a:gd name="T17" fmla="*/ 3672 h 5802"/>
              <a:gd name="T18" fmla="*/ 5124 w 5704"/>
              <a:gd name="T19" fmla="*/ 3864 h 5802"/>
              <a:gd name="T20" fmla="*/ 5136 w 5704"/>
              <a:gd name="T21" fmla="*/ 4152 h 5802"/>
              <a:gd name="T22" fmla="*/ 5076 w 5704"/>
              <a:gd name="T23" fmla="*/ 4452 h 5802"/>
              <a:gd name="T24" fmla="*/ 4956 w 5704"/>
              <a:gd name="T25" fmla="*/ 4632 h 5802"/>
              <a:gd name="T26" fmla="*/ 4380 w 5704"/>
              <a:gd name="T27" fmla="*/ 4908 h 5802"/>
              <a:gd name="T28" fmla="*/ 3924 w 5704"/>
              <a:gd name="T29" fmla="*/ 5088 h 5802"/>
              <a:gd name="T30" fmla="*/ 3672 w 5704"/>
              <a:gd name="T31" fmla="*/ 5328 h 5802"/>
              <a:gd name="T32" fmla="*/ 3456 w 5704"/>
              <a:gd name="T33" fmla="*/ 5532 h 5802"/>
              <a:gd name="T34" fmla="*/ 3108 w 5704"/>
              <a:gd name="T35" fmla="*/ 5760 h 5802"/>
              <a:gd name="T36" fmla="*/ 2580 w 5704"/>
              <a:gd name="T37" fmla="*/ 5784 h 5802"/>
              <a:gd name="T38" fmla="*/ 2292 w 5704"/>
              <a:gd name="T39" fmla="*/ 5700 h 5802"/>
              <a:gd name="T40" fmla="*/ 2052 w 5704"/>
              <a:gd name="T41" fmla="*/ 5520 h 5802"/>
              <a:gd name="T42" fmla="*/ 1944 w 5704"/>
              <a:gd name="T43" fmla="*/ 5352 h 5802"/>
              <a:gd name="T44" fmla="*/ 1788 w 5704"/>
              <a:gd name="T45" fmla="*/ 5148 h 5802"/>
              <a:gd name="T46" fmla="*/ 1668 w 5704"/>
              <a:gd name="T47" fmla="*/ 4944 h 5802"/>
              <a:gd name="T48" fmla="*/ 1572 w 5704"/>
              <a:gd name="T49" fmla="*/ 4704 h 5802"/>
              <a:gd name="T50" fmla="*/ 1512 w 5704"/>
              <a:gd name="T51" fmla="*/ 4488 h 5802"/>
              <a:gd name="T52" fmla="*/ 1452 w 5704"/>
              <a:gd name="T53" fmla="*/ 4248 h 5802"/>
              <a:gd name="T54" fmla="*/ 1428 w 5704"/>
              <a:gd name="T55" fmla="*/ 4068 h 5802"/>
              <a:gd name="T56" fmla="*/ 1356 w 5704"/>
              <a:gd name="T57" fmla="*/ 3948 h 5802"/>
              <a:gd name="T58" fmla="*/ 1236 w 5704"/>
              <a:gd name="T59" fmla="*/ 4152 h 5802"/>
              <a:gd name="T60" fmla="*/ 1116 w 5704"/>
              <a:gd name="T61" fmla="*/ 4056 h 5802"/>
              <a:gd name="T62" fmla="*/ 816 w 5704"/>
              <a:gd name="T63" fmla="*/ 4272 h 5802"/>
              <a:gd name="T64" fmla="*/ 456 w 5704"/>
              <a:gd name="T65" fmla="*/ 4332 h 5802"/>
              <a:gd name="T66" fmla="*/ 96 w 5704"/>
              <a:gd name="T67" fmla="*/ 4404 h 5802"/>
              <a:gd name="T68" fmla="*/ 0 w 5704"/>
              <a:gd name="T69" fmla="*/ 4440 h 58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04"/>
              <a:gd name="T106" fmla="*/ 0 h 5802"/>
              <a:gd name="T107" fmla="*/ 5704 w 5704"/>
              <a:gd name="T108" fmla="*/ 5802 h 58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04" h="5802">
                <a:moveTo>
                  <a:pt x="5704" y="0"/>
                </a:moveTo>
                <a:cubicBezTo>
                  <a:pt x="5668" y="40"/>
                  <a:pt x="5571" y="160"/>
                  <a:pt x="5484" y="240"/>
                </a:cubicBezTo>
                <a:cubicBezTo>
                  <a:pt x="5397" y="320"/>
                  <a:pt x="5278" y="386"/>
                  <a:pt x="5184" y="480"/>
                </a:cubicBezTo>
                <a:cubicBezTo>
                  <a:pt x="5090" y="574"/>
                  <a:pt x="4988" y="668"/>
                  <a:pt x="4920" y="804"/>
                </a:cubicBezTo>
                <a:cubicBezTo>
                  <a:pt x="4852" y="940"/>
                  <a:pt x="4800" y="1124"/>
                  <a:pt x="4776" y="1296"/>
                </a:cubicBezTo>
                <a:cubicBezTo>
                  <a:pt x="4752" y="1468"/>
                  <a:pt x="4774" y="1624"/>
                  <a:pt x="4776" y="1836"/>
                </a:cubicBezTo>
                <a:cubicBezTo>
                  <a:pt x="4778" y="2048"/>
                  <a:pt x="4788" y="2360"/>
                  <a:pt x="4788" y="2568"/>
                </a:cubicBezTo>
                <a:cubicBezTo>
                  <a:pt x="4788" y="2776"/>
                  <a:pt x="4740" y="2900"/>
                  <a:pt x="4776" y="3084"/>
                </a:cubicBezTo>
                <a:cubicBezTo>
                  <a:pt x="4812" y="3268"/>
                  <a:pt x="4946" y="3542"/>
                  <a:pt x="5004" y="3672"/>
                </a:cubicBezTo>
                <a:cubicBezTo>
                  <a:pt x="5062" y="3802"/>
                  <a:pt x="5102" y="3784"/>
                  <a:pt x="5124" y="3864"/>
                </a:cubicBezTo>
                <a:cubicBezTo>
                  <a:pt x="5146" y="3944"/>
                  <a:pt x="5144" y="4054"/>
                  <a:pt x="5136" y="4152"/>
                </a:cubicBezTo>
                <a:cubicBezTo>
                  <a:pt x="5128" y="4250"/>
                  <a:pt x="5106" y="4372"/>
                  <a:pt x="5076" y="4452"/>
                </a:cubicBezTo>
                <a:cubicBezTo>
                  <a:pt x="5046" y="4532"/>
                  <a:pt x="5072" y="4556"/>
                  <a:pt x="4956" y="4632"/>
                </a:cubicBezTo>
                <a:cubicBezTo>
                  <a:pt x="4840" y="4708"/>
                  <a:pt x="4552" y="4832"/>
                  <a:pt x="4380" y="4908"/>
                </a:cubicBezTo>
                <a:cubicBezTo>
                  <a:pt x="4208" y="4984"/>
                  <a:pt x="4042" y="5018"/>
                  <a:pt x="3924" y="5088"/>
                </a:cubicBezTo>
                <a:cubicBezTo>
                  <a:pt x="3806" y="5158"/>
                  <a:pt x="3750" y="5254"/>
                  <a:pt x="3672" y="5328"/>
                </a:cubicBezTo>
                <a:cubicBezTo>
                  <a:pt x="3594" y="5402"/>
                  <a:pt x="3550" y="5460"/>
                  <a:pt x="3456" y="5532"/>
                </a:cubicBezTo>
                <a:cubicBezTo>
                  <a:pt x="3362" y="5604"/>
                  <a:pt x="3254" y="5718"/>
                  <a:pt x="3108" y="5760"/>
                </a:cubicBezTo>
                <a:cubicBezTo>
                  <a:pt x="2962" y="5802"/>
                  <a:pt x="2716" y="5794"/>
                  <a:pt x="2580" y="5784"/>
                </a:cubicBezTo>
                <a:cubicBezTo>
                  <a:pt x="2444" y="5774"/>
                  <a:pt x="2380" y="5744"/>
                  <a:pt x="2292" y="5700"/>
                </a:cubicBezTo>
                <a:cubicBezTo>
                  <a:pt x="2204" y="5656"/>
                  <a:pt x="2110" y="5578"/>
                  <a:pt x="2052" y="5520"/>
                </a:cubicBezTo>
                <a:cubicBezTo>
                  <a:pt x="1994" y="5462"/>
                  <a:pt x="1988" y="5414"/>
                  <a:pt x="1944" y="5352"/>
                </a:cubicBezTo>
                <a:cubicBezTo>
                  <a:pt x="1900" y="5290"/>
                  <a:pt x="1834" y="5216"/>
                  <a:pt x="1788" y="5148"/>
                </a:cubicBezTo>
                <a:cubicBezTo>
                  <a:pt x="1742" y="5080"/>
                  <a:pt x="1704" y="5018"/>
                  <a:pt x="1668" y="4944"/>
                </a:cubicBezTo>
                <a:cubicBezTo>
                  <a:pt x="1632" y="4870"/>
                  <a:pt x="1598" y="4780"/>
                  <a:pt x="1572" y="4704"/>
                </a:cubicBezTo>
                <a:cubicBezTo>
                  <a:pt x="1546" y="4628"/>
                  <a:pt x="1532" y="4564"/>
                  <a:pt x="1512" y="4488"/>
                </a:cubicBezTo>
                <a:cubicBezTo>
                  <a:pt x="1492" y="4412"/>
                  <a:pt x="1466" y="4318"/>
                  <a:pt x="1452" y="4248"/>
                </a:cubicBezTo>
                <a:cubicBezTo>
                  <a:pt x="1438" y="4178"/>
                  <a:pt x="1444" y="4118"/>
                  <a:pt x="1428" y="4068"/>
                </a:cubicBezTo>
                <a:cubicBezTo>
                  <a:pt x="1412" y="4018"/>
                  <a:pt x="1388" y="3934"/>
                  <a:pt x="1356" y="3948"/>
                </a:cubicBezTo>
                <a:cubicBezTo>
                  <a:pt x="1324" y="3962"/>
                  <a:pt x="1276" y="4134"/>
                  <a:pt x="1236" y="4152"/>
                </a:cubicBezTo>
                <a:cubicBezTo>
                  <a:pt x="1196" y="4170"/>
                  <a:pt x="1186" y="4036"/>
                  <a:pt x="1116" y="4056"/>
                </a:cubicBezTo>
                <a:cubicBezTo>
                  <a:pt x="1046" y="4076"/>
                  <a:pt x="926" y="4226"/>
                  <a:pt x="816" y="4272"/>
                </a:cubicBezTo>
                <a:cubicBezTo>
                  <a:pt x="706" y="4318"/>
                  <a:pt x="576" y="4310"/>
                  <a:pt x="456" y="4332"/>
                </a:cubicBezTo>
                <a:cubicBezTo>
                  <a:pt x="336" y="4354"/>
                  <a:pt x="172" y="4386"/>
                  <a:pt x="96" y="4404"/>
                </a:cubicBezTo>
                <a:cubicBezTo>
                  <a:pt x="20" y="4422"/>
                  <a:pt x="10" y="4431"/>
                  <a:pt x="0" y="44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3" name="Freeform 369"/>
          <p:cNvSpPr>
            <a:spLocks/>
          </p:cNvSpPr>
          <p:nvPr/>
        </p:nvSpPr>
        <p:spPr bwMode="auto">
          <a:xfrm>
            <a:off x="4995863" y="219075"/>
            <a:ext cx="2098675" cy="2703513"/>
          </a:xfrm>
          <a:custGeom>
            <a:avLst/>
            <a:gdLst>
              <a:gd name="T0" fmla="*/ 3996 w 3996"/>
              <a:gd name="T1" fmla="*/ 0 h 6796"/>
              <a:gd name="T2" fmla="*/ 3624 w 3996"/>
              <a:gd name="T3" fmla="*/ 84 h 6796"/>
              <a:gd name="T4" fmla="*/ 3264 w 3996"/>
              <a:gd name="T5" fmla="*/ 336 h 6796"/>
              <a:gd name="T6" fmla="*/ 3072 w 3996"/>
              <a:gd name="T7" fmla="*/ 588 h 6796"/>
              <a:gd name="T8" fmla="*/ 2988 w 3996"/>
              <a:gd name="T9" fmla="*/ 708 h 6796"/>
              <a:gd name="T10" fmla="*/ 2868 w 3996"/>
              <a:gd name="T11" fmla="*/ 876 h 6796"/>
              <a:gd name="T12" fmla="*/ 2580 w 3996"/>
              <a:gd name="T13" fmla="*/ 936 h 6796"/>
              <a:gd name="T14" fmla="*/ 2496 w 3996"/>
              <a:gd name="T15" fmla="*/ 936 h 6796"/>
              <a:gd name="T16" fmla="*/ 2676 w 3996"/>
              <a:gd name="T17" fmla="*/ 1128 h 6796"/>
              <a:gd name="T18" fmla="*/ 2772 w 3996"/>
              <a:gd name="T19" fmla="*/ 1308 h 6796"/>
              <a:gd name="T20" fmla="*/ 2664 w 3996"/>
              <a:gd name="T21" fmla="*/ 1596 h 6796"/>
              <a:gd name="T22" fmla="*/ 2388 w 3996"/>
              <a:gd name="T23" fmla="*/ 1812 h 6796"/>
              <a:gd name="T24" fmla="*/ 2040 w 3996"/>
              <a:gd name="T25" fmla="*/ 2076 h 6796"/>
              <a:gd name="T26" fmla="*/ 1800 w 3996"/>
              <a:gd name="T27" fmla="*/ 2400 h 6796"/>
              <a:gd name="T28" fmla="*/ 1620 w 3996"/>
              <a:gd name="T29" fmla="*/ 2724 h 6796"/>
              <a:gd name="T30" fmla="*/ 1476 w 3996"/>
              <a:gd name="T31" fmla="*/ 3072 h 6796"/>
              <a:gd name="T32" fmla="*/ 1416 w 3996"/>
              <a:gd name="T33" fmla="*/ 3192 h 6796"/>
              <a:gd name="T34" fmla="*/ 1212 w 3996"/>
              <a:gd name="T35" fmla="*/ 3192 h 6796"/>
              <a:gd name="T36" fmla="*/ 876 w 3996"/>
              <a:gd name="T37" fmla="*/ 3252 h 6796"/>
              <a:gd name="T38" fmla="*/ 672 w 3996"/>
              <a:gd name="T39" fmla="*/ 3432 h 6796"/>
              <a:gd name="T40" fmla="*/ 600 w 3996"/>
              <a:gd name="T41" fmla="*/ 3888 h 6796"/>
              <a:gd name="T42" fmla="*/ 684 w 3996"/>
              <a:gd name="T43" fmla="*/ 4716 h 6796"/>
              <a:gd name="T44" fmla="*/ 672 w 3996"/>
              <a:gd name="T45" fmla="*/ 5436 h 6796"/>
              <a:gd name="T46" fmla="*/ 408 w 3996"/>
              <a:gd name="T47" fmla="*/ 6192 h 6796"/>
              <a:gd name="T48" fmla="*/ 144 w 3996"/>
              <a:gd name="T49" fmla="*/ 6648 h 6796"/>
              <a:gd name="T50" fmla="*/ 0 w 3996"/>
              <a:gd name="T51" fmla="*/ 6796 h 67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96"/>
              <a:gd name="T79" fmla="*/ 0 h 6796"/>
              <a:gd name="T80" fmla="*/ 3996 w 3996"/>
              <a:gd name="T81" fmla="*/ 6796 h 679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96" h="6796">
                <a:moveTo>
                  <a:pt x="3996" y="0"/>
                </a:moveTo>
                <a:cubicBezTo>
                  <a:pt x="3871" y="14"/>
                  <a:pt x="3746" y="28"/>
                  <a:pt x="3624" y="84"/>
                </a:cubicBezTo>
                <a:cubicBezTo>
                  <a:pt x="3502" y="140"/>
                  <a:pt x="3356" y="252"/>
                  <a:pt x="3264" y="336"/>
                </a:cubicBezTo>
                <a:cubicBezTo>
                  <a:pt x="3172" y="420"/>
                  <a:pt x="3118" y="526"/>
                  <a:pt x="3072" y="588"/>
                </a:cubicBezTo>
                <a:cubicBezTo>
                  <a:pt x="3026" y="650"/>
                  <a:pt x="3022" y="660"/>
                  <a:pt x="2988" y="708"/>
                </a:cubicBezTo>
                <a:cubicBezTo>
                  <a:pt x="2954" y="756"/>
                  <a:pt x="2936" y="838"/>
                  <a:pt x="2868" y="876"/>
                </a:cubicBezTo>
                <a:cubicBezTo>
                  <a:pt x="2800" y="914"/>
                  <a:pt x="2642" y="926"/>
                  <a:pt x="2580" y="936"/>
                </a:cubicBezTo>
                <a:cubicBezTo>
                  <a:pt x="2518" y="946"/>
                  <a:pt x="2480" y="904"/>
                  <a:pt x="2496" y="936"/>
                </a:cubicBezTo>
                <a:cubicBezTo>
                  <a:pt x="2512" y="968"/>
                  <a:pt x="2630" y="1066"/>
                  <a:pt x="2676" y="1128"/>
                </a:cubicBezTo>
                <a:cubicBezTo>
                  <a:pt x="2722" y="1190"/>
                  <a:pt x="2774" y="1230"/>
                  <a:pt x="2772" y="1308"/>
                </a:cubicBezTo>
                <a:cubicBezTo>
                  <a:pt x="2770" y="1386"/>
                  <a:pt x="2728" y="1512"/>
                  <a:pt x="2664" y="1596"/>
                </a:cubicBezTo>
                <a:cubicBezTo>
                  <a:pt x="2600" y="1680"/>
                  <a:pt x="2492" y="1732"/>
                  <a:pt x="2388" y="1812"/>
                </a:cubicBezTo>
                <a:cubicBezTo>
                  <a:pt x="2284" y="1892"/>
                  <a:pt x="2138" y="1978"/>
                  <a:pt x="2040" y="2076"/>
                </a:cubicBezTo>
                <a:cubicBezTo>
                  <a:pt x="1942" y="2174"/>
                  <a:pt x="1870" y="2292"/>
                  <a:pt x="1800" y="2400"/>
                </a:cubicBezTo>
                <a:cubicBezTo>
                  <a:pt x="1730" y="2508"/>
                  <a:pt x="1674" y="2612"/>
                  <a:pt x="1620" y="2724"/>
                </a:cubicBezTo>
                <a:cubicBezTo>
                  <a:pt x="1566" y="2836"/>
                  <a:pt x="1510" y="2994"/>
                  <a:pt x="1476" y="3072"/>
                </a:cubicBezTo>
                <a:cubicBezTo>
                  <a:pt x="1442" y="3150"/>
                  <a:pt x="1460" y="3172"/>
                  <a:pt x="1416" y="3192"/>
                </a:cubicBezTo>
                <a:cubicBezTo>
                  <a:pt x="1372" y="3212"/>
                  <a:pt x="1302" y="3182"/>
                  <a:pt x="1212" y="3192"/>
                </a:cubicBezTo>
                <a:cubicBezTo>
                  <a:pt x="1122" y="3202"/>
                  <a:pt x="966" y="3212"/>
                  <a:pt x="876" y="3252"/>
                </a:cubicBezTo>
                <a:cubicBezTo>
                  <a:pt x="786" y="3292"/>
                  <a:pt x="718" y="3326"/>
                  <a:pt x="672" y="3432"/>
                </a:cubicBezTo>
                <a:cubicBezTo>
                  <a:pt x="626" y="3538"/>
                  <a:pt x="598" y="3674"/>
                  <a:pt x="600" y="3888"/>
                </a:cubicBezTo>
                <a:cubicBezTo>
                  <a:pt x="602" y="4102"/>
                  <a:pt x="672" y="4458"/>
                  <a:pt x="684" y="4716"/>
                </a:cubicBezTo>
                <a:cubicBezTo>
                  <a:pt x="696" y="4974"/>
                  <a:pt x="718" y="5190"/>
                  <a:pt x="672" y="5436"/>
                </a:cubicBezTo>
                <a:cubicBezTo>
                  <a:pt x="626" y="5682"/>
                  <a:pt x="496" y="5990"/>
                  <a:pt x="408" y="6192"/>
                </a:cubicBezTo>
                <a:cubicBezTo>
                  <a:pt x="320" y="6394"/>
                  <a:pt x="212" y="6547"/>
                  <a:pt x="144" y="6648"/>
                </a:cubicBezTo>
                <a:cubicBezTo>
                  <a:pt x="76" y="6749"/>
                  <a:pt x="30" y="6765"/>
                  <a:pt x="0" y="67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4" name="Freeform 370"/>
          <p:cNvSpPr>
            <a:spLocks/>
          </p:cNvSpPr>
          <p:nvPr/>
        </p:nvSpPr>
        <p:spPr bwMode="auto">
          <a:xfrm>
            <a:off x="4705350" y="2921000"/>
            <a:ext cx="2395538" cy="2667000"/>
          </a:xfrm>
          <a:custGeom>
            <a:avLst/>
            <a:gdLst>
              <a:gd name="T0" fmla="*/ 552 w 4560"/>
              <a:gd name="T1" fmla="*/ 0 h 6708"/>
              <a:gd name="T2" fmla="*/ 420 w 4560"/>
              <a:gd name="T3" fmla="*/ 156 h 6708"/>
              <a:gd name="T4" fmla="*/ 360 w 4560"/>
              <a:gd name="T5" fmla="*/ 456 h 6708"/>
              <a:gd name="T6" fmla="*/ 276 w 4560"/>
              <a:gd name="T7" fmla="*/ 828 h 6708"/>
              <a:gd name="T8" fmla="*/ 108 w 4560"/>
              <a:gd name="T9" fmla="*/ 1356 h 6708"/>
              <a:gd name="T10" fmla="*/ 12 w 4560"/>
              <a:gd name="T11" fmla="*/ 1728 h 6708"/>
              <a:gd name="T12" fmla="*/ 36 w 4560"/>
              <a:gd name="T13" fmla="*/ 2220 h 6708"/>
              <a:gd name="T14" fmla="*/ 132 w 4560"/>
              <a:gd name="T15" fmla="*/ 2652 h 6708"/>
              <a:gd name="T16" fmla="*/ 516 w 4560"/>
              <a:gd name="T17" fmla="*/ 3408 h 6708"/>
              <a:gd name="T18" fmla="*/ 972 w 4560"/>
              <a:gd name="T19" fmla="*/ 3912 h 6708"/>
              <a:gd name="T20" fmla="*/ 1380 w 4560"/>
              <a:gd name="T21" fmla="*/ 4608 h 6708"/>
              <a:gd name="T22" fmla="*/ 1800 w 4560"/>
              <a:gd name="T23" fmla="*/ 5208 h 6708"/>
              <a:gd name="T24" fmla="*/ 2088 w 4560"/>
              <a:gd name="T25" fmla="*/ 5424 h 6708"/>
              <a:gd name="T26" fmla="*/ 2304 w 4560"/>
              <a:gd name="T27" fmla="*/ 5688 h 6708"/>
              <a:gd name="T28" fmla="*/ 2388 w 4560"/>
              <a:gd name="T29" fmla="*/ 5868 h 6708"/>
              <a:gd name="T30" fmla="*/ 2604 w 4560"/>
              <a:gd name="T31" fmla="*/ 6072 h 6708"/>
              <a:gd name="T32" fmla="*/ 2916 w 4560"/>
              <a:gd name="T33" fmla="*/ 6156 h 6708"/>
              <a:gd name="T34" fmla="*/ 3480 w 4560"/>
              <a:gd name="T35" fmla="*/ 6492 h 6708"/>
              <a:gd name="T36" fmla="*/ 3804 w 4560"/>
              <a:gd name="T37" fmla="*/ 6636 h 6708"/>
              <a:gd name="T38" fmla="*/ 4560 w 4560"/>
              <a:gd name="T39" fmla="*/ 6708 h 67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60"/>
              <a:gd name="T61" fmla="*/ 0 h 6708"/>
              <a:gd name="T62" fmla="*/ 4560 w 4560"/>
              <a:gd name="T63" fmla="*/ 6708 h 67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60" h="6708">
                <a:moveTo>
                  <a:pt x="552" y="0"/>
                </a:moveTo>
                <a:cubicBezTo>
                  <a:pt x="502" y="40"/>
                  <a:pt x="452" y="80"/>
                  <a:pt x="420" y="156"/>
                </a:cubicBezTo>
                <a:cubicBezTo>
                  <a:pt x="388" y="232"/>
                  <a:pt x="384" y="344"/>
                  <a:pt x="360" y="456"/>
                </a:cubicBezTo>
                <a:cubicBezTo>
                  <a:pt x="336" y="568"/>
                  <a:pt x="318" y="678"/>
                  <a:pt x="276" y="828"/>
                </a:cubicBezTo>
                <a:cubicBezTo>
                  <a:pt x="234" y="978"/>
                  <a:pt x="152" y="1206"/>
                  <a:pt x="108" y="1356"/>
                </a:cubicBezTo>
                <a:cubicBezTo>
                  <a:pt x="64" y="1506"/>
                  <a:pt x="24" y="1584"/>
                  <a:pt x="12" y="1728"/>
                </a:cubicBezTo>
                <a:cubicBezTo>
                  <a:pt x="0" y="1872"/>
                  <a:pt x="16" y="2066"/>
                  <a:pt x="36" y="2220"/>
                </a:cubicBezTo>
                <a:cubicBezTo>
                  <a:pt x="56" y="2374"/>
                  <a:pt x="52" y="2454"/>
                  <a:pt x="132" y="2652"/>
                </a:cubicBezTo>
                <a:cubicBezTo>
                  <a:pt x="212" y="2850"/>
                  <a:pt x="376" y="3198"/>
                  <a:pt x="516" y="3408"/>
                </a:cubicBezTo>
                <a:cubicBezTo>
                  <a:pt x="656" y="3618"/>
                  <a:pt x="828" y="3712"/>
                  <a:pt x="972" y="3912"/>
                </a:cubicBezTo>
                <a:cubicBezTo>
                  <a:pt x="1116" y="4112"/>
                  <a:pt x="1242" y="4392"/>
                  <a:pt x="1380" y="4608"/>
                </a:cubicBezTo>
                <a:cubicBezTo>
                  <a:pt x="1518" y="4824"/>
                  <a:pt x="1682" y="5072"/>
                  <a:pt x="1800" y="5208"/>
                </a:cubicBezTo>
                <a:cubicBezTo>
                  <a:pt x="1918" y="5344"/>
                  <a:pt x="2004" y="5344"/>
                  <a:pt x="2088" y="5424"/>
                </a:cubicBezTo>
                <a:cubicBezTo>
                  <a:pt x="2172" y="5504"/>
                  <a:pt x="2254" y="5614"/>
                  <a:pt x="2304" y="5688"/>
                </a:cubicBezTo>
                <a:cubicBezTo>
                  <a:pt x="2354" y="5762"/>
                  <a:pt x="2338" y="5804"/>
                  <a:pt x="2388" y="5868"/>
                </a:cubicBezTo>
                <a:cubicBezTo>
                  <a:pt x="2438" y="5932"/>
                  <a:pt x="2516" y="6024"/>
                  <a:pt x="2604" y="6072"/>
                </a:cubicBezTo>
                <a:cubicBezTo>
                  <a:pt x="2692" y="6120"/>
                  <a:pt x="2770" y="6086"/>
                  <a:pt x="2916" y="6156"/>
                </a:cubicBezTo>
                <a:cubicBezTo>
                  <a:pt x="3062" y="6226"/>
                  <a:pt x="3332" y="6412"/>
                  <a:pt x="3480" y="6492"/>
                </a:cubicBezTo>
                <a:cubicBezTo>
                  <a:pt x="3628" y="6572"/>
                  <a:pt x="3624" y="6600"/>
                  <a:pt x="3804" y="6636"/>
                </a:cubicBezTo>
                <a:cubicBezTo>
                  <a:pt x="3984" y="6672"/>
                  <a:pt x="4403" y="6693"/>
                  <a:pt x="4560" y="67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5" name="Freeform 371"/>
          <p:cNvSpPr>
            <a:spLocks/>
          </p:cNvSpPr>
          <p:nvPr/>
        </p:nvSpPr>
        <p:spPr bwMode="auto">
          <a:xfrm>
            <a:off x="5203825" y="314325"/>
            <a:ext cx="1878013" cy="2606675"/>
          </a:xfrm>
          <a:custGeom>
            <a:avLst/>
            <a:gdLst>
              <a:gd name="T0" fmla="*/ 3576 w 3576"/>
              <a:gd name="T1" fmla="*/ 0 h 6552"/>
              <a:gd name="T2" fmla="*/ 3300 w 3576"/>
              <a:gd name="T3" fmla="*/ 48 h 6552"/>
              <a:gd name="T4" fmla="*/ 3048 w 3576"/>
              <a:gd name="T5" fmla="*/ 240 h 6552"/>
              <a:gd name="T6" fmla="*/ 2856 w 3576"/>
              <a:gd name="T7" fmla="*/ 492 h 6552"/>
              <a:gd name="T8" fmla="*/ 2712 w 3576"/>
              <a:gd name="T9" fmla="*/ 696 h 6552"/>
              <a:gd name="T10" fmla="*/ 2688 w 3576"/>
              <a:gd name="T11" fmla="*/ 912 h 6552"/>
              <a:gd name="T12" fmla="*/ 2604 w 3576"/>
              <a:gd name="T13" fmla="*/ 936 h 6552"/>
              <a:gd name="T14" fmla="*/ 2484 w 3576"/>
              <a:gd name="T15" fmla="*/ 912 h 6552"/>
              <a:gd name="T16" fmla="*/ 2412 w 3576"/>
              <a:gd name="T17" fmla="*/ 900 h 6552"/>
              <a:gd name="T18" fmla="*/ 2484 w 3576"/>
              <a:gd name="T19" fmla="*/ 1068 h 6552"/>
              <a:gd name="T20" fmla="*/ 2544 w 3576"/>
              <a:gd name="T21" fmla="*/ 1140 h 6552"/>
              <a:gd name="T22" fmla="*/ 2508 w 3576"/>
              <a:gd name="T23" fmla="*/ 1356 h 6552"/>
              <a:gd name="T24" fmla="*/ 2340 w 3576"/>
              <a:gd name="T25" fmla="*/ 1572 h 6552"/>
              <a:gd name="T26" fmla="*/ 1884 w 3576"/>
              <a:gd name="T27" fmla="*/ 1836 h 6552"/>
              <a:gd name="T28" fmla="*/ 1548 w 3576"/>
              <a:gd name="T29" fmla="*/ 2172 h 6552"/>
              <a:gd name="T30" fmla="*/ 1212 w 3576"/>
              <a:gd name="T31" fmla="*/ 2808 h 6552"/>
              <a:gd name="T32" fmla="*/ 1068 w 3576"/>
              <a:gd name="T33" fmla="*/ 3024 h 6552"/>
              <a:gd name="T34" fmla="*/ 924 w 3576"/>
              <a:gd name="T35" fmla="*/ 3732 h 6552"/>
              <a:gd name="T36" fmla="*/ 780 w 3576"/>
              <a:gd name="T37" fmla="*/ 4608 h 6552"/>
              <a:gd name="T38" fmla="*/ 480 w 3576"/>
              <a:gd name="T39" fmla="*/ 5688 h 6552"/>
              <a:gd name="T40" fmla="*/ 144 w 3576"/>
              <a:gd name="T41" fmla="*/ 6360 h 6552"/>
              <a:gd name="T42" fmla="*/ 0 w 3576"/>
              <a:gd name="T43" fmla="*/ 6552 h 65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6"/>
              <a:gd name="T67" fmla="*/ 0 h 6552"/>
              <a:gd name="T68" fmla="*/ 3576 w 3576"/>
              <a:gd name="T69" fmla="*/ 6552 h 65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6" h="6552">
                <a:moveTo>
                  <a:pt x="3576" y="0"/>
                </a:moveTo>
                <a:cubicBezTo>
                  <a:pt x="3482" y="4"/>
                  <a:pt x="3388" y="8"/>
                  <a:pt x="3300" y="48"/>
                </a:cubicBezTo>
                <a:cubicBezTo>
                  <a:pt x="3212" y="88"/>
                  <a:pt x="3122" y="166"/>
                  <a:pt x="3048" y="240"/>
                </a:cubicBezTo>
                <a:cubicBezTo>
                  <a:pt x="2974" y="314"/>
                  <a:pt x="2912" y="416"/>
                  <a:pt x="2856" y="492"/>
                </a:cubicBezTo>
                <a:cubicBezTo>
                  <a:pt x="2800" y="568"/>
                  <a:pt x="2740" y="626"/>
                  <a:pt x="2712" y="696"/>
                </a:cubicBezTo>
                <a:cubicBezTo>
                  <a:pt x="2684" y="766"/>
                  <a:pt x="2706" y="872"/>
                  <a:pt x="2688" y="912"/>
                </a:cubicBezTo>
                <a:cubicBezTo>
                  <a:pt x="2670" y="952"/>
                  <a:pt x="2638" y="936"/>
                  <a:pt x="2604" y="936"/>
                </a:cubicBezTo>
                <a:cubicBezTo>
                  <a:pt x="2570" y="936"/>
                  <a:pt x="2516" y="918"/>
                  <a:pt x="2484" y="912"/>
                </a:cubicBezTo>
                <a:cubicBezTo>
                  <a:pt x="2452" y="906"/>
                  <a:pt x="2412" y="874"/>
                  <a:pt x="2412" y="900"/>
                </a:cubicBezTo>
                <a:cubicBezTo>
                  <a:pt x="2412" y="926"/>
                  <a:pt x="2462" y="1028"/>
                  <a:pt x="2484" y="1068"/>
                </a:cubicBezTo>
                <a:cubicBezTo>
                  <a:pt x="2506" y="1108"/>
                  <a:pt x="2540" y="1092"/>
                  <a:pt x="2544" y="1140"/>
                </a:cubicBezTo>
                <a:cubicBezTo>
                  <a:pt x="2548" y="1188"/>
                  <a:pt x="2542" y="1284"/>
                  <a:pt x="2508" y="1356"/>
                </a:cubicBezTo>
                <a:cubicBezTo>
                  <a:pt x="2474" y="1428"/>
                  <a:pt x="2444" y="1492"/>
                  <a:pt x="2340" y="1572"/>
                </a:cubicBezTo>
                <a:cubicBezTo>
                  <a:pt x="2236" y="1652"/>
                  <a:pt x="2016" y="1736"/>
                  <a:pt x="1884" y="1836"/>
                </a:cubicBezTo>
                <a:cubicBezTo>
                  <a:pt x="1752" y="1936"/>
                  <a:pt x="1660" y="2010"/>
                  <a:pt x="1548" y="2172"/>
                </a:cubicBezTo>
                <a:cubicBezTo>
                  <a:pt x="1436" y="2334"/>
                  <a:pt x="1292" y="2666"/>
                  <a:pt x="1212" y="2808"/>
                </a:cubicBezTo>
                <a:cubicBezTo>
                  <a:pt x="1132" y="2950"/>
                  <a:pt x="1116" y="2870"/>
                  <a:pt x="1068" y="3024"/>
                </a:cubicBezTo>
                <a:cubicBezTo>
                  <a:pt x="1020" y="3178"/>
                  <a:pt x="972" y="3468"/>
                  <a:pt x="924" y="3732"/>
                </a:cubicBezTo>
                <a:cubicBezTo>
                  <a:pt x="876" y="3996"/>
                  <a:pt x="854" y="4282"/>
                  <a:pt x="780" y="4608"/>
                </a:cubicBezTo>
                <a:cubicBezTo>
                  <a:pt x="706" y="4934"/>
                  <a:pt x="586" y="5396"/>
                  <a:pt x="480" y="5688"/>
                </a:cubicBezTo>
                <a:cubicBezTo>
                  <a:pt x="374" y="5980"/>
                  <a:pt x="224" y="6216"/>
                  <a:pt x="144" y="6360"/>
                </a:cubicBezTo>
                <a:cubicBezTo>
                  <a:pt x="64" y="6504"/>
                  <a:pt x="32" y="6528"/>
                  <a:pt x="0" y="65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6" name="Freeform 372"/>
          <p:cNvSpPr>
            <a:spLocks/>
          </p:cNvSpPr>
          <p:nvPr/>
        </p:nvSpPr>
        <p:spPr bwMode="auto">
          <a:xfrm>
            <a:off x="4945063" y="2916238"/>
            <a:ext cx="2162175" cy="2566987"/>
          </a:xfrm>
          <a:custGeom>
            <a:avLst/>
            <a:gdLst>
              <a:gd name="T0" fmla="*/ 504 w 4116"/>
              <a:gd name="T1" fmla="*/ 0 h 6456"/>
              <a:gd name="T2" fmla="*/ 252 w 4116"/>
              <a:gd name="T3" fmla="*/ 552 h 6456"/>
              <a:gd name="T4" fmla="*/ 60 w 4116"/>
              <a:gd name="T5" fmla="*/ 1236 h 6456"/>
              <a:gd name="T6" fmla="*/ 36 w 4116"/>
              <a:gd name="T7" fmla="*/ 1776 h 6456"/>
              <a:gd name="T8" fmla="*/ 276 w 4116"/>
              <a:gd name="T9" fmla="*/ 2676 h 6456"/>
              <a:gd name="T10" fmla="*/ 720 w 4116"/>
              <a:gd name="T11" fmla="*/ 3624 h 6456"/>
              <a:gd name="T12" fmla="*/ 1092 w 4116"/>
              <a:gd name="T13" fmla="*/ 4236 h 6456"/>
              <a:gd name="T14" fmla="*/ 1236 w 4116"/>
              <a:gd name="T15" fmla="*/ 4548 h 6456"/>
              <a:gd name="T16" fmla="*/ 1716 w 4116"/>
              <a:gd name="T17" fmla="*/ 5040 h 6456"/>
              <a:gd name="T18" fmla="*/ 2076 w 4116"/>
              <a:gd name="T19" fmla="*/ 5364 h 6456"/>
              <a:gd name="T20" fmla="*/ 2304 w 4116"/>
              <a:gd name="T21" fmla="*/ 5700 h 6456"/>
              <a:gd name="T22" fmla="*/ 2928 w 4116"/>
              <a:gd name="T23" fmla="*/ 6072 h 6456"/>
              <a:gd name="T24" fmla="*/ 3456 w 4116"/>
              <a:gd name="T25" fmla="*/ 6252 h 6456"/>
              <a:gd name="T26" fmla="*/ 4116 w 4116"/>
              <a:gd name="T27" fmla="*/ 6456 h 64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16"/>
              <a:gd name="T43" fmla="*/ 0 h 6456"/>
              <a:gd name="T44" fmla="*/ 4116 w 4116"/>
              <a:gd name="T45" fmla="*/ 6456 h 64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16" h="6456">
                <a:moveTo>
                  <a:pt x="504" y="0"/>
                </a:moveTo>
                <a:cubicBezTo>
                  <a:pt x="462" y="92"/>
                  <a:pt x="326" y="346"/>
                  <a:pt x="252" y="552"/>
                </a:cubicBezTo>
                <a:cubicBezTo>
                  <a:pt x="178" y="758"/>
                  <a:pt x="96" y="1032"/>
                  <a:pt x="60" y="1236"/>
                </a:cubicBezTo>
                <a:cubicBezTo>
                  <a:pt x="24" y="1440"/>
                  <a:pt x="0" y="1536"/>
                  <a:pt x="36" y="1776"/>
                </a:cubicBezTo>
                <a:cubicBezTo>
                  <a:pt x="72" y="2016"/>
                  <a:pt x="162" y="2368"/>
                  <a:pt x="276" y="2676"/>
                </a:cubicBezTo>
                <a:cubicBezTo>
                  <a:pt x="390" y="2984"/>
                  <a:pt x="584" y="3364"/>
                  <a:pt x="720" y="3624"/>
                </a:cubicBezTo>
                <a:cubicBezTo>
                  <a:pt x="856" y="3884"/>
                  <a:pt x="1006" y="4082"/>
                  <a:pt x="1092" y="4236"/>
                </a:cubicBezTo>
                <a:cubicBezTo>
                  <a:pt x="1178" y="4390"/>
                  <a:pt x="1132" y="4414"/>
                  <a:pt x="1236" y="4548"/>
                </a:cubicBezTo>
                <a:cubicBezTo>
                  <a:pt x="1340" y="4682"/>
                  <a:pt x="1576" y="4904"/>
                  <a:pt x="1716" y="5040"/>
                </a:cubicBezTo>
                <a:cubicBezTo>
                  <a:pt x="1856" y="5176"/>
                  <a:pt x="1978" y="5254"/>
                  <a:pt x="2076" y="5364"/>
                </a:cubicBezTo>
                <a:cubicBezTo>
                  <a:pt x="2174" y="5474"/>
                  <a:pt x="2162" y="5582"/>
                  <a:pt x="2304" y="5700"/>
                </a:cubicBezTo>
                <a:cubicBezTo>
                  <a:pt x="2446" y="5818"/>
                  <a:pt x="2736" y="5980"/>
                  <a:pt x="2928" y="6072"/>
                </a:cubicBezTo>
                <a:cubicBezTo>
                  <a:pt x="3120" y="6164"/>
                  <a:pt x="3258" y="6188"/>
                  <a:pt x="3456" y="6252"/>
                </a:cubicBezTo>
                <a:cubicBezTo>
                  <a:pt x="3654" y="6316"/>
                  <a:pt x="3885" y="6386"/>
                  <a:pt x="4116" y="64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7" name="Freeform 373"/>
          <p:cNvSpPr>
            <a:spLocks/>
          </p:cNvSpPr>
          <p:nvPr/>
        </p:nvSpPr>
        <p:spPr bwMode="auto">
          <a:xfrm>
            <a:off x="5316538" y="454025"/>
            <a:ext cx="1765300" cy="2566988"/>
          </a:xfrm>
          <a:custGeom>
            <a:avLst/>
            <a:gdLst>
              <a:gd name="T0" fmla="*/ 3360 w 3360"/>
              <a:gd name="T1" fmla="*/ 0 h 6456"/>
              <a:gd name="T2" fmla="*/ 3084 w 3360"/>
              <a:gd name="T3" fmla="*/ 108 h 6456"/>
              <a:gd name="T4" fmla="*/ 2880 w 3360"/>
              <a:gd name="T5" fmla="*/ 396 h 6456"/>
              <a:gd name="T6" fmla="*/ 2700 w 3360"/>
              <a:gd name="T7" fmla="*/ 600 h 6456"/>
              <a:gd name="T8" fmla="*/ 2508 w 3360"/>
              <a:gd name="T9" fmla="*/ 744 h 6456"/>
              <a:gd name="T10" fmla="*/ 2592 w 3360"/>
              <a:gd name="T11" fmla="*/ 864 h 6456"/>
              <a:gd name="T12" fmla="*/ 2616 w 3360"/>
              <a:gd name="T13" fmla="*/ 1128 h 6456"/>
              <a:gd name="T14" fmla="*/ 2340 w 3360"/>
              <a:gd name="T15" fmla="*/ 1524 h 6456"/>
              <a:gd name="T16" fmla="*/ 1872 w 3360"/>
              <a:gd name="T17" fmla="*/ 1920 h 6456"/>
              <a:gd name="T18" fmla="*/ 1464 w 3360"/>
              <a:gd name="T19" fmla="*/ 2268 h 6456"/>
              <a:gd name="T20" fmla="*/ 1080 w 3360"/>
              <a:gd name="T21" fmla="*/ 2676 h 6456"/>
              <a:gd name="T22" fmla="*/ 984 w 3360"/>
              <a:gd name="T23" fmla="*/ 2868 h 6456"/>
              <a:gd name="T24" fmla="*/ 852 w 3360"/>
              <a:gd name="T25" fmla="*/ 3288 h 6456"/>
              <a:gd name="T26" fmla="*/ 768 w 3360"/>
              <a:gd name="T27" fmla="*/ 3972 h 6456"/>
              <a:gd name="T28" fmla="*/ 648 w 3360"/>
              <a:gd name="T29" fmla="*/ 4716 h 6456"/>
              <a:gd name="T30" fmla="*/ 420 w 3360"/>
              <a:gd name="T31" fmla="*/ 5472 h 6456"/>
              <a:gd name="T32" fmla="*/ 0 w 3360"/>
              <a:gd name="T33" fmla="*/ 6456 h 64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60"/>
              <a:gd name="T52" fmla="*/ 0 h 6456"/>
              <a:gd name="T53" fmla="*/ 3360 w 3360"/>
              <a:gd name="T54" fmla="*/ 6456 h 64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60" h="6456">
                <a:moveTo>
                  <a:pt x="3360" y="0"/>
                </a:moveTo>
                <a:cubicBezTo>
                  <a:pt x="3262" y="21"/>
                  <a:pt x="3164" y="42"/>
                  <a:pt x="3084" y="108"/>
                </a:cubicBezTo>
                <a:cubicBezTo>
                  <a:pt x="3004" y="174"/>
                  <a:pt x="2944" y="314"/>
                  <a:pt x="2880" y="396"/>
                </a:cubicBezTo>
                <a:cubicBezTo>
                  <a:pt x="2816" y="478"/>
                  <a:pt x="2762" y="542"/>
                  <a:pt x="2700" y="600"/>
                </a:cubicBezTo>
                <a:cubicBezTo>
                  <a:pt x="2638" y="658"/>
                  <a:pt x="2526" y="700"/>
                  <a:pt x="2508" y="744"/>
                </a:cubicBezTo>
                <a:cubicBezTo>
                  <a:pt x="2490" y="788"/>
                  <a:pt x="2574" y="800"/>
                  <a:pt x="2592" y="864"/>
                </a:cubicBezTo>
                <a:cubicBezTo>
                  <a:pt x="2610" y="928"/>
                  <a:pt x="2658" y="1018"/>
                  <a:pt x="2616" y="1128"/>
                </a:cubicBezTo>
                <a:cubicBezTo>
                  <a:pt x="2574" y="1238"/>
                  <a:pt x="2464" y="1392"/>
                  <a:pt x="2340" y="1524"/>
                </a:cubicBezTo>
                <a:cubicBezTo>
                  <a:pt x="2216" y="1656"/>
                  <a:pt x="2018" y="1796"/>
                  <a:pt x="1872" y="1920"/>
                </a:cubicBezTo>
                <a:cubicBezTo>
                  <a:pt x="1726" y="2044"/>
                  <a:pt x="1596" y="2142"/>
                  <a:pt x="1464" y="2268"/>
                </a:cubicBezTo>
                <a:cubicBezTo>
                  <a:pt x="1332" y="2394"/>
                  <a:pt x="1160" y="2576"/>
                  <a:pt x="1080" y="2676"/>
                </a:cubicBezTo>
                <a:cubicBezTo>
                  <a:pt x="1000" y="2776"/>
                  <a:pt x="1022" y="2766"/>
                  <a:pt x="984" y="2868"/>
                </a:cubicBezTo>
                <a:cubicBezTo>
                  <a:pt x="946" y="2970"/>
                  <a:pt x="888" y="3104"/>
                  <a:pt x="852" y="3288"/>
                </a:cubicBezTo>
                <a:cubicBezTo>
                  <a:pt x="816" y="3472"/>
                  <a:pt x="802" y="3734"/>
                  <a:pt x="768" y="3972"/>
                </a:cubicBezTo>
                <a:cubicBezTo>
                  <a:pt x="734" y="4210"/>
                  <a:pt x="706" y="4466"/>
                  <a:pt x="648" y="4716"/>
                </a:cubicBezTo>
                <a:cubicBezTo>
                  <a:pt x="590" y="4966"/>
                  <a:pt x="528" y="5182"/>
                  <a:pt x="420" y="5472"/>
                </a:cubicBezTo>
                <a:cubicBezTo>
                  <a:pt x="312" y="5762"/>
                  <a:pt x="156" y="6109"/>
                  <a:pt x="0" y="64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8" name="Freeform 374"/>
          <p:cNvSpPr>
            <a:spLocks/>
          </p:cNvSpPr>
          <p:nvPr/>
        </p:nvSpPr>
        <p:spPr bwMode="auto">
          <a:xfrm>
            <a:off x="5249863" y="3013075"/>
            <a:ext cx="1863725" cy="2374900"/>
          </a:xfrm>
          <a:custGeom>
            <a:avLst/>
            <a:gdLst>
              <a:gd name="T0" fmla="*/ 135 w 3547"/>
              <a:gd name="T1" fmla="*/ 0 h 5972"/>
              <a:gd name="T2" fmla="*/ 19 w 3547"/>
              <a:gd name="T3" fmla="*/ 416 h 5972"/>
              <a:gd name="T4" fmla="*/ 19 w 3547"/>
              <a:gd name="T5" fmla="*/ 1088 h 5972"/>
              <a:gd name="T6" fmla="*/ 127 w 3547"/>
              <a:gd name="T7" fmla="*/ 2096 h 5972"/>
              <a:gd name="T8" fmla="*/ 403 w 3547"/>
              <a:gd name="T9" fmla="*/ 2732 h 5972"/>
              <a:gd name="T10" fmla="*/ 991 w 3547"/>
              <a:gd name="T11" fmla="*/ 3200 h 5972"/>
              <a:gd name="T12" fmla="*/ 1375 w 3547"/>
              <a:gd name="T13" fmla="*/ 3152 h 5972"/>
              <a:gd name="T14" fmla="*/ 1783 w 3547"/>
              <a:gd name="T15" fmla="*/ 2792 h 5972"/>
              <a:gd name="T16" fmla="*/ 2215 w 3547"/>
              <a:gd name="T17" fmla="*/ 2408 h 5972"/>
              <a:gd name="T18" fmla="*/ 2575 w 3547"/>
              <a:gd name="T19" fmla="*/ 2432 h 5972"/>
              <a:gd name="T20" fmla="*/ 2767 w 3547"/>
              <a:gd name="T21" fmla="*/ 2756 h 5972"/>
              <a:gd name="T22" fmla="*/ 2755 w 3547"/>
              <a:gd name="T23" fmla="*/ 2960 h 5972"/>
              <a:gd name="T24" fmla="*/ 2719 w 3547"/>
              <a:gd name="T25" fmla="*/ 3200 h 5972"/>
              <a:gd name="T26" fmla="*/ 2491 w 3547"/>
              <a:gd name="T27" fmla="*/ 3476 h 5972"/>
              <a:gd name="T28" fmla="*/ 2491 w 3547"/>
              <a:gd name="T29" fmla="*/ 3500 h 5972"/>
              <a:gd name="T30" fmla="*/ 2311 w 3547"/>
              <a:gd name="T31" fmla="*/ 3824 h 5972"/>
              <a:gd name="T32" fmla="*/ 2023 w 3547"/>
              <a:gd name="T33" fmla="*/ 4748 h 5972"/>
              <a:gd name="T34" fmla="*/ 1987 w 3547"/>
              <a:gd name="T35" fmla="*/ 5216 h 5972"/>
              <a:gd name="T36" fmla="*/ 2203 w 3547"/>
              <a:gd name="T37" fmla="*/ 5540 h 5972"/>
              <a:gd name="T38" fmla="*/ 2647 w 3547"/>
              <a:gd name="T39" fmla="*/ 5744 h 5972"/>
              <a:gd name="T40" fmla="*/ 3547 w 3547"/>
              <a:gd name="T41" fmla="*/ 5972 h 59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7"/>
              <a:gd name="T64" fmla="*/ 0 h 5972"/>
              <a:gd name="T65" fmla="*/ 3547 w 3547"/>
              <a:gd name="T66" fmla="*/ 5972 h 59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7" h="5972">
                <a:moveTo>
                  <a:pt x="135" y="0"/>
                </a:moveTo>
                <a:cubicBezTo>
                  <a:pt x="116" y="69"/>
                  <a:pt x="38" y="235"/>
                  <a:pt x="19" y="416"/>
                </a:cubicBezTo>
                <a:cubicBezTo>
                  <a:pt x="0" y="597"/>
                  <a:pt x="1" y="808"/>
                  <a:pt x="19" y="1088"/>
                </a:cubicBezTo>
                <a:cubicBezTo>
                  <a:pt x="37" y="1368"/>
                  <a:pt x="63" y="1822"/>
                  <a:pt x="127" y="2096"/>
                </a:cubicBezTo>
                <a:cubicBezTo>
                  <a:pt x="191" y="2370"/>
                  <a:pt x="259" y="2548"/>
                  <a:pt x="403" y="2732"/>
                </a:cubicBezTo>
                <a:cubicBezTo>
                  <a:pt x="547" y="2916"/>
                  <a:pt x="829" y="3130"/>
                  <a:pt x="991" y="3200"/>
                </a:cubicBezTo>
                <a:cubicBezTo>
                  <a:pt x="1153" y="3270"/>
                  <a:pt x="1243" y="3220"/>
                  <a:pt x="1375" y="3152"/>
                </a:cubicBezTo>
                <a:cubicBezTo>
                  <a:pt x="1507" y="3084"/>
                  <a:pt x="1643" y="2916"/>
                  <a:pt x="1783" y="2792"/>
                </a:cubicBezTo>
                <a:cubicBezTo>
                  <a:pt x="1923" y="2668"/>
                  <a:pt x="2083" y="2468"/>
                  <a:pt x="2215" y="2408"/>
                </a:cubicBezTo>
                <a:cubicBezTo>
                  <a:pt x="2347" y="2348"/>
                  <a:pt x="2483" y="2374"/>
                  <a:pt x="2575" y="2432"/>
                </a:cubicBezTo>
                <a:cubicBezTo>
                  <a:pt x="2667" y="2490"/>
                  <a:pt x="2737" y="2668"/>
                  <a:pt x="2767" y="2756"/>
                </a:cubicBezTo>
                <a:cubicBezTo>
                  <a:pt x="2797" y="2844"/>
                  <a:pt x="2763" y="2886"/>
                  <a:pt x="2755" y="2960"/>
                </a:cubicBezTo>
                <a:cubicBezTo>
                  <a:pt x="2747" y="3034"/>
                  <a:pt x="2763" y="3114"/>
                  <a:pt x="2719" y="3200"/>
                </a:cubicBezTo>
                <a:cubicBezTo>
                  <a:pt x="2675" y="3286"/>
                  <a:pt x="2529" y="3426"/>
                  <a:pt x="2491" y="3476"/>
                </a:cubicBezTo>
                <a:cubicBezTo>
                  <a:pt x="2453" y="3526"/>
                  <a:pt x="2521" y="3442"/>
                  <a:pt x="2491" y="3500"/>
                </a:cubicBezTo>
                <a:cubicBezTo>
                  <a:pt x="2461" y="3558"/>
                  <a:pt x="2389" y="3616"/>
                  <a:pt x="2311" y="3824"/>
                </a:cubicBezTo>
                <a:cubicBezTo>
                  <a:pt x="2233" y="4032"/>
                  <a:pt x="2077" y="4516"/>
                  <a:pt x="2023" y="4748"/>
                </a:cubicBezTo>
                <a:cubicBezTo>
                  <a:pt x="1969" y="4980"/>
                  <a:pt x="1957" y="5084"/>
                  <a:pt x="1987" y="5216"/>
                </a:cubicBezTo>
                <a:cubicBezTo>
                  <a:pt x="2017" y="5348"/>
                  <a:pt x="2093" y="5452"/>
                  <a:pt x="2203" y="5540"/>
                </a:cubicBezTo>
                <a:cubicBezTo>
                  <a:pt x="2313" y="5628"/>
                  <a:pt x="2423" y="5672"/>
                  <a:pt x="2647" y="5744"/>
                </a:cubicBezTo>
                <a:cubicBezTo>
                  <a:pt x="2871" y="5816"/>
                  <a:pt x="3209" y="5894"/>
                  <a:pt x="3547" y="59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09" name="Freeform 375"/>
          <p:cNvSpPr>
            <a:spLocks/>
          </p:cNvSpPr>
          <p:nvPr/>
        </p:nvSpPr>
        <p:spPr bwMode="auto">
          <a:xfrm>
            <a:off x="5316538" y="615950"/>
            <a:ext cx="1778000" cy="2571750"/>
          </a:xfrm>
          <a:custGeom>
            <a:avLst/>
            <a:gdLst>
              <a:gd name="T0" fmla="*/ 3384 w 3384"/>
              <a:gd name="T1" fmla="*/ 0 h 6468"/>
              <a:gd name="T2" fmla="*/ 3216 w 3384"/>
              <a:gd name="T3" fmla="*/ 156 h 6468"/>
              <a:gd name="T4" fmla="*/ 3156 w 3384"/>
              <a:gd name="T5" fmla="*/ 420 h 6468"/>
              <a:gd name="T6" fmla="*/ 2892 w 3384"/>
              <a:gd name="T7" fmla="*/ 852 h 6468"/>
              <a:gd name="T8" fmla="*/ 2304 w 3384"/>
              <a:gd name="T9" fmla="*/ 1536 h 6468"/>
              <a:gd name="T10" fmla="*/ 2088 w 3384"/>
              <a:gd name="T11" fmla="*/ 1740 h 6468"/>
              <a:gd name="T12" fmla="*/ 1980 w 3384"/>
              <a:gd name="T13" fmla="*/ 1944 h 6468"/>
              <a:gd name="T14" fmla="*/ 1908 w 3384"/>
              <a:gd name="T15" fmla="*/ 2052 h 6468"/>
              <a:gd name="T16" fmla="*/ 1536 w 3384"/>
              <a:gd name="T17" fmla="*/ 2256 h 6468"/>
              <a:gd name="T18" fmla="*/ 1332 w 3384"/>
              <a:gd name="T19" fmla="*/ 2520 h 6468"/>
              <a:gd name="T20" fmla="*/ 1236 w 3384"/>
              <a:gd name="T21" fmla="*/ 3096 h 6468"/>
              <a:gd name="T22" fmla="*/ 1188 w 3384"/>
              <a:gd name="T23" fmla="*/ 3876 h 6468"/>
              <a:gd name="T24" fmla="*/ 972 w 3384"/>
              <a:gd name="T25" fmla="*/ 4344 h 6468"/>
              <a:gd name="T26" fmla="*/ 612 w 3384"/>
              <a:gd name="T27" fmla="*/ 4872 h 6468"/>
              <a:gd name="T28" fmla="*/ 300 w 3384"/>
              <a:gd name="T29" fmla="*/ 5604 h 6468"/>
              <a:gd name="T30" fmla="*/ 60 w 3384"/>
              <a:gd name="T31" fmla="*/ 6168 h 6468"/>
              <a:gd name="T32" fmla="*/ 0 w 3384"/>
              <a:gd name="T33" fmla="*/ 6468 h 64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84"/>
              <a:gd name="T52" fmla="*/ 0 h 6468"/>
              <a:gd name="T53" fmla="*/ 3384 w 3384"/>
              <a:gd name="T54" fmla="*/ 6468 h 64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84" h="6468">
                <a:moveTo>
                  <a:pt x="3384" y="0"/>
                </a:moveTo>
                <a:cubicBezTo>
                  <a:pt x="3356" y="26"/>
                  <a:pt x="3254" y="86"/>
                  <a:pt x="3216" y="156"/>
                </a:cubicBezTo>
                <a:cubicBezTo>
                  <a:pt x="3178" y="226"/>
                  <a:pt x="3210" y="304"/>
                  <a:pt x="3156" y="420"/>
                </a:cubicBezTo>
                <a:cubicBezTo>
                  <a:pt x="3102" y="536"/>
                  <a:pt x="3034" y="666"/>
                  <a:pt x="2892" y="852"/>
                </a:cubicBezTo>
                <a:cubicBezTo>
                  <a:pt x="2750" y="1038"/>
                  <a:pt x="2438" y="1388"/>
                  <a:pt x="2304" y="1536"/>
                </a:cubicBezTo>
                <a:cubicBezTo>
                  <a:pt x="2170" y="1684"/>
                  <a:pt x="2142" y="1672"/>
                  <a:pt x="2088" y="1740"/>
                </a:cubicBezTo>
                <a:cubicBezTo>
                  <a:pt x="2034" y="1808"/>
                  <a:pt x="2010" y="1892"/>
                  <a:pt x="1980" y="1944"/>
                </a:cubicBezTo>
                <a:cubicBezTo>
                  <a:pt x="1950" y="1996"/>
                  <a:pt x="1982" y="2000"/>
                  <a:pt x="1908" y="2052"/>
                </a:cubicBezTo>
                <a:cubicBezTo>
                  <a:pt x="1834" y="2104"/>
                  <a:pt x="1632" y="2178"/>
                  <a:pt x="1536" y="2256"/>
                </a:cubicBezTo>
                <a:cubicBezTo>
                  <a:pt x="1440" y="2334"/>
                  <a:pt x="1382" y="2380"/>
                  <a:pt x="1332" y="2520"/>
                </a:cubicBezTo>
                <a:cubicBezTo>
                  <a:pt x="1282" y="2660"/>
                  <a:pt x="1260" y="2870"/>
                  <a:pt x="1236" y="3096"/>
                </a:cubicBezTo>
                <a:cubicBezTo>
                  <a:pt x="1212" y="3322"/>
                  <a:pt x="1232" y="3668"/>
                  <a:pt x="1188" y="3876"/>
                </a:cubicBezTo>
                <a:cubicBezTo>
                  <a:pt x="1144" y="4084"/>
                  <a:pt x="1068" y="4178"/>
                  <a:pt x="972" y="4344"/>
                </a:cubicBezTo>
                <a:cubicBezTo>
                  <a:pt x="876" y="4510"/>
                  <a:pt x="724" y="4662"/>
                  <a:pt x="612" y="4872"/>
                </a:cubicBezTo>
                <a:cubicBezTo>
                  <a:pt x="500" y="5082"/>
                  <a:pt x="392" y="5388"/>
                  <a:pt x="300" y="5604"/>
                </a:cubicBezTo>
                <a:cubicBezTo>
                  <a:pt x="208" y="5820"/>
                  <a:pt x="110" y="6024"/>
                  <a:pt x="60" y="6168"/>
                </a:cubicBezTo>
                <a:cubicBezTo>
                  <a:pt x="10" y="6312"/>
                  <a:pt x="5" y="6390"/>
                  <a:pt x="0" y="646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0" name="Freeform 376"/>
          <p:cNvSpPr>
            <a:spLocks/>
          </p:cNvSpPr>
          <p:nvPr/>
        </p:nvSpPr>
        <p:spPr bwMode="auto">
          <a:xfrm>
            <a:off x="5295900" y="3187700"/>
            <a:ext cx="1785938" cy="2074863"/>
          </a:xfrm>
          <a:custGeom>
            <a:avLst/>
            <a:gdLst>
              <a:gd name="T0" fmla="*/ 42 w 3402"/>
              <a:gd name="T1" fmla="*/ 0 h 5216"/>
              <a:gd name="T2" fmla="*/ 6 w 3402"/>
              <a:gd name="T3" fmla="*/ 492 h 5216"/>
              <a:gd name="T4" fmla="*/ 54 w 3402"/>
              <a:gd name="T5" fmla="*/ 876 h 5216"/>
              <a:gd name="T6" fmla="*/ 330 w 3402"/>
              <a:gd name="T7" fmla="*/ 1404 h 5216"/>
              <a:gd name="T8" fmla="*/ 858 w 3402"/>
              <a:gd name="T9" fmla="*/ 1884 h 5216"/>
              <a:gd name="T10" fmla="*/ 1566 w 3402"/>
              <a:gd name="T11" fmla="*/ 1884 h 5216"/>
              <a:gd name="T12" fmla="*/ 1998 w 3402"/>
              <a:gd name="T13" fmla="*/ 1644 h 5216"/>
              <a:gd name="T14" fmla="*/ 2478 w 3402"/>
              <a:gd name="T15" fmla="*/ 1572 h 5216"/>
              <a:gd name="T16" fmla="*/ 2730 w 3402"/>
              <a:gd name="T17" fmla="*/ 1704 h 5216"/>
              <a:gd name="T18" fmla="*/ 2922 w 3402"/>
              <a:gd name="T19" fmla="*/ 1944 h 5216"/>
              <a:gd name="T20" fmla="*/ 2886 w 3402"/>
              <a:gd name="T21" fmla="*/ 2592 h 5216"/>
              <a:gd name="T22" fmla="*/ 2682 w 3402"/>
              <a:gd name="T23" fmla="*/ 3312 h 5216"/>
              <a:gd name="T24" fmla="*/ 2550 w 3402"/>
              <a:gd name="T25" fmla="*/ 3636 h 5216"/>
              <a:gd name="T26" fmla="*/ 2550 w 3402"/>
              <a:gd name="T27" fmla="*/ 4032 h 5216"/>
              <a:gd name="T28" fmla="*/ 2550 w 3402"/>
              <a:gd name="T29" fmla="*/ 4332 h 5216"/>
              <a:gd name="T30" fmla="*/ 2490 w 3402"/>
              <a:gd name="T31" fmla="*/ 4632 h 5216"/>
              <a:gd name="T32" fmla="*/ 2598 w 3402"/>
              <a:gd name="T33" fmla="*/ 4932 h 5216"/>
              <a:gd name="T34" fmla="*/ 2754 w 3402"/>
              <a:gd name="T35" fmla="*/ 5076 h 5216"/>
              <a:gd name="T36" fmla="*/ 3102 w 3402"/>
              <a:gd name="T37" fmla="*/ 5196 h 5216"/>
              <a:gd name="T38" fmla="*/ 3402 w 3402"/>
              <a:gd name="T39" fmla="*/ 5196 h 52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02"/>
              <a:gd name="T61" fmla="*/ 0 h 5216"/>
              <a:gd name="T62" fmla="*/ 3402 w 3402"/>
              <a:gd name="T63" fmla="*/ 5216 h 52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02" h="5216">
                <a:moveTo>
                  <a:pt x="42" y="0"/>
                </a:moveTo>
                <a:cubicBezTo>
                  <a:pt x="23" y="173"/>
                  <a:pt x="4" y="346"/>
                  <a:pt x="6" y="492"/>
                </a:cubicBezTo>
                <a:cubicBezTo>
                  <a:pt x="8" y="638"/>
                  <a:pt x="0" y="724"/>
                  <a:pt x="54" y="876"/>
                </a:cubicBezTo>
                <a:cubicBezTo>
                  <a:pt x="108" y="1028"/>
                  <a:pt x="196" y="1236"/>
                  <a:pt x="330" y="1404"/>
                </a:cubicBezTo>
                <a:cubicBezTo>
                  <a:pt x="464" y="1572"/>
                  <a:pt x="652" y="1804"/>
                  <a:pt x="858" y="1884"/>
                </a:cubicBezTo>
                <a:cubicBezTo>
                  <a:pt x="1064" y="1964"/>
                  <a:pt x="1376" y="1924"/>
                  <a:pt x="1566" y="1884"/>
                </a:cubicBezTo>
                <a:cubicBezTo>
                  <a:pt x="1756" y="1844"/>
                  <a:pt x="1846" y="1696"/>
                  <a:pt x="1998" y="1644"/>
                </a:cubicBezTo>
                <a:cubicBezTo>
                  <a:pt x="2150" y="1592"/>
                  <a:pt x="2356" y="1562"/>
                  <a:pt x="2478" y="1572"/>
                </a:cubicBezTo>
                <a:cubicBezTo>
                  <a:pt x="2600" y="1582"/>
                  <a:pt x="2656" y="1642"/>
                  <a:pt x="2730" y="1704"/>
                </a:cubicBezTo>
                <a:cubicBezTo>
                  <a:pt x="2804" y="1766"/>
                  <a:pt x="2896" y="1796"/>
                  <a:pt x="2922" y="1944"/>
                </a:cubicBezTo>
                <a:cubicBezTo>
                  <a:pt x="2948" y="2092"/>
                  <a:pt x="2926" y="2364"/>
                  <a:pt x="2886" y="2592"/>
                </a:cubicBezTo>
                <a:cubicBezTo>
                  <a:pt x="2846" y="2820"/>
                  <a:pt x="2738" y="3138"/>
                  <a:pt x="2682" y="3312"/>
                </a:cubicBezTo>
                <a:cubicBezTo>
                  <a:pt x="2626" y="3486"/>
                  <a:pt x="2572" y="3516"/>
                  <a:pt x="2550" y="3636"/>
                </a:cubicBezTo>
                <a:cubicBezTo>
                  <a:pt x="2528" y="3756"/>
                  <a:pt x="2550" y="3916"/>
                  <a:pt x="2550" y="4032"/>
                </a:cubicBezTo>
                <a:cubicBezTo>
                  <a:pt x="2550" y="4148"/>
                  <a:pt x="2560" y="4232"/>
                  <a:pt x="2550" y="4332"/>
                </a:cubicBezTo>
                <a:cubicBezTo>
                  <a:pt x="2540" y="4432"/>
                  <a:pt x="2482" y="4532"/>
                  <a:pt x="2490" y="4632"/>
                </a:cubicBezTo>
                <a:cubicBezTo>
                  <a:pt x="2498" y="4732"/>
                  <a:pt x="2554" y="4858"/>
                  <a:pt x="2598" y="4932"/>
                </a:cubicBezTo>
                <a:cubicBezTo>
                  <a:pt x="2642" y="5006"/>
                  <a:pt x="2670" y="5032"/>
                  <a:pt x="2754" y="5076"/>
                </a:cubicBezTo>
                <a:cubicBezTo>
                  <a:pt x="2838" y="5120"/>
                  <a:pt x="2994" y="5176"/>
                  <a:pt x="3102" y="5196"/>
                </a:cubicBezTo>
                <a:cubicBezTo>
                  <a:pt x="3210" y="5216"/>
                  <a:pt x="3340" y="5196"/>
                  <a:pt x="3402" y="51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1" name="Freeform 377"/>
          <p:cNvSpPr>
            <a:spLocks/>
          </p:cNvSpPr>
          <p:nvPr/>
        </p:nvSpPr>
        <p:spPr bwMode="auto">
          <a:xfrm>
            <a:off x="6704013" y="1206500"/>
            <a:ext cx="409575" cy="649288"/>
          </a:xfrm>
          <a:custGeom>
            <a:avLst/>
            <a:gdLst>
              <a:gd name="T0" fmla="*/ 744 w 780"/>
              <a:gd name="T1" fmla="*/ 16 h 1636"/>
              <a:gd name="T2" fmla="*/ 492 w 780"/>
              <a:gd name="T3" fmla="*/ 28 h 1636"/>
              <a:gd name="T4" fmla="*/ 240 w 780"/>
              <a:gd name="T5" fmla="*/ 184 h 1636"/>
              <a:gd name="T6" fmla="*/ 24 w 780"/>
              <a:gd name="T7" fmla="*/ 628 h 1636"/>
              <a:gd name="T8" fmla="*/ 96 w 780"/>
              <a:gd name="T9" fmla="*/ 1156 h 1636"/>
              <a:gd name="T10" fmla="*/ 444 w 780"/>
              <a:gd name="T11" fmla="*/ 1492 h 1636"/>
              <a:gd name="T12" fmla="*/ 780 w 780"/>
              <a:gd name="T13" fmla="*/ 1636 h 1636"/>
              <a:gd name="T14" fmla="*/ 0 60000 65536"/>
              <a:gd name="T15" fmla="*/ 0 60000 65536"/>
              <a:gd name="T16" fmla="*/ 0 60000 65536"/>
              <a:gd name="T17" fmla="*/ 0 60000 65536"/>
              <a:gd name="T18" fmla="*/ 0 60000 65536"/>
              <a:gd name="T19" fmla="*/ 0 60000 65536"/>
              <a:gd name="T20" fmla="*/ 0 60000 65536"/>
              <a:gd name="T21" fmla="*/ 0 w 780"/>
              <a:gd name="T22" fmla="*/ 0 h 1636"/>
              <a:gd name="T23" fmla="*/ 780 w 780"/>
              <a:gd name="T24" fmla="*/ 1636 h 1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0" h="1636">
                <a:moveTo>
                  <a:pt x="744" y="16"/>
                </a:moveTo>
                <a:cubicBezTo>
                  <a:pt x="660" y="8"/>
                  <a:pt x="576" y="0"/>
                  <a:pt x="492" y="28"/>
                </a:cubicBezTo>
                <a:cubicBezTo>
                  <a:pt x="408" y="56"/>
                  <a:pt x="318" y="84"/>
                  <a:pt x="240" y="184"/>
                </a:cubicBezTo>
                <a:cubicBezTo>
                  <a:pt x="162" y="284"/>
                  <a:pt x="48" y="466"/>
                  <a:pt x="24" y="628"/>
                </a:cubicBezTo>
                <a:cubicBezTo>
                  <a:pt x="0" y="790"/>
                  <a:pt x="26" y="1012"/>
                  <a:pt x="96" y="1156"/>
                </a:cubicBezTo>
                <a:cubicBezTo>
                  <a:pt x="166" y="1300"/>
                  <a:pt x="330" y="1412"/>
                  <a:pt x="444" y="1492"/>
                </a:cubicBezTo>
                <a:cubicBezTo>
                  <a:pt x="558" y="1572"/>
                  <a:pt x="669" y="1604"/>
                  <a:pt x="780" y="16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2" name="Freeform 378"/>
          <p:cNvSpPr>
            <a:spLocks/>
          </p:cNvSpPr>
          <p:nvPr/>
        </p:nvSpPr>
        <p:spPr bwMode="auto">
          <a:xfrm>
            <a:off x="6867525" y="1370013"/>
            <a:ext cx="252413" cy="404812"/>
          </a:xfrm>
          <a:custGeom>
            <a:avLst/>
            <a:gdLst>
              <a:gd name="T0" fmla="*/ 444 w 480"/>
              <a:gd name="T1" fmla="*/ 36 h 1020"/>
              <a:gd name="T2" fmla="*/ 240 w 480"/>
              <a:gd name="T3" fmla="*/ 12 h 1020"/>
              <a:gd name="T4" fmla="*/ 36 w 480"/>
              <a:gd name="T5" fmla="*/ 108 h 1020"/>
              <a:gd name="T6" fmla="*/ 24 w 480"/>
              <a:gd name="T7" fmla="*/ 480 h 1020"/>
              <a:gd name="T8" fmla="*/ 168 w 480"/>
              <a:gd name="T9" fmla="*/ 840 h 1020"/>
              <a:gd name="T10" fmla="*/ 480 w 480"/>
              <a:gd name="T11" fmla="*/ 1020 h 1020"/>
              <a:gd name="T12" fmla="*/ 0 60000 65536"/>
              <a:gd name="T13" fmla="*/ 0 60000 65536"/>
              <a:gd name="T14" fmla="*/ 0 60000 65536"/>
              <a:gd name="T15" fmla="*/ 0 60000 65536"/>
              <a:gd name="T16" fmla="*/ 0 60000 65536"/>
              <a:gd name="T17" fmla="*/ 0 60000 65536"/>
              <a:gd name="T18" fmla="*/ 0 w 480"/>
              <a:gd name="T19" fmla="*/ 0 h 1020"/>
              <a:gd name="T20" fmla="*/ 480 w 480"/>
              <a:gd name="T21" fmla="*/ 1020 h 1020"/>
            </a:gdLst>
            <a:ahLst/>
            <a:cxnLst>
              <a:cxn ang="T12">
                <a:pos x="T0" y="T1"/>
              </a:cxn>
              <a:cxn ang="T13">
                <a:pos x="T2" y="T3"/>
              </a:cxn>
              <a:cxn ang="T14">
                <a:pos x="T4" y="T5"/>
              </a:cxn>
              <a:cxn ang="T15">
                <a:pos x="T6" y="T7"/>
              </a:cxn>
              <a:cxn ang="T16">
                <a:pos x="T8" y="T9"/>
              </a:cxn>
              <a:cxn ang="T17">
                <a:pos x="T10" y="T11"/>
              </a:cxn>
            </a:cxnLst>
            <a:rect l="T18" t="T19" r="T20" b="T21"/>
            <a:pathLst>
              <a:path w="480" h="1020">
                <a:moveTo>
                  <a:pt x="444" y="36"/>
                </a:moveTo>
                <a:cubicBezTo>
                  <a:pt x="376" y="18"/>
                  <a:pt x="308" y="0"/>
                  <a:pt x="240" y="12"/>
                </a:cubicBezTo>
                <a:cubicBezTo>
                  <a:pt x="172" y="24"/>
                  <a:pt x="72" y="30"/>
                  <a:pt x="36" y="108"/>
                </a:cubicBezTo>
                <a:cubicBezTo>
                  <a:pt x="0" y="186"/>
                  <a:pt x="2" y="358"/>
                  <a:pt x="24" y="480"/>
                </a:cubicBezTo>
                <a:cubicBezTo>
                  <a:pt x="46" y="602"/>
                  <a:pt x="92" y="750"/>
                  <a:pt x="168" y="840"/>
                </a:cubicBezTo>
                <a:cubicBezTo>
                  <a:pt x="244" y="930"/>
                  <a:pt x="362" y="975"/>
                  <a:pt x="480" y="1020"/>
                </a:cubicBezTo>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3" name="Freeform 379"/>
          <p:cNvSpPr>
            <a:spLocks/>
          </p:cNvSpPr>
          <p:nvPr/>
        </p:nvSpPr>
        <p:spPr bwMode="auto">
          <a:xfrm>
            <a:off x="5651500" y="1841500"/>
            <a:ext cx="1468438" cy="1766888"/>
          </a:xfrm>
          <a:custGeom>
            <a:avLst/>
            <a:gdLst>
              <a:gd name="T0" fmla="*/ 2748 w 2796"/>
              <a:gd name="T1" fmla="*/ 698 h 4442"/>
              <a:gd name="T2" fmla="*/ 2556 w 2796"/>
              <a:gd name="T3" fmla="*/ 710 h 4442"/>
              <a:gd name="T4" fmla="*/ 2292 w 2796"/>
              <a:gd name="T5" fmla="*/ 602 h 4442"/>
              <a:gd name="T6" fmla="*/ 2088 w 2796"/>
              <a:gd name="T7" fmla="*/ 434 h 4442"/>
              <a:gd name="T8" fmla="*/ 1788 w 2796"/>
              <a:gd name="T9" fmla="*/ 182 h 4442"/>
              <a:gd name="T10" fmla="*/ 1584 w 2796"/>
              <a:gd name="T11" fmla="*/ 26 h 4442"/>
              <a:gd name="T12" fmla="*/ 1392 w 2796"/>
              <a:gd name="T13" fmla="*/ 26 h 4442"/>
              <a:gd name="T14" fmla="*/ 1236 w 2796"/>
              <a:gd name="T15" fmla="*/ 122 h 4442"/>
              <a:gd name="T16" fmla="*/ 1236 w 2796"/>
              <a:gd name="T17" fmla="*/ 410 h 4442"/>
              <a:gd name="T18" fmla="*/ 1212 w 2796"/>
              <a:gd name="T19" fmla="*/ 1058 h 4442"/>
              <a:gd name="T20" fmla="*/ 948 w 2796"/>
              <a:gd name="T21" fmla="*/ 1790 h 4442"/>
              <a:gd name="T22" fmla="*/ 648 w 2796"/>
              <a:gd name="T23" fmla="*/ 2354 h 4442"/>
              <a:gd name="T24" fmla="*/ 324 w 2796"/>
              <a:gd name="T25" fmla="*/ 2822 h 4442"/>
              <a:gd name="T26" fmla="*/ 24 w 2796"/>
              <a:gd name="T27" fmla="*/ 3458 h 4442"/>
              <a:gd name="T28" fmla="*/ 180 w 2796"/>
              <a:gd name="T29" fmla="*/ 3890 h 4442"/>
              <a:gd name="T30" fmla="*/ 888 w 2796"/>
              <a:gd name="T31" fmla="*/ 4082 h 4442"/>
              <a:gd name="T32" fmla="*/ 1596 w 2796"/>
              <a:gd name="T33" fmla="*/ 4082 h 4442"/>
              <a:gd name="T34" fmla="*/ 2172 w 2796"/>
              <a:gd name="T35" fmla="*/ 4070 h 4442"/>
              <a:gd name="T36" fmla="*/ 2604 w 2796"/>
              <a:gd name="T37" fmla="*/ 4310 h 4442"/>
              <a:gd name="T38" fmla="*/ 2796 w 2796"/>
              <a:gd name="T39" fmla="*/ 4442 h 44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96"/>
              <a:gd name="T61" fmla="*/ 0 h 4442"/>
              <a:gd name="T62" fmla="*/ 2796 w 2796"/>
              <a:gd name="T63" fmla="*/ 4442 h 44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96" h="4442">
                <a:moveTo>
                  <a:pt x="2748" y="698"/>
                </a:moveTo>
                <a:cubicBezTo>
                  <a:pt x="2690" y="712"/>
                  <a:pt x="2632" y="726"/>
                  <a:pt x="2556" y="710"/>
                </a:cubicBezTo>
                <a:cubicBezTo>
                  <a:pt x="2480" y="694"/>
                  <a:pt x="2370" y="648"/>
                  <a:pt x="2292" y="602"/>
                </a:cubicBezTo>
                <a:cubicBezTo>
                  <a:pt x="2214" y="556"/>
                  <a:pt x="2172" y="504"/>
                  <a:pt x="2088" y="434"/>
                </a:cubicBezTo>
                <a:cubicBezTo>
                  <a:pt x="2004" y="364"/>
                  <a:pt x="1872" y="250"/>
                  <a:pt x="1788" y="182"/>
                </a:cubicBezTo>
                <a:cubicBezTo>
                  <a:pt x="1704" y="114"/>
                  <a:pt x="1650" y="52"/>
                  <a:pt x="1584" y="26"/>
                </a:cubicBezTo>
                <a:cubicBezTo>
                  <a:pt x="1518" y="0"/>
                  <a:pt x="1450" y="10"/>
                  <a:pt x="1392" y="26"/>
                </a:cubicBezTo>
                <a:cubicBezTo>
                  <a:pt x="1334" y="42"/>
                  <a:pt x="1262" y="58"/>
                  <a:pt x="1236" y="122"/>
                </a:cubicBezTo>
                <a:cubicBezTo>
                  <a:pt x="1210" y="186"/>
                  <a:pt x="1240" y="254"/>
                  <a:pt x="1236" y="410"/>
                </a:cubicBezTo>
                <a:cubicBezTo>
                  <a:pt x="1232" y="566"/>
                  <a:pt x="1260" y="828"/>
                  <a:pt x="1212" y="1058"/>
                </a:cubicBezTo>
                <a:cubicBezTo>
                  <a:pt x="1164" y="1288"/>
                  <a:pt x="1042" y="1574"/>
                  <a:pt x="948" y="1790"/>
                </a:cubicBezTo>
                <a:cubicBezTo>
                  <a:pt x="854" y="2006"/>
                  <a:pt x="752" y="2182"/>
                  <a:pt x="648" y="2354"/>
                </a:cubicBezTo>
                <a:cubicBezTo>
                  <a:pt x="544" y="2526"/>
                  <a:pt x="428" y="2638"/>
                  <a:pt x="324" y="2822"/>
                </a:cubicBezTo>
                <a:cubicBezTo>
                  <a:pt x="220" y="3006"/>
                  <a:pt x="48" y="3280"/>
                  <a:pt x="24" y="3458"/>
                </a:cubicBezTo>
                <a:cubicBezTo>
                  <a:pt x="0" y="3636"/>
                  <a:pt x="36" y="3786"/>
                  <a:pt x="180" y="3890"/>
                </a:cubicBezTo>
                <a:cubicBezTo>
                  <a:pt x="324" y="3994"/>
                  <a:pt x="652" y="4050"/>
                  <a:pt x="888" y="4082"/>
                </a:cubicBezTo>
                <a:cubicBezTo>
                  <a:pt x="1124" y="4114"/>
                  <a:pt x="1382" y="4084"/>
                  <a:pt x="1596" y="4082"/>
                </a:cubicBezTo>
                <a:cubicBezTo>
                  <a:pt x="1810" y="4080"/>
                  <a:pt x="2004" y="4032"/>
                  <a:pt x="2172" y="4070"/>
                </a:cubicBezTo>
                <a:cubicBezTo>
                  <a:pt x="2340" y="4108"/>
                  <a:pt x="2500" y="4248"/>
                  <a:pt x="2604" y="4310"/>
                </a:cubicBezTo>
                <a:cubicBezTo>
                  <a:pt x="2708" y="4372"/>
                  <a:pt x="2753" y="4408"/>
                  <a:pt x="2796" y="44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4" name="Freeform 380"/>
          <p:cNvSpPr>
            <a:spLocks/>
          </p:cNvSpPr>
          <p:nvPr/>
        </p:nvSpPr>
        <p:spPr bwMode="auto">
          <a:xfrm>
            <a:off x="5891213" y="2111375"/>
            <a:ext cx="1222375" cy="1143000"/>
          </a:xfrm>
          <a:custGeom>
            <a:avLst/>
            <a:gdLst>
              <a:gd name="T0" fmla="*/ 2326 w 2326"/>
              <a:gd name="T1" fmla="*/ 486 h 2872"/>
              <a:gd name="T2" fmla="*/ 1954 w 2326"/>
              <a:gd name="T3" fmla="*/ 426 h 2872"/>
              <a:gd name="T4" fmla="*/ 1606 w 2326"/>
              <a:gd name="T5" fmla="*/ 306 h 2872"/>
              <a:gd name="T6" fmla="*/ 1366 w 2326"/>
              <a:gd name="T7" fmla="*/ 138 h 2872"/>
              <a:gd name="T8" fmla="*/ 1246 w 2326"/>
              <a:gd name="T9" fmla="*/ 18 h 2872"/>
              <a:gd name="T10" fmla="*/ 1138 w 2326"/>
              <a:gd name="T11" fmla="*/ 66 h 2872"/>
              <a:gd name="T12" fmla="*/ 1138 w 2326"/>
              <a:gd name="T13" fmla="*/ 414 h 2872"/>
              <a:gd name="T14" fmla="*/ 1066 w 2326"/>
              <a:gd name="T15" fmla="*/ 882 h 2872"/>
              <a:gd name="T16" fmla="*/ 718 w 2326"/>
              <a:gd name="T17" fmla="*/ 1782 h 2872"/>
              <a:gd name="T18" fmla="*/ 322 w 2326"/>
              <a:gd name="T19" fmla="*/ 2358 h 2872"/>
              <a:gd name="T20" fmla="*/ 94 w 2326"/>
              <a:gd name="T21" fmla="*/ 2550 h 2872"/>
              <a:gd name="T22" fmla="*/ 46 w 2326"/>
              <a:gd name="T23" fmla="*/ 2718 h 2872"/>
              <a:gd name="T24" fmla="*/ 370 w 2326"/>
              <a:gd name="T25" fmla="*/ 2850 h 2872"/>
              <a:gd name="T26" fmla="*/ 1054 w 2326"/>
              <a:gd name="T27" fmla="*/ 2850 h 2872"/>
              <a:gd name="T28" fmla="*/ 1426 w 2326"/>
              <a:gd name="T29" fmla="*/ 2718 h 2872"/>
              <a:gd name="T30" fmla="*/ 1810 w 2326"/>
              <a:gd name="T31" fmla="*/ 2658 h 2872"/>
              <a:gd name="T32" fmla="*/ 2290 w 2326"/>
              <a:gd name="T33" fmla="*/ 2802 h 28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6"/>
              <a:gd name="T52" fmla="*/ 0 h 2872"/>
              <a:gd name="T53" fmla="*/ 2326 w 2326"/>
              <a:gd name="T54" fmla="*/ 2872 h 28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6" h="2872">
                <a:moveTo>
                  <a:pt x="2326" y="486"/>
                </a:moveTo>
                <a:cubicBezTo>
                  <a:pt x="2200" y="471"/>
                  <a:pt x="2074" y="456"/>
                  <a:pt x="1954" y="426"/>
                </a:cubicBezTo>
                <a:cubicBezTo>
                  <a:pt x="1834" y="396"/>
                  <a:pt x="1704" y="354"/>
                  <a:pt x="1606" y="306"/>
                </a:cubicBezTo>
                <a:cubicBezTo>
                  <a:pt x="1508" y="258"/>
                  <a:pt x="1426" y="186"/>
                  <a:pt x="1366" y="138"/>
                </a:cubicBezTo>
                <a:cubicBezTo>
                  <a:pt x="1306" y="90"/>
                  <a:pt x="1284" y="30"/>
                  <a:pt x="1246" y="18"/>
                </a:cubicBezTo>
                <a:cubicBezTo>
                  <a:pt x="1208" y="6"/>
                  <a:pt x="1156" y="0"/>
                  <a:pt x="1138" y="66"/>
                </a:cubicBezTo>
                <a:cubicBezTo>
                  <a:pt x="1120" y="132"/>
                  <a:pt x="1150" y="278"/>
                  <a:pt x="1138" y="414"/>
                </a:cubicBezTo>
                <a:cubicBezTo>
                  <a:pt x="1126" y="550"/>
                  <a:pt x="1136" y="654"/>
                  <a:pt x="1066" y="882"/>
                </a:cubicBezTo>
                <a:cubicBezTo>
                  <a:pt x="996" y="1110"/>
                  <a:pt x="842" y="1536"/>
                  <a:pt x="718" y="1782"/>
                </a:cubicBezTo>
                <a:cubicBezTo>
                  <a:pt x="594" y="2028"/>
                  <a:pt x="426" y="2230"/>
                  <a:pt x="322" y="2358"/>
                </a:cubicBezTo>
                <a:cubicBezTo>
                  <a:pt x="218" y="2486"/>
                  <a:pt x="140" y="2490"/>
                  <a:pt x="94" y="2550"/>
                </a:cubicBezTo>
                <a:cubicBezTo>
                  <a:pt x="48" y="2610"/>
                  <a:pt x="0" y="2668"/>
                  <a:pt x="46" y="2718"/>
                </a:cubicBezTo>
                <a:cubicBezTo>
                  <a:pt x="92" y="2768"/>
                  <a:pt x="202" y="2828"/>
                  <a:pt x="370" y="2850"/>
                </a:cubicBezTo>
                <a:cubicBezTo>
                  <a:pt x="538" y="2872"/>
                  <a:pt x="878" y="2872"/>
                  <a:pt x="1054" y="2850"/>
                </a:cubicBezTo>
                <a:cubicBezTo>
                  <a:pt x="1230" y="2828"/>
                  <a:pt x="1300" y="2750"/>
                  <a:pt x="1426" y="2718"/>
                </a:cubicBezTo>
                <a:cubicBezTo>
                  <a:pt x="1552" y="2686"/>
                  <a:pt x="1666" y="2644"/>
                  <a:pt x="1810" y="2658"/>
                </a:cubicBezTo>
                <a:cubicBezTo>
                  <a:pt x="1954" y="2672"/>
                  <a:pt x="2120" y="2739"/>
                  <a:pt x="2290" y="280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5" name="Freeform 381"/>
          <p:cNvSpPr>
            <a:spLocks/>
          </p:cNvSpPr>
          <p:nvPr/>
        </p:nvSpPr>
        <p:spPr bwMode="auto">
          <a:xfrm>
            <a:off x="6200775" y="2219325"/>
            <a:ext cx="906463" cy="906463"/>
          </a:xfrm>
          <a:custGeom>
            <a:avLst/>
            <a:gdLst>
              <a:gd name="T0" fmla="*/ 1726 w 1726"/>
              <a:gd name="T1" fmla="*/ 408 h 2280"/>
              <a:gd name="T2" fmla="*/ 1450 w 1726"/>
              <a:gd name="T3" fmla="*/ 312 h 2280"/>
              <a:gd name="T4" fmla="*/ 1174 w 1726"/>
              <a:gd name="T5" fmla="*/ 240 h 2280"/>
              <a:gd name="T6" fmla="*/ 946 w 1726"/>
              <a:gd name="T7" fmla="*/ 108 h 2280"/>
              <a:gd name="T8" fmla="*/ 706 w 1726"/>
              <a:gd name="T9" fmla="*/ 24 h 2280"/>
              <a:gd name="T10" fmla="*/ 742 w 1726"/>
              <a:gd name="T11" fmla="*/ 252 h 2280"/>
              <a:gd name="T12" fmla="*/ 658 w 1726"/>
              <a:gd name="T13" fmla="*/ 912 h 2280"/>
              <a:gd name="T14" fmla="*/ 430 w 1726"/>
              <a:gd name="T15" fmla="*/ 1368 h 2280"/>
              <a:gd name="T16" fmla="*/ 274 w 1726"/>
              <a:gd name="T17" fmla="*/ 1608 h 2280"/>
              <a:gd name="T18" fmla="*/ 34 w 1726"/>
              <a:gd name="T19" fmla="*/ 1920 h 2280"/>
              <a:gd name="T20" fmla="*/ 70 w 1726"/>
              <a:gd name="T21" fmla="*/ 2028 h 2280"/>
              <a:gd name="T22" fmla="*/ 394 w 1726"/>
              <a:gd name="T23" fmla="*/ 2100 h 2280"/>
              <a:gd name="T24" fmla="*/ 826 w 1726"/>
              <a:gd name="T25" fmla="*/ 2124 h 2280"/>
              <a:gd name="T26" fmla="*/ 1186 w 1726"/>
              <a:gd name="T27" fmla="*/ 2124 h 2280"/>
              <a:gd name="T28" fmla="*/ 1714 w 1726"/>
              <a:gd name="T29" fmla="*/ 2280 h 22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6"/>
              <a:gd name="T46" fmla="*/ 0 h 2280"/>
              <a:gd name="T47" fmla="*/ 1726 w 1726"/>
              <a:gd name="T48" fmla="*/ 2280 h 22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6" h="2280">
                <a:moveTo>
                  <a:pt x="1726" y="408"/>
                </a:moveTo>
                <a:cubicBezTo>
                  <a:pt x="1634" y="374"/>
                  <a:pt x="1542" y="340"/>
                  <a:pt x="1450" y="312"/>
                </a:cubicBezTo>
                <a:cubicBezTo>
                  <a:pt x="1358" y="284"/>
                  <a:pt x="1258" y="274"/>
                  <a:pt x="1174" y="240"/>
                </a:cubicBezTo>
                <a:cubicBezTo>
                  <a:pt x="1090" y="206"/>
                  <a:pt x="1024" y="144"/>
                  <a:pt x="946" y="108"/>
                </a:cubicBezTo>
                <a:cubicBezTo>
                  <a:pt x="868" y="72"/>
                  <a:pt x="740" y="0"/>
                  <a:pt x="706" y="24"/>
                </a:cubicBezTo>
                <a:cubicBezTo>
                  <a:pt x="672" y="48"/>
                  <a:pt x="750" y="104"/>
                  <a:pt x="742" y="252"/>
                </a:cubicBezTo>
                <a:cubicBezTo>
                  <a:pt x="734" y="400"/>
                  <a:pt x="710" y="726"/>
                  <a:pt x="658" y="912"/>
                </a:cubicBezTo>
                <a:cubicBezTo>
                  <a:pt x="606" y="1098"/>
                  <a:pt x="494" y="1252"/>
                  <a:pt x="430" y="1368"/>
                </a:cubicBezTo>
                <a:cubicBezTo>
                  <a:pt x="366" y="1484"/>
                  <a:pt x="340" y="1516"/>
                  <a:pt x="274" y="1608"/>
                </a:cubicBezTo>
                <a:cubicBezTo>
                  <a:pt x="208" y="1700"/>
                  <a:pt x="68" y="1850"/>
                  <a:pt x="34" y="1920"/>
                </a:cubicBezTo>
                <a:cubicBezTo>
                  <a:pt x="0" y="1990"/>
                  <a:pt x="10" y="1998"/>
                  <a:pt x="70" y="2028"/>
                </a:cubicBezTo>
                <a:cubicBezTo>
                  <a:pt x="130" y="2058"/>
                  <a:pt x="268" y="2084"/>
                  <a:pt x="394" y="2100"/>
                </a:cubicBezTo>
                <a:cubicBezTo>
                  <a:pt x="520" y="2116"/>
                  <a:pt x="694" y="2120"/>
                  <a:pt x="826" y="2124"/>
                </a:cubicBezTo>
                <a:cubicBezTo>
                  <a:pt x="958" y="2128"/>
                  <a:pt x="1038" y="2098"/>
                  <a:pt x="1186" y="2124"/>
                </a:cubicBezTo>
                <a:cubicBezTo>
                  <a:pt x="1334" y="2150"/>
                  <a:pt x="1524" y="2215"/>
                  <a:pt x="1714" y="228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6" name="Freeform 382"/>
          <p:cNvSpPr>
            <a:spLocks/>
          </p:cNvSpPr>
          <p:nvPr/>
        </p:nvSpPr>
        <p:spPr bwMode="auto">
          <a:xfrm>
            <a:off x="6391275" y="2300288"/>
            <a:ext cx="735013" cy="749300"/>
          </a:xfrm>
          <a:custGeom>
            <a:avLst/>
            <a:gdLst>
              <a:gd name="T0" fmla="*/ 1364 w 1400"/>
              <a:gd name="T1" fmla="*/ 458 h 1886"/>
              <a:gd name="T2" fmla="*/ 1016 w 1400"/>
              <a:gd name="T3" fmla="*/ 326 h 1886"/>
              <a:gd name="T4" fmla="*/ 776 w 1400"/>
              <a:gd name="T5" fmla="*/ 194 h 1886"/>
              <a:gd name="T6" fmla="*/ 524 w 1400"/>
              <a:gd name="T7" fmla="*/ 26 h 1886"/>
              <a:gd name="T8" fmla="*/ 440 w 1400"/>
              <a:gd name="T9" fmla="*/ 38 h 1886"/>
              <a:gd name="T10" fmla="*/ 476 w 1400"/>
              <a:gd name="T11" fmla="*/ 254 h 1886"/>
              <a:gd name="T12" fmla="*/ 404 w 1400"/>
              <a:gd name="T13" fmla="*/ 734 h 1886"/>
              <a:gd name="T14" fmla="*/ 248 w 1400"/>
              <a:gd name="T15" fmla="*/ 1046 h 1886"/>
              <a:gd name="T16" fmla="*/ 92 w 1400"/>
              <a:gd name="T17" fmla="*/ 1286 h 1886"/>
              <a:gd name="T18" fmla="*/ 8 w 1400"/>
              <a:gd name="T19" fmla="*/ 1334 h 1886"/>
              <a:gd name="T20" fmla="*/ 44 w 1400"/>
              <a:gd name="T21" fmla="*/ 1502 h 1886"/>
              <a:gd name="T22" fmla="*/ 272 w 1400"/>
              <a:gd name="T23" fmla="*/ 1478 h 1886"/>
              <a:gd name="T24" fmla="*/ 476 w 1400"/>
              <a:gd name="T25" fmla="*/ 1526 h 1886"/>
              <a:gd name="T26" fmla="*/ 860 w 1400"/>
              <a:gd name="T27" fmla="*/ 1682 h 1886"/>
              <a:gd name="T28" fmla="*/ 1400 w 1400"/>
              <a:gd name="T29" fmla="*/ 1886 h 18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0"/>
              <a:gd name="T46" fmla="*/ 0 h 1886"/>
              <a:gd name="T47" fmla="*/ 1400 w 1400"/>
              <a:gd name="T48" fmla="*/ 1886 h 18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0" h="1886">
                <a:moveTo>
                  <a:pt x="1364" y="458"/>
                </a:moveTo>
                <a:cubicBezTo>
                  <a:pt x="1239" y="414"/>
                  <a:pt x="1114" y="370"/>
                  <a:pt x="1016" y="326"/>
                </a:cubicBezTo>
                <a:cubicBezTo>
                  <a:pt x="918" y="282"/>
                  <a:pt x="858" y="244"/>
                  <a:pt x="776" y="194"/>
                </a:cubicBezTo>
                <a:cubicBezTo>
                  <a:pt x="694" y="144"/>
                  <a:pt x="580" y="52"/>
                  <a:pt x="524" y="26"/>
                </a:cubicBezTo>
                <a:cubicBezTo>
                  <a:pt x="468" y="0"/>
                  <a:pt x="448" y="0"/>
                  <a:pt x="440" y="38"/>
                </a:cubicBezTo>
                <a:cubicBezTo>
                  <a:pt x="432" y="76"/>
                  <a:pt x="482" y="138"/>
                  <a:pt x="476" y="254"/>
                </a:cubicBezTo>
                <a:cubicBezTo>
                  <a:pt x="470" y="370"/>
                  <a:pt x="442" y="602"/>
                  <a:pt x="404" y="734"/>
                </a:cubicBezTo>
                <a:cubicBezTo>
                  <a:pt x="366" y="866"/>
                  <a:pt x="300" y="954"/>
                  <a:pt x="248" y="1046"/>
                </a:cubicBezTo>
                <a:cubicBezTo>
                  <a:pt x="196" y="1138"/>
                  <a:pt x="132" y="1238"/>
                  <a:pt x="92" y="1286"/>
                </a:cubicBezTo>
                <a:cubicBezTo>
                  <a:pt x="52" y="1334"/>
                  <a:pt x="16" y="1298"/>
                  <a:pt x="8" y="1334"/>
                </a:cubicBezTo>
                <a:cubicBezTo>
                  <a:pt x="0" y="1370"/>
                  <a:pt x="0" y="1478"/>
                  <a:pt x="44" y="1502"/>
                </a:cubicBezTo>
                <a:cubicBezTo>
                  <a:pt x="88" y="1526"/>
                  <a:pt x="200" y="1474"/>
                  <a:pt x="272" y="1478"/>
                </a:cubicBezTo>
                <a:cubicBezTo>
                  <a:pt x="344" y="1482"/>
                  <a:pt x="378" y="1492"/>
                  <a:pt x="476" y="1526"/>
                </a:cubicBezTo>
                <a:cubicBezTo>
                  <a:pt x="574" y="1560"/>
                  <a:pt x="706" y="1622"/>
                  <a:pt x="860" y="1682"/>
                </a:cubicBezTo>
                <a:cubicBezTo>
                  <a:pt x="1014" y="1742"/>
                  <a:pt x="1207" y="1814"/>
                  <a:pt x="1400" y="18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7" name="Freeform 383"/>
          <p:cNvSpPr>
            <a:spLocks/>
          </p:cNvSpPr>
          <p:nvPr/>
        </p:nvSpPr>
        <p:spPr bwMode="auto">
          <a:xfrm>
            <a:off x="6524625" y="2455863"/>
            <a:ext cx="608013" cy="446087"/>
          </a:xfrm>
          <a:custGeom>
            <a:avLst/>
            <a:gdLst>
              <a:gd name="T0" fmla="*/ 1134 w 1158"/>
              <a:gd name="T1" fmla="*/ 292 h 1120"/>
              <a:gd name="T2" fmla="*/ 906 w 1158"/>
              <a:gd name="T3" fmla="*/ 220 h 1120"/>
              <a:gd name="T4" fmla="*/ 726 w 1158"/>
              <a:gd name="T5" fmla="*/ 112 h 1120"/>
              <a:gd name="T6" fmla="*/ 570 w 1158"/>
              <a:gd name="T7" fmla="*/ 4 h 1120"/>
              <a:gd name="T8" fmla="*/ 522 w 1158"/>
              <a:gd name="T9" fmla="*/ 88 h 1120"/>
              <a:gd name="T10" fmla="*/ 510 w 1158"/>
              <a:gd name="T11" fmla="*/ 316 h 1120"/>
              <a:gd name="T12" fmla="*/ 414 w 1158"/>
              <a:gd name="T13" fmla="*/ 508 h 1120"/>
              <a:gd name="T14" fmla="*/ 150 w 1158"/>
              <a:gd name="T15" fmla="*/ 724 h 1120"/>
              <a:gd name="T16" fmla="*/ 6 w 1158"/>
              <a:gd name="T17" fmla="*/ 832 h 1120"/>
              <a:gd name="T18" fmla="*/ 186 w 1158"/>
              <a:gd name="T19" fmla="*/ 892 h 1120"/>
              <a:gd name="T20" fmla="*/ 582 w 1158"/>
              <a:gd name="T21" fmla="*/ 940 h 1120"/>
              <a:gd name="T22" fmla="*/ 894 w 1158"/>
              <a:gd name="T23" fmla="*/ 1060 h 1120"/>
              <a:gd name="T24" fmla="*/ 1158 w 1158"/>
              <a:gd name="T25" fmla="*/ 1120 h 1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8"/>
              <a:gd name="T40" fmla="*/ 0 h 1120"/>
              <a:gd name="T41" fmla="*/ 1158 w 1158"/>
              <a:gd name="T42" fmla="*/ 1120 h 1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8" h="1120">
                <a:moveTo>
                  <a:pt x="1134" y="292"/>
                </a:moveTo>
                <a:cubicBezTo>
                  <a:pt x="1054" y="271"/>
                  <a:pt x="974" y="250"/>
                  <a:pt x="906" y="220"/>
                </a:cubicBezTo>
                <a:cubicBezTo>
                  <a:pt x="838" y="190"/>
                  <a:pt x="782" y="148"/>
                  <a:pt x="726" y="112"/>
                </a:cubicBezTo>
                <a:cubicBezTo>
                  <a:pt x="670" y="76"/>
                  <a:pt x="604" y="8"/>
                  <a:pt x="570" y="4"/>
                </a:cubicBezTo>
                <a:cubicBezTo>
                  <a:pt x="536" y="0"/>
                  <a:pt x="532" y="36"/>
                  <a:pt x="522" y="88"/>
                </a:cubicBezTo>
                <a:cubicBezTo>
                  <a:pt x="512" y="140"/>
                  <a:pt x="528" y="246"/>
                  <a:pt x="510" y="316"/>
                </a:cubicBezTo>
                <a:cubicBezTo>
                  <a:pt x="492" y="386"/>
                  <a:pt x="474" y="440"/>
                  <a:pt x="414" y="508"/>
                </a:cubicBezTo>
                <a:cubicBezTo>
                  <a:pt x="354" y="576"/>
                  <a:pt x="218" y="670"/>
                  <a:pt x="150" y="724"/>
                </a:cubicBezTo>
                <a:cubicBezTo>
                  <a:pt x="82" y="778"/>
                  <a:pt x="0" y="804"/>
                  <a:pt x="6" y="832"/>
                </a:cubicBezTo>
                <a:cubicBezTo>
                  <a:pt x="12" y="860"/>
                  <a:pt x="90" y="874"/>
                  <a:pt x="186" y="892"/>
                </a:cubicBezTo>
                <a:cubicBezTo>
                  <a:pt x="282" y="910"/>
                  <a:pt x="464" y="912"/>
                  <a:pt x="582" y="940"/>
                </a:cubicBezTo>
                <a:cubicBezTo>
                  <a:pt x="700" y="968"/>
                  <a:pt x="798" y="1030"/>
                  <a:pt x="894" y="1060"/>
                </a:cubicBezTo>
                <a:cubicBezTo>
                  <a:pt x="990" y="1090"/>
                  <a:pt x="1074" y="1105"/>
                  <a:pt x="1158" y="11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8" name="Freeform 384"/>
          <p:cNvSpPr>
            <a:spLocks/>
          </p:cNvSpPr>
          <p:nvPr/>
        </p:nvSpPr>
        <p:spPr bwMode="auto">
          <a:xfrm>
            <a:off x="6702425" y="2524125"/>
            <a:ext cx="411163" cy="315913"/>
          </a:xfrm>
          <a:custGeom>
            <a:avLst/>
            <a:gdLst>
              <a:gd name="T0" fmla="*/ 782 w 782"/>
              <a:gd name="T1" fmla="*/ 266 h 794"/>
              <a:gd name="T2" fmla="*/ 542 w 782"/>
              <a:gd name="T3" fmla="*/ 182 h 794"/>
              <a:gd name="T4" fmla="*/ 422 w 782"/>
              <a:gd name="T5" fmla="*/ 74 h 794"/>
              <a:gd name="T6" fmla="*/ 314 w 782"/>
              <a:gd name="T7" fmla="*/ 2 h 794"/>
              <a:gd name="T8" fmla="*/ 218 w 782"/>
              <a:gd name="T9" fmla="*/ 62 h 794"/>
              <a:gd name="T10" fmla="*/ 254 w 782"/>
              <a:gd name="T11" fmla="*/ 218 h 794"/>
              <a:gd name="T12" fmla="*/ 194 w 782"/>
              <a:gd name="T13" fmla="*/ 350 h 794"/>
              <a:gd name="T14" fmla="*/ 50 w 782"/>
              <a:gd name="T15" fmla="*/ 458 h 794"/>
              <a:gd name="T16" fmla="*/ 14 w 782"/>
              <a:gd name="T17" fmla="*/ 602 h 794"/>
              <a:gd name="T18" fmla="*/ 134 w 782"/>
              <a:gd name="T19" fmla="*/ 578 h 794"/>
              <a:gd name="T20" fmla="*/ 338 w 782"/>
              <a:gd name="T21" fmla="*/ 626 h 794"/>
              <a:gd name="T22" fmla="*/ 782 w 782"/>
              <a:gd name="T23" fmla="*/ 794 h 7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2"/>
              <a:gd name="T37" fmla="*/ 0 h 794"/>
              <a:gd name="T38" fmla="*/ 782 w 782"/>
              <a:gd name="T39" fmla="*/ 794 h 7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2" h="794">
                <a:moveTo>
                  <a:pt x="782" y="266"/>
                </a:moveTo>
                <a:cubicBezTo>
                  <a:pt x="692" y="240"/>
                  <a:pt x="602" y="214"/>
                  <a:pt x="542" y="182"/>
                </a:cubicBezTo>
                <a:cubicBezTo>
                  <a:pt x="482" y="150"/>
                  <a:pt x="460" y="104"/>
                  <a:pt x="422" y="74"/>
                </a:cubicBezTo>
                <a:cubicBezTo>
                  <a:pt x="384" y="44"/>
                  <a:pt x="348" y="4"/>
                  <a:pt x="314" y="2"/>
                </a:cubicBezTo>
                <a:cubicBezTo>
                  <a:pt x="280" y="0"/>
                  <a:pt x="228" y="26"/>
                  <a:pt x="218" y="62"/>
                </a:cubicBezTo>
                <a:cubicBezTo>
                  <a:pt x="208" y="98"/>
                  <a:pt x="258" y="170"/>
                  <a:pt x="254" y="218"/>
                </a:cubicBezTo>
                <a:cubicBezTo>
                  <a:pt x="250" y="266"/>
                  <a:pt x="228" y="310"/>
                  <a:pt x="194" y="350"/>
                </a:cubicBezTo>
                <a:cubicBezTo>
                  <a:pt x="160" y="390"/>
                  <a:pt x="80" y="416"/>
                  <a:pt x="50" y="458"/>
                </a:cubicBezTo>
                <a:cubicBezTo>
                  <a:pt x="20" y="500"/>
                  <a:pt x="0" y="582"/>
                  <a:pt x="14" y="602"/>
                </a:cubicBezTo>
                <a:cubicBezTo>
                  <a:pt x="28" y="622"/>
                  <a:pt x="80" y="574"/>
                  <a:pt x="134" y="578"/>
                </a:cubicBezTo>
                <a:cubicBezTo>
                  <a:pt x="188" y="582"/>
                  <a:pt x="230" y="590"/>
                  <a:pt x="338" y="626"/>
                </a:cubicBezTo>
                <a:cubicBezTo>
                  <a:pt x="446" y="662"/>
                  <a:pt x="614" y="728"/>
                  <a:pt x="782" y="79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19" name="Freeform 385"/>
          <p:cNvSpPr>
            <a:spLocks/>
          </p:cNvSpPr>
          <p:nvPr/>
        </p:nvSpPr>
        <p:spPr bwMode="auto">
          <a:xfrm>
            <a:off x="6965950" y="2667000"/>
            <a:ext cx="147638" cy="92075"/>
          </a:xfrm>
          <a:custGeom>
            <a:avLst/>
            <a:gdLst>
              <a:gd name="T0" fmla="*/ 282 w 282"/>
              <a:gd name="T1" fmla="*/ 0 h 228"/>
              <a:gd name="T2" fmla="*/ 90 w 282"/>
              <a:gd name="T3" fmla="*/ 48 h 228"/>
              <a:gd name="T4" fmla="*/ 6 w 282"/>
              <a:gd name="T5" fmla="*/ 108 h 228"/>
              <a:gd name="T6" fmla="*/ 54 w 282"/>
              <a:gd name="T7" fmla="*/ 168 h 228"/>
              <a:gd name="T8" fmla="*/ 282 w 282"/>
              <a:gd name="T9" fmla="*/ 228 h 228"/>
              <a:gd name="T10" fmla="*/ 0 60000 65536"/>
              <a:gd name="T11" fmla="*/ 0 60000 65536"/>
              <a:gd name="T12" fmla="*/ 0 60000 65536"/>
              <a:gd name="T13" fmla="*/ 0 60000 65536"/>
              <a:gd name="T14" fmla="*/ 0 60000 65536"/>
              <a:gd name="T15" fmla="*/ 0 w 282"/>
              <a:gd name="T16" fmla="*/ 0 h 228"/>
              <a:gd name="T17" fmla="*/ 282 w 282"/>
              <a:gd name="T18" fmla="*/ 228 h 228"/>
            </a:gdLst>
            <a:ahLst/>
            <a:cxnLst>
              <a:cxn ang="T10">
                <a:pos x="T0" y="T1"/>
              </a:cxn>
              <a:cxn ang="T11">
                <a:pos x="T2" y="T3"/>
              </a:cxn>
              <a:cxn ang="T12">
                <a:pos x="T4" y="T5"/>
              </a:cxn>
              <a:cxn ang="T13">
                <a:pos x="T6" y="T7"/>
              </a:cxn>
              <a:cxn ang="T14">
                <a:pos x="T8" y="T9"/>
              </a:cxn>
            </a:cxnLst>
            <a:rect l="T15" t="T16" r="T17" b="T18"/>
            <a:pathLst>
              <a:path w="282" h="228">
                <a:moveTo>
                  <a:pt x="282" y="0"/>
                </a:moveTo>
                <a:cubicBezTo>
                  <a:pt x="209" y="15"/>
                  <a:pt x="136" y="30"/>
                  <a:pt x="90" y="48"/>
                </a:cubicBezTo>
                <a:cubicBezTo>
                  <a:pt x="44" y="66"/>
                  <a:pt x="12" y="88"/>
                  <a:pt x="6" y="108"/>
                </a:cubicBezTo>
                <a:cubicBezTo>
                  <a:pt x="0" y="128"/>
                  <a:pt x="8" y="148"/>
                  <a:pt x="54" y="168"/>
                </a:cubicBezTo>
                <a:cubicBezTo>
                  <a:pt x="100" y="188"/>
                  <a:pt x="191" y="208"/>
                  <a:pt x="282" y="2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0" name="Freeform 386"/>
          <p:cNvSpPr>
            <a:spLocks/>
          </p:cNvSpPr>
          <p:nvPr/>
        </p:nvSpPr>
        <p:spPr bwMode="auto">
          <a:xfrm>
            <a:off x="2001838" y="4424363"/>
            <a:ext cx="5099050" cy="2406650"/>
          </a:xfrm>
          <a:custGeom>
            <a:avLst/>
            <a:gdLst>
              <a:gd name="T0" fmla="*/ 0 w 9708"/>
              <a:gd name="T1" fmla="*/ 502 h 6052"/>
              <a:gd name="T2" fmla="*/ 444 w 9708"/>
              <a:gd name="T3" fmla="*/ 466 h 6052"/>
              <a:gd name="T4" fmla="*/ 792 w 9708"/>
              <a:gd name="T5" fmla="*/ 322 h 6052"/>
              <a:gd name="T6" fmla="*/ 948 w 9708"/>
              <a:gd name="T7" fmla="*/ 226 h 6052"/>
              <a:gd name="T8" fmla="*/ 1080 w 9708"/>
              <a:gd name="T9" fmla="*/ 334 h 6052"/>
              <a:gd name="T10" fmla="*/ 1176 w 9708"/>
              <a:gd name="T11" fmla="*/ 550 h 6052"/>
              <a:gd name="T12" fmla="*/ 1296 w 9708"/>
              <a:gd name="T13" fmla="*/ 418 h 6052"/>
              <a:gd name="T14" fmla="*/ 1296 w 9708"/>
              <a:gd name="T15" fmla="*/ 178 h 6052"/>
              <a:gd name="T16" fmla="*/ 1356 w 9708"/>
              <a:gd name="T17" fmla="*/ 10 h 6052"/>
              <a:gd name="T18" fmla="*/ 1428 w 9708"/>
              <a:gd name="T19" fmla="*/ 118 h 6052"/>
              <a:gd name="T20" fmla="*/ 1548 w 9708"/>
              <a:gd name="T21" fmla="*/ 574 h 6052"/>
              <a:gd name="T22" fmla="*/ 1668 w 9708"/>
              <a:gd name="T23" fmla="*/ 1042 h 6052"/>
              <a:gd name="T24" fmla="*/ 2004 w 9708"/>
              <a:gd name="T25" fmla="*/ 1558 h 6052"/>
              <a:gd name="T26" fmla="*/ 2388 w 9708"/>
              <a:gd name="T27" fmla="*/ 1726 h 6052"/>
              <a:gd name="T28" fmla="*/ 2976 w 9708"/>
              <a:gd name="T29" fmla="*/ 1654 h 6052"/>
              <a:gd name="T30" fmla="*/ 3540 w 9708"/>
              <a:gd name="T31" fmla="*/ 1498 h 6052"/>
              <a:gd name="T32" fmla="*/ 3780 w 9708"/>
              <a:gd name="T33" fmla="*/ 1330 h 6052"/>
              <a:gd name="T34" fmla="*/ 4140 w 9708"/>
              <a:gd name="T35" fmla="*/ 1114 h 6052"/>
              <a:gd name="T36" fmla="*/ 4584 w 9708"/>
              <a:gd name="T37" fmla="*/ 1294 h 6052"/>
              <a:gd name="T38" fmla="*/ 4980 w 9708"/>
              <a:gd name="T39" fmla="*/ 1702 h 6052"/>
              <a:gd name="T40" fmla="*/ 5304 w 9708"/>
              <a:gd name="T41" fmla="*/ 2698 h 6052"/>
              <a:gd name="T42" fmla="*/ 5460 w 9708"/>
              <a:gd name="T43" fmla="*/ 3370 h 6052"/>
              <a:gd name="T44" fmla="*/ 5748 w 9708"/>
              <a:gd name="T45" fmla="*/ 4054 h 6052"/>
              <a:gd name="T46" fmla="*/ 6036 w 9708"/>
              <a:gd name="T47" fmla="*/ 4834 h 6052"/>
              <a:gd name="T48" fmla="*/ 6444 w 9708"/>
              <a:gd name="T49" fmla="*/ 5590 h 6052"/>
              <a:gd name="T50" fmla="*/ 6924 w 9708"/>
              <a:gd name="T51" fmla="*/ 5974 h 6052"/>
              <a:gd name="T52" fmla="*/ 7284 w 9708"/>
              <a:gd name="T53" fmla="*/ 6034 h 6052"/>
              <a:gd name="T54" fmla="*/ 7776 w 9708"/>
              <a:gd name="T55" fmla="*/ 5866 h 6052"/>
              <a:gd name="T56" fmla="*/ 8076 w 9708"/>
              <a:gd name="T57" fmla="*/ 5782 h 6052"/>
              <a:gd name="T58" fmla="*/ 8448 w 9708"/>
              <a:gd name="T59" fmla="*/ 5698 h 6052"/>
              <a:gd name="T60" fmla="*/ 8856 w 9708"/>
              <a:gd name="T61" fmla="*/ 5386 h 6052"/>
              <a:gd name="T62" fmla="*/ 9060 w 9708"/>
              <a:gd name="T63" fmla="*/ 5110 h 6052"/>
              <a:gd name="T64" fmla="*/ 9252 w 9708"/>
              <a:gd name="T65" fmla="*/ 4726 h 6052"/>
              <a:gd name="T66" fmla="*/ 9384 w 9708"/>
              <a:gd name="T67" fmla="*/ 4522 h 6052"/>
              <a:gd name="T68" fmla="*/ 9708 w 9708"/>
              <a:gd name="T69" fmla="*/ 4522 h 60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08"/>
              <a:gd name="T106" fmla="*/ 0 h 6052"/>
              <a:gd name="T107" fmla="*/ 9708 w 9708"/>
              <a:gd name="T108" fmla="*/ 6052 h 60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08" h="6052">
                <a:moveTo>
                  <a:pt x="0" y="502"/>
                </a:moveTo>
                <a:cubicBezTo>
                  <a:pt x="156" y="499"/>
                  <a:pt x="312" y="496"/>
                  <a:pt x="444" y="466"/>
                </a:cubicBezTo>
                <a:cubicBezTo>
                  <a:pt x="576" y="436"/>
                  <a:pt x="708" y="362"/>
                  <a:pt x="792" y="322"/>
                </a:cubicBezTo>
                <a:cubicBezTo>
                  <a:pt x="876" y="282"/>
                  <a:pt x="900" y="224"/>
                  <a:pt x="948" y="226"/>
                </a:cubicBezTo>
                <a:cubicBezTo>
                  <a:pt x="996" y="228"/>
                  <a:pt x="1042" y="280"/>
                  <a:pt x="1080" y="334"/>
                </a:cubicBezTo>
                <a:cubicBezTo>
                  <a:pt x="1118" y="388"/>
                  <a:pt x="1140" y="536"/>
                  <a:pt x="1176" y="550"/>
                </a:cubicBezTo>
                <a:cubicBezTo>
                  <a:pt x="1212" y="564"/>
                  <a:pt x="1276" y="480"/>
                  <a:pt x="1296" y="418"/>
                </a:cubicBezTo>
                <a:cubicBezTo>
                  <a:pt x="1316" y="356"/>
                  <a:pt x="1286" y="246"/>
                  <a:pt x="1296" y="178"/>
                </a:cubicBezTo>
                <a:cubicBezTo>
                  <a:pt x="1306" y="110"/>
                  <a:pt x="1334" y="20"/>
                  <a:pt x="1356" y="10"/>
                </a:cubicBezTo>
                <a:cubicBezTo>
                  <a:pt x="1378" y="0"/>
                  <a:pt x="1396" y="24"/>
                  <a:pt x="1428" y="118"/>
                </a:cubicBezTo>
                <a:cubicBezTo>
                  <a:pt x="1460" y="212"/>
                  <a:pt x="1508" y="420"/>
                  <a:pt x="1548" y="574"/>
                </a:cubicBezTo>
                <a:cubicBezTo>
                  <a:pt x="1588" y="728"/>
                  <a:pt x="1592" y="878"/>
                  <a:pt x="1668" y="1042"/>
                </a:cubicBezTo>
                <a:cubicBezTo>
                  <a:pt x="1744" y="1206"/>
                  <a:pt x="1884" y="1444"/>
                  <a:pt x="2004" y="1558"/>
                </a:cubicBezTo>
                <a:cubicBezTo>
                  <a:pt x="2124" y="1672"/>
                  <a:pt x="2226" y="1710"/>
                  <a:pt x="2388" y="1726"/>
                </a:cubicBezTo>
                <a:cubicBezTo>
                  <a:pt x="2550" y="1742"/>
                  <a:pt x="2784" y="1692"/>
                  <a:pt x="2976" y="1654"/>
                </a:cubicBezTo>
                <a:cubicBezTo>
                  <a:pt x="3168" y="1616"/>
                  <a:pt x="3406" y="1552"/>
                  <a:pt x="3540" y="1498"/>
                </a:cubicBezTo>
                <a:cubicBezTo>
                  <a:pt x="3674" y="1444"/>
                  <a:pt x="3680" y="1394"/>
                  <a:pt x="3780" y="1330"/>
                </a:cubicBezTo>
                <a:cubicBezTo>
                  <a:pt x="3880" y="1266"/>
                  <a:pt x="4006" y="1120"/>
                  <a:pt x="4140" y="1114"/>
                </a:cubicBezTo>
                <a:cubicBezTo>
                  <a:pt x="4274" y="1108"/>
                  <a:pt x="4444" y="1196"/>
                  <a:pt x="4584" y="1294"/>
                </a:cubicBezTo>
                <a:cubicBezTo>
                  <a:pt x="4724" y="1392"/>
                  <a:pt x="4860" y="1468"/>
                  <a:pt x="4980" y="1702"/>
                </a:cubicBezTo>
                <a:cubicBezTo>
                  <a:pt x="5100" y="1936"/>
                  <a:pt x="5224" y="2420"/>
                  <a:pt x="5304" y="2698"/>
                </a:cubicBezTo>
                <a:cubicBezTo>
                  <a:pt x="5384" y="2976"/>
                  <a:pt x="5386" y="3144"/>
                  <a:pt x="5460" y="3370"/>
                </a:cubicBezTo>
                <a:cubicBezTo>
                  <a:pt x="5534" y="3596"/>
                  <a:pt x="5652" y="3810"/>
                  <a:pt x="5748" y="4054"/>
                </a:cubicBezTo>
                <a:cubicBezTo>
                  <a:pt x="5844" y="4298"/>
                  <a:pt x="5920" y="4578"/>
                  <a:pt x="6036" y="4834"/>
                </a:cubicBezTo>
                <a:cubicBezTo>
                  <a:pt x="6152" y="5090"/>
                  <a:pt x="6296" y="5400"/>
                  <a:pt x="6444" y="5590"/>
                </a:cubicBezTo>
                <a:cubicBezTo>
                  <a:pt x="6592" y="5780"/>
                  <a:pt x="6784" y="5900"/>
                  <a:pt x="6924" y="5974"/>
                </a:cubicBezTo>
                <a:cubicBezTo>
                  <a:pt x="7064" y="6048"/>
                  <a:pt x="7142" y="6052"/>
                  <a:pt x="7284" y="6034"/>
                </a:cubicBezTo>
                <a:cubicBezTo>
                  <a:pt x="7426" y="6016"/>
                  <a:pt x="7644" y="5908"/>
                  <a:pt x="7776" y="5866"/>
                </a:cubicBezTo>
                <a:cubicBezTo>
                  <a:pt x="7908" y="5824"/>
                  <a:pt x="7964" y="5810"/>
                  <a:pt x="8076" y="5782"/>
                </a:cubicBezTo>
                <a:cubicBezTo>
                  <a:pt x="8188" y="5754"/>
                  <a:pt x="8318" y="5764"/>
                  <a:pt x="8448" y="5698"/>
                </a:cubicBezTo>
                <a:cubicBezTo>
                  <a:pt x="8578" y="5632"/>
                  <a:pt x="8754" y="5484"/>
                  <a:pt x="8856" y="5386"/>
                </a:cubicBezTo>
                <a:cubicBezTo>
                  <a:pt x="8958" y="5288"/>
                  <a:pt x="8994" y="5220"/>
                  <a:pt x="9060" y="5110"/>
                </a:cubicBezTo>
                <a:cubicBezTo>
                  <a:pt x="9126" y="5000"/>
                  <a:pt x="9198" y="4824"/>
                  <a:pt x="9252" y="4726"/>
                </a:cubicBezTo>
                <a:cubicBezTo>
                  <a:pt x="9306" y="4628"/>
                  <a:pt x="9308" y="4556"/>
                  <a:pt x="9384" y="4522"/>
                </a:cubicBezTo>
                <a:cubicBezTo>
                  <a:pt x="9460" y="4488"/>
                  <a:pt x="9583" y="4510"/>
                  <a:pt x="9708" y="45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1" name="Freeform 387"/>
          <p:cNvSpPr>
            <a:spLocks/>
          </p:cNvSpPr>
          <p:nvPr/>
        </p:nvSpPr>
        <p:spPr bwMode="auto">
          <a:xfrm>
            <a:off x="2014538" y="4687888"/>
            <a:ext cx="3057525" cy="2141537"/>
          </a:xfrm>
          <a:custGeom>
            <a:avLst/>
            <a:gdLst>
              <a:gd name="T0" fmla="*/ 0 w 5820"/>
              <a:gd name="T1" fmla="*/ 788 h 5384"/>
              <a:gd name="T2" fmla="*/ 312 w 5820"/>
              <a:gd name="T3" fmla="*/ 656 h 5384"/>
              <a:gd name="T4" fmla="*/ 600 w 5820"/>
              <a:gd name="T5" fmla="*/ 488 h 5384"/>
              <a:gd name="T6" fmla="*/ 816 w 5820"/>
              <a:gd name="T7" fmla="*/ 332 h 5384"/>
              <a:gd name="T8" fmla="*/ 900 w 5820"/>
              <a:gd name="T9" fmla="*/ 512 h 5384"/>
              <a:gd name="T10" fmla="*/ 960 w 5820"/>
              <a:gd name="T11" fmla="*/ 644 h 5384"/>
              <a:gd name="T12" fmla="*/ 1164 w 5820"/>
              <a:gd name="T13" fmla="*/ 572 h 5384"/>
              <a:gd name="T14" fmla="*/ 1188 w 5820"/>
              <a:gd name="T15" fmla="*/ 248 h 5384"/>
              <a:gd name="T16" fmla="*/ 1308 w 5820"/>
              <a:gd name="T17" fmla="*/ 20 h 5384"/>
              <a:gd name="T18" fmla="*/ 1392 w 5820"/>
              <a:gd name="T19" fmla="*/ 128 h 5384"/>
              <a:gd name="T20" fmla="*/ 1500 w 5820"/>
              <a:gd name="T21" fmla="*/ 656 h 5384"/>
              <a:gd name="T22" fmla="*/ 1728 w 5820"/>
              <a:gd name="T23" fmla="*/ 1220 h 5384"/>
              <a:gd name="T24" fmla="*/ 2184 w 5820"/>
              <a:gd name="T25" fmla="*/ 1436 h 5384"/>
              <a:gd name="T26" fmla="*/ 2940 w 5820"/>
              <a:gd name="T27" fmla="*/ 1352 h 5384"/>
              <a:gd name="T28" fmla="*/ 3540 w 5820"/>
              <a:gd name="T29" fmla="*/ 1316 h 5384"/>
              <a:gd name="T30" fmla="*/ 4092 w 5820"/>
              <a:gd name="T31" fmla="*/ 1460 h 5384"/>
              <a:gd name="T32" fmla="*/ 4500 w 5820"/>
              <a:gd name="T33" fmla="*/ 1808 h 5384"/>
              <a:gd name="T34" fmla="*/ 4764 w 5820"/>
              <a:gd name="T35" fmla="*/ 2504 h 5384"/>
              <a:gd name="T36" fmla="*/ 4800 w 5820"/>
              <a:gd name="T37" fmla="*/ 3392 h 5384"/>
              <a:gd name="T38" fmla="*/ 4596 w 5820"/>
              <a:gd name="T39" fmla="*/ 3896 h 5384"/>
              <a:gd name="T40" fmla="*/ 4428 w 5820"/>
              <a:gd name="T41" fmla="*/ 4400 h 5384"/>
              <a:gd name="T42" fmla="*/ 4488 w 5820"/>
              <a:gd name="T43" fmla="*/ 4880 h 5384"/>
              <a:gd name="T44" fmla="*/ 5016 w 5820"/>
              <a:gd name="T45" fmla="*/ 5204 h 5384"/>
              <a:gd name="T46" fmla="*/ 5532 w 5820"/>
              <a:gd name="T47" fmla="*/ 5300 h 5384"/>
              <a:gd name="T48" fmla="*/ 5820 w 5820"/>
              <a:gd name="T49" fmla="*/ 5384 h 53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20"/>
              <a:gd name="T76" fmla="*/ 0 h 5384"/>
              <a:gd name="T77" fmla="*/ 5820 w 5820"/>
              <a:gd name="T78" fmla="*/ 5384 h 53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20" h="5384">
                <a:moveTo>
                  <a:pt x="0" y="788"/>
                </a:moveTo>
                <a:cubicBezTo>
                  <a:pt x="106" y="747"/>
                  <a:pt x="212" y="706"/>
                  <a:pt x="312" y="656"/>
                </a:cubicBezTo>
                <a:cubicBezTo>
                  <a:pt x="412" y="606"/>
                  <a:pt x="516" y="542"/>
                  <a:pt x="600" y="488"/>
                </a:cubicBezTo>
                <a:cubicBezTo>
                  <a:pt x="684" y="434"/>
                  <a:pt x="766" y="328"/>
                  <a:pt x="816" y="332"/>
                </a:cubicBezTo>
                <a:cubicBezTo>
                  <a:pt x="866" y="336"/>
                  <a:pt x="876" y="460"/>
                  <a:pt x="900" y="512"/>
                </a:cubicBezTo>
                <a:cubicBezTo>
                  <a:pt x="924" y="564"/>
                  <a:pt x="916" y="634"/>
                  <a:pt x="960" y="644"/>
                </a:cubicBezTo>
                <a:cubicBezTo>
                  <a:pt x="1004" y="654"/>
                  <a:pt x="1126" y="638"/>
                  <a:pt x="1164" y="572"/>
                </a:cubicBezTo>
                <a:cubicBezTo>
                  <a:pt x="1202" y="506"/>
                  <a:pt x="1164" y="340"/>
                  <a:pt x="1188" y="248"/>
                </a:cubicBezTo>
                <a:cubicBezTo>
                  <a:pt x="1212" y="156"/>
                  <a:pt x="1274" y="40"/>
                  <a:pt x="1308" y="20"/>
                </a:cubicBezTo>
                <a:cubicBezTo>
                  <a:pt x="1342" y="0"/>
                  <a:pt x="1360" y="22"/>
                  <a:pt x="1392" y="128"/>
                </a:cubicBezTo>
                <a:cubicBezTo>
                  <a:pt x="1424" y="234"/>
                  <a:pt x="1444" y="474"/>
                  <a:pt x="1500" y="656"/>
                </a:cubicBezTo>
                <a:cubicBezTo>
                  <a:pt x="1556" y="838"/>
                  <a:pt x="1614" y="1090"/>
                  <a:pt x="1728" y="1220"/>
                </a:cubicBezTo>
                <a:cubicBezTo>
                  <a:pt x="1842" y="1350"/>
                  <a:pt x="1982" y="1414"/>
                  <a:pt x="2184" y="1436"/>
                </a:cubicBezTo>
                <a:cubicBezTo>
                  <a:pt x="2386" y="1458"/>
                  <a:pt x="2714" y="1372"/>
                  <a:pt x="2940" y="1352"/>
                </a:cubicBezTo>
                <a:cubicBezTo>
                  <a:pt x="3166" y="1332"/>
                  <a:pt x="3348" y="1298"/>
                  <a:pt x="3540" y="1316"/>
                </a:cubicBezTo>
                <a:cubicBezTo>
                  <a:pt x="3732" y="1334"/>
                  <a:pt x="3932" y="1378"/>
                  <a:pt x="4092" y="1460"/>
                </a:cubicBezTo>
                <a:cubicBezTo>
                  <a:pt x="4252" y="1542"/>
                  <a:pt x="4388" y="1634"/>
                  <a:pt x="4500" y="1808"/>
                </a:cubicBezTo>
                <a:cubicBezTo>
                  <a:pt x="4612" y="1982"/>
                  <a:pt x="4714" y="2240"/>
                  <a:pt x="4764" y="2504"/>
                </a:cubicBezTo>
                <a:cubicBezTo>
                  <a:pt x="4814" y="2768"/>
                  <a:pt x="4828" y="3160"/>
                  <a:pt x="4800" y="3392"/>
                </a:cubicBezTo>
                <a:cubicBezTo>
                  <a:pt x="4772" y="3624"/>
                  <a:pt x="4658" y="3728"/>
                  <a:pt x="4596" y="3896"/>
                </a:cubicBezTo>
                <a:cubicBezTo>
                  <a:pt x="4534" y="4064"/>
                  <a:pt x="4446" y="4236"/>
                  <a:pt x="4428" y="4400"/>
                </a:cubicBezTo>
                <a:cubicBezTo>
                  <a:pt x="4410" y="4564"/>
                  <a:pt x="4390" y="4746"/>
                  <a:pt x="4488" y="4880"/>
                </a:cubicBezTo>
                <a:cubicBezTo>
                  <a:pt x="4586" y="5014"/>
                  <a:pt x="4842" y="5134"/>
                  <a:pt x="5016" y="5204"/>
                </a:cubicBezTo>
                <a:cubicBezTo>
                  <a:pt x="5190" y="5274"/>
                  <a:pt x="5398" y="5270"/>
                  <a:pt x="5532" y="5300"/>
                </a:cubicBezTo>
                <a:cubicBezTo>
                  <a:pt x="5666" y="5330"/>
                  <a:pt x="5743" y="5361"/>
                  <a:pt x="5820" y="53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2" name="Freeform 388"/>
          <p:cNvSpPr>
            <a:spLocks/>
          </p:cNvSpPr>
          <p:nvPr/>
        </p:nvSpPr>
        <p:spPr bwMode="auto">
          <a:xfrm>
            <a:off x="2014538" y="4865688"/>
            <a:ext cx="2433637" cy="1968500"/>
          </a:xfrm>
          <a:custGeom>
            <a:avLst/>
            <a:gdLst>
              <a:gd name="T0" fmla="*/ 0 w 4632"/>
              <a:gd name="T1" fmla="*/ 688 h 4948"/>
              <a:gd name="T2" fmla="*/ 132 w 4632"/>
              <a:gd name="T3" fmla="*/ 592 h 4948"/>
              <a:gd name="T4" fmla="*/ 228 w 4632"/>
              <a:gd name="T5" fmla="*/ 352 h 4948"/>
              <a:gd name="T6" fmla="*/ 384 w 4632"/>
              <a:gd name="T7" fmla="*/ 268 h 4948"/>
              <a:gd name="T8" fmla="*/ 576 w 4632"/>
              <a:gd name="T9" fmla="*/ 232 h 4948"/>
              <a:gd name="T10" fmla="*/ 732 w 4632"/>
              <a:gd name="T11" fmla="*/ 316 h 4948"/>
              <a:gd name="T12" fmla="*/ 852 w 4632"/>
              <a:gd name="T13" fmla="*/ 604 h 4948"/>
              <a:gd name="T14" fmla="*/ 948 w 4632"/>
              <a:gd name="T15" fmla="*/ 796 h 4948"/>
              <a:gd name="T16" fmla="*/ 1020 w 4632"/>
              <a:gd name="T17" fmla="*/ 856 h 4948"/>
              <a:gd name="T18" fmla="*/ 1128 w 4632"/>
              <a:gd name="T19" fmla="*/ 664 h 4948"/>
              <a:gd name="T20" fmla="*/ 1188 w 4632"/>
              <a:gd name="T21" fmla="*/ 400 h 4948"/>
              <a:gd name="T22" fmla="*/ 1224 w 4632"/>
              <a:gd name="T23" fmla="*/ 136 h 4948"/>
              <a:gd name="T24" fmla="*/ 1284 w 4632"/>
              <a:gd name="T25" fmla="*/ 4 h 4948"/>
              <a:gd name="T26" fmla="*/ 1344 w 4632"/>
              <a:gd name="T27" fmla="*/ 160 h 4948"/>
              <a:gd name="T28" fmla="*/ 1392 w 4632"/>
              <a:gd name="T29" fmla="*/ 448 h 4948"/>
              <a:gd name="T30" fmla="*/ 1404 w 4632"/>
              <a:gd name="T31" fmla="*/ 760 h 4948"/>
              <a:gd name="T32" fmla="*/ 1560 w 4632"/>
              <a:gd name="T33" fmla="*/ 1060 h 4948"/>
              <a:gd name="T34" fmla="*/ 1872 w 4632"/>
              <a:gd name="T35" fmla="*/ 1192 h 4948"/>
              <a:gd name="T36" fmla="*/ 2316 w 4632"/>
              <a:gd name="T37" fmla="*/ 1156 h 4948"/>
              <a:gd name="T38" fmla="*/ 2712 w 4632"/>
              <a:gd name="T39" fmla="*/ 1108 h 4948"/>
              <a:gd name="T40" fmla="*/ 3084 w 4632"/>
              <a:gd name="T41" fmla="*/ 1120 h 4948"/>
              <a:gd name="T42" fmla="*/ 3492 w 4632"/>
              <a:gd name="T43" fmla="*/ 1276 h 4948"/>
              <a:gd name="T44" fmla="*/ 3720 w 4632"/>
              <a:gd name="T45" fmla="*/ 1336 h 4948"/>
              <a:gd name="T46" fmla="*/ 3852 w 4632"/>
              <a:gd name="T47" fmla="*/ 1456 h 4948"/>
              <a:gd name="T48" fmla="*/ 3948 w 4632"/>
              <a:gd name="T49" fmla="*/ 1900 h 4948"/>
              <a:gd name="T50" fmla="*/ 4104 w 4632"/>
              <a:gd name="T51" fmla="*/ 2320 h 4948"/>
              <a:gd name="T52" fmla="*/ 4176 w 4632"/>
              <a:gd name="T53" fmla="*/ 2944 h 4948"/>
              <a:gd name="T54" fmla="*/ 4176 w 4632"/>
              <a:gd name="T55" fmla="*/ 3628 h 4948"/>
              <a:gd name="T56" fmla="*/ 4188 w 4632"/>
              <a:gd name="T57" fmla="*/ 4048 h 4948"/>
              <a:gd name="T58" fmla="*/ 4632 w 4632"/>
              <a:gd name="T59" fmla="*/ 4948 h 49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32"/>
              <a:gd name="T91" fmla="*/ 0 h 4948"/>
              <a:gd name="T92" fmla="*/ 4632 w 4632"/>
              <a:gd name="T93" fmla="*/ 4948 h 49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32" h="4948">
                <a:moveTo>
                  <a:pt x="0" y="688"/>
                </a:moveTo>
                <a:cubicBezTo>
                  <a:pt x="47" y="668"/>
                  <a:pt x="94" y="648"/>
                  <a:pt x="132" y="592"/>
                </a:cubicBezTo>
                <a:cubicBezTo>
                  <a:pt x="170" y="536"/>
                  <a:pt x="186" y="406"/>
                  <a:pt x="228" y="352"/>
                </a:cubicBezTo>
                <a:cubicBezTo>
                  <a:pt x="270" y="298"/>
                  <a:pt x="326" y="288"/>
                  <a:pt x="384" y="268"/>
                </a:cubicBezTo>
                <a:cubicBezTo>
                  <a:pt x="442" y="248"/>
                  <a:pt x="518" y="224"/>
                  <a:pt x="576" y="232"/>
                </a:cubicBezTo>
                <a:cubicBezTo>
                  <a:pt x="634" y="240"/>
                  <a:pt x="686" y="254"/>
                  <a:pt x="732" y="316"/>
                </a:cubicBezTo>
                <a:cubicBezTo>
                  <a:pt x="778" y="378"/>
                  <a:pt x="816" y="524"/>
                  <a:pt x="852" y="604"/>
                </a:cubicBezTo>
                <a:cubicBezTo>
                  <a:pt x="888" y="684"/>
                  <a:pt x="920" y="754"/>
                  <a:pt x="948" y="796"/>
                </a:cubicBezTo>
                <a:cubicBezTo>
                  <a:pt x="976" y="838"/>
                  <a:pt x="990" y="878"/>
                  <a:pt x="1020" y="856"/>
                </a:cubicBezTo>
                <a:cubicBezTo>
                  <a:pt x="1050" y="834"/>
                  <a:pt x="1100" y="740"/>
                  <a:pt x="1128" y="664"/>
                </a:cubicBezTo>
                <a:cubicBezTo>
                  <a:pt x="1156" y="588"/>
                  <a:pt x="1172" y="488"/>
                  <a:pt x="1188" y="400"/>
                </a:cubicBezTo>
                <a:cubicBezTo>
                  <a:pt x="1204" y="312"/>
                  <a:pt x="1208" y="202"/>
                  <a:pt x="1224" y="136"/>
                </a:cubicBezTo>
                <a:cubicBezTo>
                  <a:pt x="1240" y="70"/>
                  <a:pt x="1264" y="0"/>
                  <a:pt x="1284" y="4"/>
                </a:cubicBezTo>
                <a:cubicBezTo>
                  <a:pt x="1304" y="8"/>
                  <a:pt x="1326" y="86"/>
                  <a:pt x="1344" y="160"/>
                </a:cubicBezTo>
                <a:cubicBezTo>
                  <a:pt x="1362" y="234"/>
                  <a:pt x="1382" y="348"/>
                  <a:pt x="1392" y="448"/>
                </a:cubicBezTo>
                <a:cubicBezTo>
                  <a:pt x="1402" y="548"/>
                  <a:pt x="1376" y="658"/>
                  <a:pt x="1404" y="760"/>
                </a:cubicBezTo>
                <a:cubicBezTo>
                  <a:pt x="1432" y="862"/>
                  <a:pt x="1482" y="988"/>
                  <a:pt x="1560" y="1060"/>
                </a:cubicBezTo>
                <a:cubicBezTo>
                  <a:pt x="1638" y="1132"/>
                  <a:pt x="1746" y="1176"/>
                  <a:pt x="1872" y="1192"/>
                </a:cubicBezTo>
                <a:cubicBezTo>
                  <a:pt x="1998" y="1208"/>
                  <a:pt x="2176" y="1170"/>
                  <a:pt x="2316" y="1156"/>
                </a:cubicBezTo>
                <a:cubicBezTo>
                  <a:pt x="2456" y="1142"/>
                  <a:pt x="2584" y="1114"/>
                  <a:pt x="2712" y="1108"/>
                </a:cubicBezTo>
                <a:cubicBezTo>
                  <a:pt x="2840" y="1102"/>
                  <a:pt x="2954" y="1092"/>
                  <a:pt x="3084" y="1120"/>
                </a:cubicBezTo>
                <a:cubicBezTo>
                  <a:pt x="3214" y="1148"/>
                  <a:pt x="3386" y="1240"/>
                  <a:pt x="3492" y="1276"/>
                </a:cubicBezTo>
                <a:cubicBezTo>
                  <a:pt x="3598" y="1312"/>
                  <a:pt x="3660" y="1306"/>
                  <a:pt x="3720" y="1336"/>
                </a:cubicBezTo>
                <a:cubicBezTo>
                  <a:pt x="3780" y="1366"/>
                  <a:pt x="3814" y="1362"/>
                  <a:pt x="3852" y="1456"/>
                </a:cubicBezTo>
                <a:cubicBezTo>
                  <a:pt x="3890" y="1550"/>
                  <a:pt x="3906" y="1756"/>
                  <a:pt x="3948" y="1900"/>
                </a:cubicBezTo>
                <a:cubicBezTo>
                  <a:pt x="3990" y="2044"/>
                  <a:pt x="4066" y="2146"/>
                  <a:pt x="4104" y="2320"/>
                </a:cubicBezTo>
                <a:cubicBezTo>
                  <a:pt x="4142" y="2494"/>
                  <a:pt x="4164" y="2726"/>
                  <a:pt x="4176" y="2944"/>
                </a:cubicBezTo>
                <a:cubicBezTo>
                  <a:pt x="4188" y="3162"/>
                  <a:pt x="4174" y="3444"/>
                  <a:pt x="4176" y="3628"/>
                </a:cubicBezTo>
                <a:cubicBezTo>
                  <a:pt x="4178" y="3812"/>
                  <a:pt x="4112" y="3828"/>
                  <a:pt x="4188" y="4048"/>
                </a:cubicBezTo>
                <a:cubicBezTo>
                  <a:pt x="4264" y="4268"/>
                  <a:pt x="4448" y="4608"/>
                  <a:pt x="4632" y="49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3" name="Freeform 389"/>
          <p:cNvSpPr>
            <a:spLocks/>
          </p:cNvSpPr>
          <p:nvPr/>
        </p:nvSpPr>
        <p:spPr bwMode="auto">
          <a:xfrm>
            <a:off x="2008188" y="5167313"/>
            <a:ext cx="2079625" cy="1666875"/>
          </a:xfrm>
          <a:custGeom>
            <a:avLst/>
            <a:gdLst>
              <a:gd name="T0" fmla="*/ 0 w 3960"/>
              <a:gd name="T1" fmla="*/ 328 h 4192"/>
              <a:gd name="T2" fmla="*/ 228 w 3960"/>
              <a:gd name="T3" fmla="*/ 292 h 4192"/>
              <a:gd name="T4" fmla="*/ 432 w 3960"/>
              <a:gd name="T5" fmla="*/ 148 h 4192"/>
              <a:gd name="T6" fmla="*/ 624 w 3960"/>
              <a:gd name="T7" fmla="*/ 124 h 4192"/>
              <a:gd name="T8" fmla="*/ 840 w 3960"/>
              <a:gd name="T9" fmla="*/ 232 h 4192"/>
              <a:gd name="T10" fmla="*/ 960 w 3960"/>
              <a:gd name="T11" fmla="*/ 544 h 4192"/>
              <a:gd name="T12" fmla="*/ 996 w 3960"/>
              <a:gd name="T13" fmla="*/ 748 h 4192"/>
              <a:gd name="T14" fmla="*/ 1128 w 3960"/>
              <a:gd name="T15" fmla="*/ 676 h 4192"/>
              <a:gd name="T16" fmla="*/ 1164 w 3960"/>
              <a:gd name="T17" fmla="*/ 376 h 4192"/>
              <a:gd name="T18" fmla="*/ 1164 w 3960"/>
              <a:gd name="T19" fmla="*/ 124 h 4192"/>
              <a:gd name="T20" fmla="*/ 1260 w 3960"/>
              <a:gd name="T21" fmla="*/ 4 h 4192"/>
              <a:gd name="T22" fmla="*/ 1344 w 3960"/>
              <a:gd name="T23" fmla="*/ 148 h 4192"/>
              <a:gd name="T24" fmla="*/ 1464 w 3960"/>
              <a:gd name="T25" fmla="*/ 628 h 4192"/>
              <a:gd name="T26" fmla="*/ 1644 w 3960"/>
              <a:gd name="T27" fmla="*/ 832 h 4192"/>
              <a:gd name="T28" fmla="*/ 2136 w 3960"/>
              <a:gd name="T29" fmla="*/ 808 h 4192"/>
              <a:gd name="T30" fmla="*/ 2736 w 3960"/>
              <a:gd name="T31" fmla="*/ 736 h 4192"/>
              <a:gd name="T32" fmla="*/ 3096 w 3960"/>
              <a:gd name="T33" fmla="*/ 688 h 4192"/>
              <a:gd name="T34" fmla="*/ 3396 w 3960"/>
              <a:gd name="T35" fmla="*/ 760 h 4192"/>
              <a:gd name="T36" fmla="*/ 3744 w 3960"/>
              <a:gd name="T37" fmla="*/ 1180 h 4192"/>
              <a:gd name="T38" fmla="*/ 3864 w 3960"/>
              <a:gd name="T39" fmla="*/ 1780 h 4192"/>
              <a:gd name="T40" fmla="*/ 3948 w 3960"/>
              <a:gd name="T41" fmla="*/ 2524 h 4192"/>
              <a:gd name="T42" fmla="*/ 3936 w 3960"/>
              <a:gd name="T43" fmla="*/ 3016 h 4192"/>
              <a:gd name="T44" fmla="*/ 3864 w 3960"/>
              <a:gd name="T45" fmla="*/ 3568 h 4192"/>
              <a:gd name="T46" fmla="*/ 3852 w 3960"/>
              <a:gd name="T47" fmla="*/ 4084 h 4192"/>
              <a:gd name="T48" fmla="*/ 3876 w 3960"/>
              <a:gd name="T49" fmla="*/ 4192 h 4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60"/>
              <a:gd name="T76" fmla="*/ 0 h 4192"/>
              <a:gd name="T77" fmla="*/ 3960 w 3960"/>
              <a:gd name="T78" fmla="*/ 4192 h 4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60" h="4192">
                <a:moveTo>
                  <a:pt x="0" y="328"/>
                </a:moveTo>
                <a:cubicBezTo>
                  <a:pt x="78" y="325"/>
                  <a:pt x="156" y="322"/>
                  <a:pt x="228" y="292"/>
                </a:cubicBezTo>
                <a:cubicBezTo>
                  <a:pt x="300" y="262"/>
                  <a:pt x="366" y="176"/>
                  <a:pt x="432" y="148"/>
                </a:cubicBezTo>
                <a:cubicBezTo>
                  <a:pt x="498" y="120"/>
                  <a:pt x="556" y="110"/>
                  <a:pt x="624" y="124"/>
                </a:cubicBezTo>
                <a:cubicBezTo>
                  <a:pt x="692" y="138"/>
                  <a:pt x="784" y="162"/>
                  <a:pt x="840" y="232"/>
                </a:cubicBezTo>
                <a:cubicBezTo>
                  <a:pt x="896" y="302"/>
                  <a:pt x="934" y="458"/>
                  <a:pt x="960" y="544"/>
                </a:cubicBezTo>
                <a:cubicBezTo>
                  <a:pt x="986" y="630"/>
                  <a:pt x="968" y="726"/>
                  <a:pt x="996" y="748"/>
                </a:cubicBezTo>
                <a:cubicBezTo>
                  <a:pt x="1024" y="770"/>
                  <a:pt x="1100" y="738"/>
                  <a:pt x="1128" y="676"/>
                </a:cubicBezTo>
                <a:cubicBezTo>
                  <a:pt x="1156" y="614"/>
                  <a:pt x="1158" y="468"/>
                  <a:pt x="1164" y="376"/>
                </a:cubicBezTo>
                <a:cubicBezTo>
                  <a:pt x="1170" y="284"/>
                  <a:pt x="1148" y="186"/>
                  <a:pt x="1164" y="124"/>
                </a:cubicBezTo>
                <a:cubicBezTo>
                  <a:pt x="1180" y="62"/>
                  <a:pt x="1230" y="0"/>
                  <a:pt x="1260" y="4"/>
                </a:cubicBezTo>
                <a:cubicBezTo>
                  <a:pt x="1290" y="8"/>
                  <a:pt x="1310" y="44"/>
                  <a:pt x="1344" y="148"/>
                </a:cubicBezTo>
                <a:cubicBezTo>
                  <a:pt x="1378" y="252"/>
                  <a:pt x="1414" y="514"/>
                  <a:pt x="1464" y="628"/>
                </a:cubicBezTo>
                <a:cubicBezTo>
                  <a:pt x="1514" y="742"/>
                  <a:pt x="1532" y="802"/>
                  <a:pt x="1644" y="832"/>
                </a:cubicBezTo>
                <a:cubicBezTo>
                  <a:pt x="1756" y="862"/>
                  <a:pt x="1954" y="824"/>
                  <a:pt x="2136" y="808"/>
                </a:cubicBezTo>
                <a:cubicBezTo>
                  <a:pt x="2318" y="792"/>
                  <a:pt x="2576" y="756"/>
                  <a:pt x="2736" y="736"/>
                </a:cubicBezTo>
                <a:cubicBezTo>
                  <a:pt x="2896" y="716"/>
                  <a:pt x="2986" y="684"/>
                  <a:pt x="3096" y="688"/>
                </a:cubicBezTo>
                <a:cubicBezTo>
                  <a:pt x="3206" y="692"/>
                  <a:pt x="3288" y="678"/>
                  <a:pt x="3396" y="760"/>
                </a:cubicBezTo>
                <a:cubicBezTo>
                  <a:pt x="3504" y="842"/>
                  <a:pt x="3666" y="1010"/>
                  <a:pt x="3744" y="1180"/>
                </a:cubicBezTo>
                <a:cubicBezTo>
                  <a:pt x="3822" y="1350"/>
                  <a:pt x="3830" y="1556"/>
                  <a:pt x="3864" y="1780"/>
                </a:cubicBezTo>
                <a:cubicBezTo>
                  <a:pt x="3898" y="2004"/>
                  <a:pt x="3936" y="2318"/>
                  <a:pt x="3948" y="2524"/>
                </a:cubicBezTo>
                <a:cubicBezTo>
                  <a:pt x="3960" y="2730"/>
                  <a:pt x="3950" y="2842"/>
                  <a:pt x="3936" y="3016"/>
                </a:cubicBezTo>
                <a:cubicBezTo>
                  <a:pt x="3922" y="3190"/>
                  <a:pt x="3878" y="3390"/>
                  <a:pt x="3864" y="3568"/>
                </a:cubicBezTo>
                <a:cubicBezTo>
                  <a:pt x="3850" y="3746"/>
                  <a:pt x="3850" y="3980"/>
                  <a:pt x="3852" y="4084"/>
                </a:cubicBezTo>
                <a:cubicBezTo>
                  <a:pt x="3854" y="4188"/>
                  <a:pt x="3871" y="4170"/>
                  <a:pt x="3876" y="41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4" name="Freeform 390"/>
          <p:cNvSpPr>
            <a:spLocks/>
          </p:cNvSpPr>
          <p:nvPr/>
        </p:nvSpPr>
        <p:spPr bwMode="auto">
          <a:xfrm>
            <a:off x="2014538" y="5316538"/>
            <a:ext cx="1933575" cy="1522412"/>
          </a:xfrm>
          <a:custGeom>
            <a:avLst/>
            <a:gdLst>
              <a:gd name="T0" fmla="*/ 0 w 3680"/>
              <a:gd name="T1" fmla="*/ 166 h 3826"/>
              <a:gd name="T2" fmla="*/ 156 w 3680"/>
              <a:gd name="T3" fmla="*/ 154 h 3826"/>
              <a:gd name="T4" fmla="*/ 312 w 3680"/>
              <a:gd name="T5" fmla="*/ 34 h 3826"/>
              <a:gd name="T6" fmla="*/ 504 w 3680"/>
              <a:gd name="T7" fmla="*/ 34 h 3826"/>
              <a:gd name="T8" fmla="*/ 708 w 3680"/>
              <a:gd name="T9" fmla="*/ 238 h 3826"/>
              <a:gd name="T10" fmla="*/ 960 w 3680"/>
              <a:gd name="T11" fmla="*/ 670 h 3826"/>
              <a:gd name="T12" fmla="*/ 960 w 3680"/>
              <a:gd name="T13" fmla="*/ 754 h 3826"/>
              <a:gd name="T14" fmla="*/ 1164 w 3680"/>
              <a:gd name="T15" fmla="*/ 634 h 3826"/>
              <a:gd name="T16" fmla="*/ 1164 w 3680"/>
              <a:gd name="T17" fmla="*/ 430 h 3826"/>
              <a:gd name="T18" fmla="*/ 1236 w 3680"/>
              <a:gd name="T19" fmla="*/ 274 h 3826"/>
              <a:gd name="T20" fmla="*/ 1320 w 3680"/>
              <a:gd name="T21" fmla="*/ 454 h 3826"/>
              <a:gd name="T22" fmla="*/ 1464 w 3680"/>
              <a:gd name="T23" fmla="*/ 634 h 3826"/>
              <a:gd name="T24" fmla="*/ 1728 w 3680"/>
              <a:gd name="T25" fmla="*/ 694 h 3826"/>
              <a:gd name="T26" fmla="*/ 2184 w 3680"/>
              <a:gd name="T27" fmla="*/ 658 h 3826"/>
              <a:gd name="T28" fmla="*/ 2784 w 3680"/>
              <a:gd name="T29" fmla="*/ 514 h 3826"/>
              <a:gd name="T30" fmla="*/ 3348 w 3680"/>
              <a:gd name="T31" fmla="*/ 562 h 3826"/>
              <a:gd name="T32" fmla="*/ 3564 w 3680"/>
              <a:gd name="T33" fmla="*/ 946 h 3826"/>
              <a:gd name="T34" fmla="*/ 3672 w 3680"/>
              <a:gd name="T35" fmla="*/ 1426 h 3826"/>
              <a:gd name="T36" fmla="*/ 3612 w 3680"/>
              <a:gd name="T37" fmla="*/ 2086 h 3826"/>
              <a:gd name="T38" fmla="*/ 3396 w 3680"/>
              <a:gd name="T39" fmla="*/ 2746 h 3826"/>
              <a:gd name="T40" fmla="*/ 3216 w 3680"/>
              <a:gd name="T41" fmla="*/ 3166 h 3826"/>
              <a:gd name="T42" fmla="*/ 2976 w 3680"/>
              <a:gd name="T43" fmla="*/ 3826 h 38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80"/>
              <a:gd name="T67" fmla="*/ 0 h 3826"/>
              <a:gd name="T68" fmla="*/ 3680 w 3680"/>
              <a:gd name="T69" fmla="*/ 3826 h 38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80" h="3826">
                <a:moveTo>
                  <a:pt x="0" y="166"/>
                </a:moveTo>
                <a:cubicBezTo>
                  <a:pt x="52" y="171"/>
                  <a:pt x="104" y="176"/>
                  <a:pt x="156" y="154"/>
                </a:cubicBezTo>
                <a:cubicBezTo>
                  <a:pt x="208" y="132"/>
                  <a:pt x="254" y="54"/>
                  <a:pt x="312" y="34"/>
                </a:cubicBezTo>
                <a:cubicBezTo>
                  <a:pt x="370" y="14"/>
                  <a:pt x="438" y="0"/>
                  <a:pt x="504" y="34"/>
                </a:cubicBezTo>
                <a:cubicBezTo>
                  <a:pt x="570" y="68"/>
                  <a:pt x="632" y="132"/>
                  <a:pt x="708" y="238"/>
                </a:cubicBezTo>
                <a:cubicBezTo>
                  <a:pt x="784" y="344"/>
                  <a:pt x="918" y="584"/>
                  <a:pt x="960" y="670"/>
                </a:cubicBezTo>
                <a:cubicBezTo>
                  <a:pt x="1002" y="756"/>
                  <a:pt x="926" y="760"/>
                  <a:pt x="960" y="754"/>
                </a:cubicBezTo>
                <a:cubicBezTo>
                  <a:pt x="994" y="748"/>
                  <a:pt x="1130" y="688"/>
                  <a:pt x="1164" y="634"/>
                </a:cubicBezTo>
                <a:cubicBezTo>
                  <a:pt x="1198" y="580"/>
                  <a:pt x="1152" y="490"/>
                  <a:pt x="1164" y="430"/>
                </a:cubicBezTo>
                <a:cubicBezTo>
                  <a:pt x="1176" y="370"/>
                  <a:pt x="1210" y="270"/>
                  <a:pt x="1236" y="274"/>
                </a:cubicBezTo>
                <a:cubicBezTo>
                  <a:pt x="1262" y="278"/>
                  <a:pt x="1282" y="394"/>
                  <a:pt x="1320" y="454"/>
                </a:cubicBezTo>
                <a:cubicBezTo>
                  <a:pt x="1358" y="514"/>
                  <a:pt x="1396" y="594"/>
                  <a:pt x="1464" y="634"/>
                </a:cubicBezTo>
                <a:cubicBezTo>
                  <a:pt x="1532" y="674"/>
                  <a:pt x="1608" y="690"/>
                  <a:pt x="1728" y="694"/>
                </a:cubicBezTo>
                <a:cubicBezTo>
                  <a:pt x="1848" y="698"/>
                  <a:pt x="2008" y="688"/>
                  <a:pt x="2184" y="658"/>
                </a:cubicBezTo>
                <a:cubicBezTo>
                  <a:pt x="2360" y="628"/>
                  <a:pt x="2590" y="530"/>
                  <a:pt x="2784" y="514"/>
                </a:cubicBezTo>
                <a:cubicBezTo>
                  <a:pt x="2978" y="498"/>
                  <a:pt x="3218" y="490"/>
                  <a:pt x="3348" y="562"/>
                </a:cubicBezTo>
                <a:cubicBezTo>
                  <a:pt x="3478" y="634"/>
                  <a:pt x="3510" y="802"/>
                  <a:pt x="3564" y="946"/>
                </a:cubicBezTo>
                <a:cubicBezTo>
                  <a:pt x="3618" y="1090"/>
                  <a:pt x="3664" y="1236"/>
                  <a:pt x="3672" y="1426"/>
                </a:cubicBezTo>
                <a:cubicBezTo>
                  <a:pt x="3680" y="1616"/>
                  <a:pt x="3658" y="1866"/>
                  <a:pt x="3612" y="2086"/>
                </a:cubicBezTo>
                <a:cubicBezTo>
                  <a:pt x="3566" y="2306"/>
                  <a:pt x="3462" y="2566"/>
                  <a:pt x="3396" y="2746"/>
                </a:cubicBezTo>
                <a:cubicBezTo>
                  <a:pt x="3330" y="2926"/>
                  <a:pt x="3286" y="2986"/>
                  <a:pt x="3216" y="3166"/>
                </a:cubicBezTo>
                <a:cubicBezTo>
                  <a:pt x="3146" y="3346"/>
                  <a:pt x="3061" y="3586"/>
                  <a:pt x="2976" y="38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5" name="Freeform 391"/>
          <p:cNvSpPr>
            <a:spLocks/>
          </p:cNvSpPr>
          <p:nvPr/>
        </p:nvSpPr>
        <p:spPr bwMode="auto">
          <a:xfrm>
            <a:off x="2008188" y="5427663"/>
            <a:ext cx="1785937" cy="1406525"/>
          </a:xfrm>
          <a:custGeom>
            <a:avLst/>
            <a:gdLst>
              <a:gd name="T0" fmla="*/ 0 w 3400"/>
              <a:gd name="T1" fmla="*/ 70 h 3538"/>
              <a:gd name="T2" fmla="*/ 120 w 3400"/>
              <a:gd name="T3" fmla="*/ 70 h 3538"/>
              <a:gd name="T4" fmla="*/ 300 w 3400"/>
              <a:gd name="T5" fmla="*/ 10 h 3538"/>
              <a:gd name="T6" fmla="*/ 588 w 3400"/>
              <a:gd name="T7" fmla="*/ 46 h 3538"/>
              <a:gd name="T8" fmla="*/ 672 w 3400"/>
              <a:gd name="T9" fmla="*/ 286 h 3538"/>
              <a:gd name="T10" fmla="*/ 876 w 3400"/>
              <a:gd name="T11" fmla="*/ 526 h 3538"/>
              <a:gd name="T12" fmla="*/ 1068 w 3400"/>
              <a:gd name="T13" fmla="*/ 598 h 3538"/>
              <a:gd name="T14" fmla="*/ 1236 w 3400"/>
              <a:gd name="T15" fmla="*/ 430 h 3538"/>
              <a:gd name="T16" fmla="*/ 1308 w 3400"/>
              <a:gd name="T17" fmla="*/ 418 h 3538"/>
              <a:gd name="T18" fmla="*/ 1404 w 3400"/>
              <a:gd name="T19" fmla="*/ 478 h 3538"/>
              <a:gd name="T20" fmla="*/ 1620 w 3400"/>
              <a:gd name="T21" fmla="*/ 586 h 3538"/>
              <a:gd name="T22" fmla="*/ 2100 w 3400"/>
              <a:gd name="T23" fmla="*/ 790 h 3538"/>
              <a:gd name="T24" fmla="*/ 2424 w 3400"/>
              <a:gd name="T25" fmla="*/ 766 h 3538"/>
              <a:gd name="T26" fmla="*/ 2760 w 3400"/>
              <a:gd name="T27" fmla="*/ 790 h 3538"/>
              <a:gd name="T28" fmla="*/ 3108 w 3400"/>
              <a:gd name="T29" fmla="*/ 1078 h 3538"/>
              <a:gd name="T30" fmla="*/ 3360 w 3400"/>
              <a:gd name="T31" fmla="*/ 1558 h 3538"/>
              <a:gd name="T32" fmla="*/ 3348 w 3400"/>
              <a:gd name="T33" fmla="*/ 1990 h 3538"/>
              <a:gd name="T34" fmla="*/ 3072 w 3400"/>
              <a:gd name="T35" fmla="*/ 2578 h 3538"/>
              <a:gd name="T36" fmla="*/ 2808 w 3400"/>
              <a:gd name="T37" fmla="*/ 3070 h 3538"/>
              <a:gd name="T38" fmla="*/ 2580 w 3400"/>
              <a:gd name="T39" fmla="*/ 3418 h 3538"/>
              <a:gd name="T40" fmla="*/ 2484 w 3400"/>
              <a:gd name="T41" fmla="*/ 3538 h 35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00"/>
              <a:gd name="T64" fmla="*/ 0 h 3538"/>
              <a:gd name="T65" fmla="*/ 3400 w 3400"/>
              <a:gd name="T66" fmla="*/ 3538 h 35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00" h="3538">
                <a:moveTo>
                  <a:pt x="0" y="70"/>
                </a:moveTo>
                <a:cubicBezTo>
                  <a:pt x="35" y="75"/>
                  <a:pt x="70" y="80"/>
                  <a:pt x="120" y="70"/>
                </a:cubicBezTo>
                <a:cubicBezTo>
                  <a:pt x="170" y="60"/>
                  <a:pt x="222" y="14"/>
                  <a:pt x="300" y="10"/>
                </a:cubicBezTo>
                <a:cubicBezTo>
                  <a:pt x="378" y="6"/>
                  <a:pt x="526" y="0"/>
                  <a:pt x="588" y="46"/>
                </a:cubicBezTo>
                <a:cubicBezTo>
                  <a:pt x="650" y="92"/>
                  <a:pt x="624" y="206"/>
                  <a:pt x="672" y="286"/>
                </a:cubicBezTo>
                <a:cubicBezTo>
                  <a:pt x="720" y="366"/>
                  <a:pt x="810" y="474"/>
                  <a:pt x="876" y="526"/>
                </a:cubicBezTo>
                <a:cubicBezTo>
                  <a:pt x="942" y="578"/>
                  <a:pt x="1008" y="614"/>
                  <a:pt x="1068" y="598"/>
                </a:cubicBezTo>
                <a:cubicBezTo>
                  <a:pt x="1128" y="582"/>
                  <a:pt x="1196" y="460"/>
                  <a:pt x="1236" y="430"/>
                </a:cubicBezTo>
                <a:cubicBezTo>
                  <a:pt x="1276" y="400"/>
                  <a:pt x="1280" y="410"/>
                  <a:pt x="1308" y="418"/>
                </a:cubicBezTo>
                <a:cubicBezTo>
                  <a:pt x="1336" y="426"/>
                  <a:pt x="1352" y="450"/>
                  <a:pt x="1404" y="478"/>
                </a:cubicBezTo>
                <a:cubicBezTo>
                  <a:pt x="1456" y="506"/>
                  <a:pt x="1504" y="534"/>
                  <a:pt x="1620" y="586"/>
                </a:cubicBezTo>
                <a:cubicBezTo>
                  <a:pt x="1736" y="638"/>
                  <a:pt x="1966" y="760"/>
                  <a:pt x="2100" y="790"/>
                </a:cubicBezTo>
                <a:cubicBezTo>
                  <a:pt x="2234" y="820"/>
                  <a:pt x="2314" y="766"/>
                  <a:pt x="2424" y="766"/>
                </a:cubicBezTo>
                <a:cubicBezTo>
                  <a:pt x="2534" y="766"/>
                  <a:pt x="2646" y="738"/>
                  <a:pt x="2760" y="790"/>
                </a:cubicBezTo>
                <a:cubicBezTo>
                  <a:pt x="2874" y="842"/>
                  <a:pt x="3008" y="950"/>
                  <a:pt x="3108" y="1078"/>
                </a:cubicBezTo>
                <a:cubicBezTo>
                  <a:pt x="3208" y="1206"/>
                  <a:pt x="3320" y="1406"/>
                  <a:pt x="3360" y="1558"/>
                </a:cubicBezTo>
                <a:cubicBezTo>
                  <a:pt x="3400" y="1710"/>
                  <a:pt x="3396" y="1820"/>
                  <a:pt x="3348" y="1990"/>
                </a:cubicBezTo>
                <a:cubicBezTo>
                  <a:pt x="3300" y="2160"/>
                  <a:pt x="3162" y="2398"/>
                  <a:pt x="3072" y="2578"/>
                </a:cubicBezTo>
                <a:cubicBezTo>
                  <a:pt x="2982" y="2758"/>
                  <a:pt x="2890" y="2930"/>
                  <a:pt x="2808" y="3070"/>
                </a:cubicBezTo>
                <a:cubicBezTo>
                  <a:pt x="2726" y="3210"/>
                  <a:pt x="2634" y="3340"/>
                  <a:pt x="2580" y="3418"/>
                </a:cubicBezTo>
                <a:cubicBezTo>
                  <a:pt x="2526" y="3496"/>
                  <a:pt x="2505" y="3517"/>
                  <a:pt x="2484" y="353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6" name="Freeform 392"/>
          <p:cNvSpPr>
            <a:spLocks/>
          </p:cNvSpPr>
          <p:nvPr/>
        </p:nvSpPr>
        <p:spPr bwMode="auto">
          <a:xfrm>
            <a:off x="2014538" y="5526088"/>
            <a:ext cx="1570037" cy="1317625"/>
          </a:xfrm>
          <a:custGeom>
            <a:avLst/>
            <a:gdLst>
              <a:gd name="T0" fmla="*/ 0 w 2990"/>
              <a:gd name="T1" fmla="*/ 36 h 3312"/>
              <a:gd name="T2" fmla="*/ 264 w 2990"/>
              <a:gd name="T3" fmla="*/ 12 h 3312"/>
              <a:gd name="T4" fmla="*/ 504 w 2990"/>
              <a:gd name="T5" fmla="*/ 108 h 3312"/>
              <a:gd name="T6" fmla="*/ 696 w 2990"/>
              <a:gd name="T7" fmla="*/ 324 h 3312"/>
              <a:gd name="T8" fmla="*/ 888 w 2990"/>
              <a:gd name="T9" fmla="*/ 492 h 3312"/>
              <a:gd name="T10" fmla="*/ 1116 w 2990"/>
              <a:gd name="T11" fmla="*/ 564 h 3312"/>
              <a:gd name="T12" fmla="*/ 1164 w 2990"/>
              <a:gd name="T13" fmla="*/ 408 h 3312"/>
              <a:gd name="T14" fmla="*/ 1212 w 2990"/>
              <a:gd name="T15" fmla="*/ 348 h 3312"/>
              <a:gd name="T16" fmla="*/ 1368 w 2990"/>
              <a:gd name="T17" fmla="*/ 444 h 3312"/>
              <a:gd name="T18" fmla="*/ 1668 w 2990"/>
              <a:gd name="T19" fmla="*/ 600 h 3312"/>
              <a:gd name="T20" fmla="*/ 2040 w 2990"/>
              <a:gd name="T21" fmla="*/ 684 h 3312"/>
              <a:gd name="T22" fmla="*/ 2376 w 2990"/>
              <a:gd name="T23" fmla="*/ 720 h 3312"/>
              <a:gd name="T24" fmla="*/ 2688 w 2990"/>
              <a:gd name="T25" fmla="*/ 780 h 3312"/>
              <a:gd name="T26" fmla="*/ 2904 w 2990"/>
              <a:gd name="T27" fmla="*/ 1020 h 3312"/>
              <a:gd name="T28" fmla="*/ 2976 w 2990"/>
              <a:gd name="T29" fmla="*/ 1608 h 3312"/>
              <a:gd name="T30" fmla="*/ 2820 w 2990"/>
              <a:gd name="T31" fmla="*/ 2040 h 3312"/>
              <a:gd name="T32" fmla="*/ 2604 w 2990"/>
              <a:gd name="T33" fmla="*/ 2268 h 3312"/>
              <a:gd name="T34" fmla="*/ 2352 w 2990"/>
              <a:gd name="T35" fmla="*/ 2592 h 3312"/>
              <a:gd name="T36" fmla="*/ 2052 w 2990"/>
              <a:gd name="T37" fmla="*/ 3060 h 3312"/>
              <a:gd name="T38" fmla="*/ 1932 w 2990"/>
              <a:gd name="T39" fmla="*/ 3312 h 3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90"/>
              <a:gd name="T61" fmla="*/ 0 h 3312"/>
              <a:gd name="T62" fmla="*/ 2990 w 2990"/>
              <a:gd name="T63" fmla="*/ 3312 h 33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90" h="3312">
                <a:moveTo>
                  <a:pt x="0" y="36"/>
                </a:moveTo>
                <a:cubicBezTo>
                  <a:pt x="90" y="18"/>
                  <a:pt x="180" y="0"/>
                  <a:pt x="264" y="12"/>
                </a:cubicBezTo>
                <a:cubicBezTo>
                  <a:pt x="348" y="24"/>
                  <a:pt x="432" y="56"/>
                  <a:pt x="504" y="108"/>
                </a:cubicBezTo>
                <a:cubicBezTo>
                  <a:pt x="576" y="160"/>
                  <a:pt x="632" y="260"/>
                  <a:pt x="696" y="324"/>
                </a:cubicBezTo>
                <a:cubicBezTo>
                  <a:pt x="760" y="388"/>
                  <a:pt x="818" y="452"/>
                  <a:pt x="888" y="492"/>
                </a:cubicBezTo>
                <a:cubicBezTo>
                  <a:pt x="958" y="532"/>
                  <a:pt x="1070" y="578"/>
                  <a:pt x="1116" y="564"/>
                </a:cubicBezTo>
                <a:cubicBezTo>
                  <a:pt x="1162" y="550"/>
                  <a:pt x="1148" y="444"/>
                  <a:pt x="1164" y="408"/>
                </a:cubicBezTo>
                <a:cubicBezTo>
                  <a:pt x="1180" y="372"/>
                  <a:pt x="1178" y="342"/>
                  <a:pt x="1212" y="348"/>
                </a:cubicBezTo>
                <a:cubicBezTo>
                  <a:pt x="1246" y="354"/>
                  <a:pt x="1292" y="402"/>
                  <a:pt x="1368" y="444"/>
                </a:cubicBezTo>
                <a:cubicBezTo>
                  <a:pt x="1444" y="486"/>
                  <a:pt x="1556" y="560"/>
                  <a:pt x="1668" y="600"/>
                </a:cubicBezTo>
                <a:cubicBezTo>
                  <a:pt x="1780" y="640"/>
                  <a:pt x="1922" y="664"/>
                  <a:pt x="2040" y="684"/>
                </a:cubicBezTo>
                <a:cubicBezTo>
                  <a:pt x="2158" y="704"/>
                  <a:pt x="2268" y="704"/>
                  <a:pt x="2376" y="720"/>
                </a:cubicBezTo>
                <a:cubicBezTo>
                  <a:pt x="2484" y="736"/>
                  <a:pt x="2600" y="730"/>
                  <a:pt x="2688" y="780"/>
                </a:cubicBezTo>
                <a:cubicBezTo>
                  <a:pt x="2776" y="830"/>
                  <a:pt x="2856" y="882"/>
                  <a:pt x="2904" y="1020"/>
                </a:cubicBezTo>
                <a:cubicBezTo>
                  <a:pt x="2952" y="1158"/>
                  <a:pt x="2990" y="1438"/>
                  <a:pt x="2976" y="1608"/>
                </a:cubicBezTo>
                <a:cubicBezTo>
                  <a:pt x="2962" y="1778"/>
                  <a:pt x="2882" y="1930"/>
                  <a:pt x="2820" y="2040"/>
                </a:cubicBezTo>
                <a:cubicBezTo>
                  <a:pt x="2758" y="2150"/>
                  <a:pt x="2682" y="2176"/>
                  <a:pt x="2604" y="2268"/>
                </a:cubicBezTo>
                <a:cubicBezTo>
                  <a:pt x="2526" y="2360"/>
                  <a:pt x="2444" y="2460"/>
                  <a:pt x="2352" y="2592"/>
                </a:cubicBezTo>
                <a:cubicBezTo>
                  <a:pt x="2260" y="2724"/>
                  <a:pt x="2122" y="2940"/>
                  <a:pt x="2052" y="3060"/>
                </a:cubicBezTo>
                <a:cubicBezTo>
                  <a:pt x="1982" y="3180"/>
                  <a:pt x="1957" y="3260"/>
                  <a:pt x="1932" y="33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7" name="Freeform 393"/>
          <p:cNvSpPr>
            <a:spLocks/>
          </p:cNvSpPr>
          <p:nvPr/>
        </p:nvSpPr>
        <p:spPr bwMode="auto">
          <a:xfrm>
            <a:off x="2008188" y="5645150"/>
            <a:ext cx="1346200" cy="1189038"/>
          </a:xfrm>
          <a:custGeom>
            <a:avLst/>
            <a:gdLst>
              <a:gd name="T0" fmla="*/ 0 w 2564"/>
              <a:gd name="T1" fmla="*/ 0 h 2988"/>
              <a:gd name="T2" fmla="*/ 288 w 2564"/>
              <a:gd name="T3" fmla="*/ 96 h 2988"/>
              <a:gd name="T4" fmla="*/ 576 w 2564"/>
              <a:gd name="T5" fmla="*/ 252 h 2988"/>
              <a:gd name="T6" fmla="*/ 720 w 2564"/>
              <a:gd name="T7" fmla="*/ 456 h 2988"/>
              <a:gd name="T8" fmla="*/ 936 w 2564"/>
              <a:gd name="T9" fmla="*/ 504 h 2988"/>
              <a:gd name="T10" fmla="*/ 1044 w 2564"/>
              <a:gd name="T11" fmla="*/ 504 h 2988"/>
              <a:gd name="T12" fmla="*/ 1188 w 2564"/>
              <a:gd name="T13" fmla="*/ 396 h 2988"/>
              <a:gd name="T14" fmla="*/ 1284 w 2564"/>
              <a:gd name="T15" fmla="*/ 504 h 2988"/>
              <a:gd name="T16" fmla="*/ 1416 w 2564"/>
              <a:gd name="T17" fmla="*/ 588 h 2988"/>
              <a:gd name="T18" fmla="*/ 1704 w 2564"/>
              <a:gd name="T19" fmla="*/ 732 h 2988"/>
              <a:gd name="T20" fmla="*/ 1932 w 2564"/>
              <a:gd name="T21" fmla="*/ 972 h 2988"/>
              <a:gd name="T22" fmla="*/ 2160 w 2564"/>
              <a:gd name="T23" fmla="*/ 1212 h 2988"/>
              <a:gd name="T24" fmla="*/ 2436 w 2564"/>
              <a:gd name="T25" fmla="*/ 1416 h 2988"/>
              <a:gd name="T26" fmla="*/ 2544 w 2564"/>
              <a:gd name="T27" fmla="*/ 1608 h 2988"/>
              <a:gd name="T28" fmla="*/ 2316 w 2564"/>
              <a:gd name="T29" fmla="*/ 1728 h 2988"/>
              <a:gd name="T30" fmla="*/ 2124 w 2564"/>
              <a:gd name="T31" fmla="*/ 1908 h 2988"/>
              <a:gd name="T32" fmla="*/ 1800 w 2564"/>
              <a:gd name="T33" fmla="*/ 2412 h 2988"/>
              <a:gd name="T34" fmla="*/ 1608 w 2564"/>
              <a:gd name="T35" fmla="*/ 2856 h 2988"/>
              <a:gd name="T36" fmla="*/ 1572 w 2564"/>
              <a:gd name="T37" fmla="*/ 2988 h 29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64"/>
              <a:gd name="T58" fmla="*/ 0 h 2988"/>
              <a:gd name="T59" fmla="*/ 2564 w 2564"/>
              <a:gd name="T60" fmla="*/ 2988 h 29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64" h="2988">
                <a:moveTo>
                  <a:pt x="0" y="0"/>
                </a:moveTo>
                <a:cubicBezTo>
                  <a:pt x="48" y="16"/>
                  <a:pt x="192" y="54"/>
                  <a:pt x="288" y="96"/>
                </a:cubicBezTo>
                <a:cubicBezTo>
                  <a:pt x="384" y="138"/>
                  <a:pt x="504" y="192"/>
                  <a:pt x="576" y="252"/>
                </a:cubicBezTo>
                <a:cubicBezTo>
                  <a:pt x="648" y="312"/>
                  <a:pt x="660" y="414"/>
                  <a:pt x="720" y="456"/>
                </a:cubicBezTo>
                <a:cubicBezTo>
                  <a:pt x="780" y="498"/>
                  <a:pt x="882" y="496"/>
                  <a:pt x="936" y="504"/>
                </a:cubicBezTo>
                <a:cubicBezTo>
                  <a:pt x="990" y="512"/>
                  <a:pt x="1002" y="522"/>
                  <a:pt x="1044" y="504"/>
                </a:cubicBezTo>
                <a:cubicBezTo>
                  <a:pt x="1086" y="486"/>
                  <a:pt x="1148" y="396"/>
                  <a:pt x="1188" y="396"/>
                </a:cubicBezTo>
                <a:cubicBezTo>
                  <a:pt x="1228" y="396"/>
                  <a:pt x="1246" y="472"/>
                  <a:pt x="1284" y="504"/>
                </a:cubicBezTo>
                <a:cubicBezTo>
                  <a:pt x="1322" y="536"/>
                  <a:pt x="1346" y="550"/>
                  <a:pt x="1416" y="588"/>
                </a:cubicBezTo>
                <a:cubicBezTo>
                  <a:pt x="1486" y="626"/>
                  <a:pt x="1618" y="668"/>
                  <a:pt x="1704" y="732"/>
                </a:cubicBezTo>
                <a:cubicBezTo>
                  <a:pt x="1790" y="796"/>
                  <a:pt x="1856" y="892"/>
                  <a:pt x="1932" y="972"/>
                </a:cubicBezTo>
                <a:cubicBezTo>
                  <a:pt x="2008" y="1052"/>
                  <a:pt x="2076" y="1138"/>
                  <a:pt x="2160" y="1212"/>
                </a:cubicBezTo>
                <a:cubicBezTo>
                  <a:pt x="2244" y="1286"/>
                  <a:pt x="2372" y="1350"/>
                  <a:pt x="2436" y="1416"/>
                </a:cubicBezTo>
                <a:cubicBezTo>
                  <a:pt x="2500" y="1482"/>
                  <a:pt x="2564" y="1556"/>
                  <a:pt x="2544" y="1608"/>
                </a:cubicBezTo>
                <a:cubicBezTo>
                  <a:pt x="2524" y="1660"/>
                  <a:pt x="2386" y="1678"/>
                  <a:pt x="2316" y="1728"/>
                </a:cubicBezTo>
                <a:cubicBezTo>
                  <a:pt x="2246" y="1778"/>
                  <a:pt x="2210" y="1794"/>
                  <a:pt x="2124" y="1908"/>
                </a:cubicBezTo>
                <a:cubicBezTo>
                  <a:pt x="2038" y="2022"/>
                  <a:pt x="1886" y="2254"/>
                  <a:pt x="1800" y="2412"/>
                </a:cubicBezTo>
                <a:cubicBezTo>
                  <a:pt x="1714" y="2570"/>
                  <a:pt x="1646" y="2760"/>
                  <a:pt x="1608" y="2856"/>
                </a:cubicBezTo>
                <a:cubicBezTo>
                  <a:pt x="1570" y="2952"/>
                  <a:pt x="1571" y="2970"/>
                  <a:pt x="1572" y="29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8" name="Freeform 394"/>
          <p:cNvSpPr>
            <a:spLocks/>
          </p:cNvSpPr>
          <p:nvPr/>
        </p:nvSpPr>
        <p:spPr bwMode="auto">
          <a:xfrm>
            <a:off x="2014538" y="5799138"/>
            <a:ext cx="1112837" cy="1035050"/>
          </a:xfrm>
          <a:custGeom>
            <a:avLst/>
            <a:gdLst>
              <a:gd name="T0" fmla="*/ 0 w 2118"/>
              <a:gd name="T1" fmla="*/ 0 h 2604"/>
              <a:gd name="T2" fmla="*/ 276 w 2118"/>
              <a:gd name="T3" fmla="*/ 144 h 2604"/>
              <a:gd name="T4" fmla="*/ 696 w 2118"/>
              <a:gd name="T5" fmla="*/ 360 h 2604"/>
              <a:gd name="T6" fmla="*/ 936 w 2118"/>
              <a:gd name="T7" fmla="*/ 396 h 2604"/>
              <a:gd name="T8" fmla="*/ 1200 w 2118"/>
              <a:gd name="T9" fmla="*/ 324 h 2604"/>
              <a:gd name="T10" fmla="*/ 1248 w 2118"/>
              <a:gd name="T11" fmla="*/ 360 h 2604"/>
              <a:gd name="T12" fmla="*/ 1416 w 2118"/>
              <a:gd name="T13" fmla="*/ 624 h 2604"/>
              <a:gd name="T14" fmla="*/ 1728 w 2118"/>
              <a:gd name="T15" fmla="*/ 912 h 2604"/>
              <a:gd name="T16" fmla="*/ 2064 w 2118"/>
              <a:gd name="T17" fmla="*/ 1212 h 2604"/>
              <a:gd name="T18" fmla="*/ 2052 w 2118"/>
              <a:gd name="T19" fmla="*/ 1320 h 2604"/>
              <a:gd name="T20" fmla="*/ 1800 w 2118"/>
              <a:gd name="T21" fmla="*/ 1368 h 2604"/>
              <a:gd name="T22" fmla="*/ 1560 w 2118"/>
              <a:gd name="T23" fmla="*/ 1536 h 2604"/>
              <a:gd name="T24" fmla="*/ 1392 w 2118"/>
              <a:gd name="T25" fmla="*/ 1680 h 2604"/>
              <a:gd name="T26" fmla="*/ 1296 w 2118"/>
              <a:gd name="T27" fmla="*/ 2052 h 2604"/>
              <a:gd name="T28" fmla="*/ 1212 w 2118"/>
              <a:gd name="T29" fmla="*/ 2436 h 2604"/>
              <a:gd name="T30" fmla="*/ 1188 w 2118"/>
              <a:gd name="T31" fmla="*/ 2604 h 26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8"/>
              <a:gd name="T49" fmla="*/ 0 h 2604"/>
              <a:gd name="T50" fmla="*/ 2118 w 2118"/>
              <a:gd name="T51" fmla="*/ 2604 h 26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8" h="2604">
                <a:moveTo>
                  <a:pt x="0" y="0"/>
                </a:moveTo>
                <a:cubicBezTo>
                  <a:pt x="78" y="46"/>
                  <a:pt x="160" y="84"/>
                  <a:pt x="276" y="144"/>
                </a:cubicBezTo>
                <a:cubicBezTo>
                  <a:pt x="392" y="204"/>
                  <a:pt x="586" y="318"/>
                  <a:pt x="696" y="360"/>
                </a:cubicBezTo>
                <a:cubicBezTo>
                  <a:pt x="806" y="402"/>
                  <a:pt x="852" y="402"/>
                  <a:pt x="936" y="396"/>
                </a:cubicBezTo>
                <a:cubicBezTo>
                  <a:pt x="1020" y="390"/>
                  <a:pt x="1148" y="330"/>
                  <a:pt x="1200" y="324"/>
                </a:cubicBezTo>
                <a:cubicBezTo>
                  <a:pt x="1252" y="318"/>
                  <a:pt x="1212" y="310"/>
                  <a:pt x="1248" y="360"/>
                </a:cubicBezTo>
                <a:cubicBezTo>
                  <a:pt x="1284" y="410"/>
                  <a:pt x="1336" y="532"/>
                  <a:pt x="1416" y="624"/>
                </a:cubicBezTo>
                <a:cubicBezTo>
                  <a:pt x="1496" y="716"/>
                  <a:pt x="1620" y="814"/>
                  <a:pt x="1728" y="912"/>
                </a:cubicBezTo>
                <a:cubicBezTo>
                  <a:pt x="1836" y="1010"/>
                  <a:pt x="2010" y="1144"/>
                  <a:pt x="2064" y="1212"/>
                </a:cubicBezTo>
                <a:cubicBezTo>
                  <a:pt x="2118" y="1280"/>
                  <a:pt x="2096" y="1294"/>
                  <a:pt x="2052" y="1320"/>
                </a:cubicBezTo>
                <a:cubicBezTo>
                  <a:pt x="2008" y="1346"/>
                  <a:pt x="1882" y="1332"/>
                  <a:pt x="1800" y="1368"/>
                </a:cubicBezTo>
                <a:cubicBezTo>
                  <a:pt x="1718" y="1404"/>
                  <a:pt x="1628" y="1484"/>
                  <a:pt x="1560" y="1536"/>
                </a:cubicBezTo>
                <a:cubicBezTo>
                  <a:pt x="1492" y="1588"/>
                  <a:pt x="1436" y="1594"/>
                  <a:pt x="1392" y="1680"/>
                </a:cubicBezTo>
                <a:cubicBezTo>
                  <a:pt x="1348" y="1766"/>
                  <a:pt x="1326" y="1926"/>
                  <a:pt x="1296" y="2052"/>
                </a:cubicBezTo>
                <a:cubicBezTo>
                  <a:pt x="1266" y="2178"/>
                  <a:pt x="1230" y="2344"/>
                  <a:pt x="1212" y="2436"/>
                </a:cubicBezTo>
                <a:cubicBezTo>
                  <a:pt x="1194" y="2528"/>
                  <a:pt x="1191" y="2566"/>
                  <a:pt x="1188" y="26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29" name="Freeform 395"/>
          <p:cNvSpPr>
            <a:spLocks/>
          </p:cNvSpPr>
          <p:nvPr/>
        </p:nvSpPr>
        <p:spPr bwMode="auto">
          <a:xfrm>
            <a:off x="2008188" y="6040438"/>
            <a:ext cx="928687" cy="803275"/>
          </a:xfrm>
          <a:custGeom>
            <a:avLst/>
            <a:gdLst>
              <a:gd name="T0" fmla="*/ 0 w 1768"/>
              <a:gd name="T1" fmla="*/ 196 h 2020"/>
              <a:gd name="T2" fmla="*/ 300 w 1768"/>
              <a:gd name="T3" fmla="*/ 184 h 2020"/>
              <a:gd name="T4" fmla="*/ 516 w 1768"/>
              <a:gd name="T5" fmla="*/ 28 h 2020"/>
              <a:gd name="T6" fmla="*/ 792 w 1768"/>
              <a:gd name="T7" fmla="*/ 16 h 2020"/>
              <a:gd name="T8" fmla="*/ 1140 w 1768"/>
              <a:gd name="T9" fmla="*/ 52 h 2020"/>
              <a:gd name="T10" fmla="*/ 1368 w 1768"/>
              <a:gd name="T11" fmla="*/ 244 h 2020"/>
              <a:gd name="T12" fmla="*/ 1440 w 1768"/>
              <a:gd name="T13" fmla="*/ 400 h 2020"/>
              <a:gd name="T14" fmla="*/ 1500 w 1768"/>
              <a:gd name="T15" fmla="*/ 508 h 2020"/>
              <a:gd name="T16" fmla="*/ 1764 w 1768"/>
              <a:gd name="T17" fmla="*/ 628 h 2020"/>
              <a:gd name="T18" fmla="*/ 1524 w 1768"/>
              <a:gd name="T19" fmla="*/ 664 h 2020"/>
              <a:gd name="T20" fmla="*/ 1176 w 1768"/>
              <a:gd name="T21" fmla="*/ 808 h 2020"/>
              <a:gd name="T22" fmla="*/ 1032 w 1768"/>
              <a:gd name="T23" fmla="*/ 928 h 2020"/>
              <a:gd name="T24" fmla="*/ 876 w 1768"/>
              <a:gd name="T25" fmla="*/ 1228 h 2020"/>
              <a:gd name="T26" fmla="*/ 936 w 1768"/>
              <a:gd name="T27" fmla="*/ 1600 h 2020"/>
              <a:gd name="T28" fmla="*/ 1008 w 1768"/>
              <a:gd name="T29" fmla="*/ 1888 h 2020"/>
              <a:gd name="T30" fmla="*/ 960 w 1768"/>
              <a:gd name="T31" fmla="*/ 2020 h 20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8"/>
              <a:gd name="T49" fmla="*/ 0 h 2020"/>
              <a:gd name="T50" fmla="*/ 1768 w 1768"/>
              <a:gd name="T51" fmla="*/ 2020 h 20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8" h="2020">
                <a:moveTo>
                  <a:pt x="0" y="196"/>
                </a:moveTo>
                <a:cubicBezTo>
                  <a:pt x="107" y="204"/>
                  <a:pt x="214" y="212"/>
                  <a:pt x="300" y="184"/>
                </a:cubicBezTo>
                <a:cubicBezTo>
                  <a:pt x="386" y="156"/>
                  <a:pt x="434" y="56"/>
                  <a:pt x="516" y="28"/>
                </a:cubicBezTo>
                <a:cubicBezTo>
                  <a:pt x="598" y="0"/>
                  <a:pt x="688" y="12"/>
                  <a:pt x="792" y="16"/>
                </a:cubicBezTo>
                <a:cubicBezTo>
                  <a:pt x="896" y="20"/>
                  <a:pt x="1044" y="14"/>
                  <a:pt x="1140" y="52"/>
                </a:cubicBezTo>
                <a:cubicBezTo>
                  <a:pt x="1236" y="90"/>
                  <a:pt x="1318" y="186"/>
                  <a:pt x="1368" y="244"/>
                </a:cubicBezTo>
                <a:cubicBezTo>
                  <a:pt x="1418" y="302"/>
                  <a:pt x="1418" y="356"/>
                  <a:pt x="1440" y="400"/>
                </a:cubicBezTo>
                <a:cubicBezTo>
                  <a:pt x="1462" y="444"/>
                  <a:pt x="1446" y="470"/>
                  <a:pt x="1500" y="508"/>
                </a:cubicBezTo>
                <a:cubicBezTo>
                  <a:pt x="1554" y="546"/>
                  <a:pt x="1760" y="602"/>
                  <a:pt x="1764" y="628"/>
                </a:cubicBezTo>
                <a:cubicBezTo>
                  <a:pt x="1768" y="654"/>
                  <a:pt x="1622" y="634"/>
                  <a:pt x="1524" y="664"/>
                </a:cubicBezTo>
                <a:cubicBezTo>
                  <a:pt x="1426" y="694"/>
                  <a:pt x="1258" y="764"/>
                  <a:pt x="1176" y="808"/>
                </a:cubicBezTo>
                <a:cubicBezTo>
                  <a:pt x="1094" y="852"/>
                  <a:pt x="1082" y="858"/>
                  <a:pt x="1032" y="928"/>
                </a:cubicBezTo>
                <a:cubicBezTo>
                  <a:pt x="982" y="998"/>
                  <a:pt x="892" y="1116"/>
                  <a:pt x="876" y="1228"/>
                </a:cubicBezTo>
                <a:cubicBezTo>
                  <a:pt x="860" y="1340"/>
                  <a:pt x="914" y="1490"/>
                  <a:pt x="936" y="1600"/>
                </a:cubicBezTo>
                <a:cubicBezTo>
                  <a:pt x="958" y="1710"/>
                  <a:pt x="1004" y="1818"/>
                  <a:pt x="1008" y="1888"/>
                </a:cubicBezTo>
                <a:cubicBezTo>
                  <a:pt x="1012" y="1958"/>
                  <a:pt x="986" y="1989"/>
                  <a:pt x="960" y="20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0" name="Freeform 396"/>
          <p:cNvSpPr>
            <a:spLocks/>
          </p:cNvSpPr>
          <p:nvPr/>
        </p:nvSpPr>
        <p:spPr bwMode="auto">
          <a:xfrm>
            <a:off x="2027238" y="6238875"/>
            <a:ext cx="579437" cy="600075"/>
          </a:xfrm>
          <a:custGeom>
            <a:avLst/>
            <a:gdLst>
              <a:gd name="T0" fmla="*/ 0 w 1104"/>
              <a:gd name="T1" fmla="*/ 130 h 1510"/>
              <a:gd name="T2" fmla="*/ 396 w 1104"/>
              <a:gd name="T3" fmla="*/ 82 h 1510"/>
              <a:gd name="T4" fmla="*/ 780 w 1104"/>
              <a:gd name="T5" fmla="*/ 10 h 1510"/>
              <a:gd name="T6" fmla="*/ 1032 w 1104"/>
              <a:gd name="T7" fmla="*/ 22 h 1510"/>
              <a:gd name="T8" fmla="*/ 1104 w 1104"/>
              <a:gd name="T9" fmla="*/ 118 h 1510"/>
              <a:gd name="T10" fmla="*/ 1032 w 1104"/>
              <a:gd name="T11" fmla="*/ 250 h 1510"/>
              <a:gd name="T12" fmla="*/ 864 w 1104"/>
              <a:gd name="T13" fmla="*/ 490 h 1510"/>
              <a:gd name="T14" fmla="*/ 768 w 1104"/>
              <a:gd name="T15" fmla="*/ 814 h 1510"/>
              <a:gd name="T16" fmla="*/ 708 w 1104"/>
              <a:gd name="T17" fmla="*/ 1198 h 1510"/>
              <a:gd name="T18" fmla="*/ 708 w 1104"/>
              <a:gd name="T19" fmla="*/ 1510 h 1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4"/>
              <a:gd name="T31" fmla="*/ 0 h 1510"/>
              <a:gd name="T32" fmla="*/ 1104 w 1104"/>
              <a:gd name="T33" fmla="*/ 1510 h 1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4" h="1510">
                <a:moveTo>
                  <a:pt x="0" y="130"/>
                </a:moveTo>
                <a:cubicBezTo>
                  <a:pt x="133" y="116"/>
                  <a:pt x="266" y="102"/>
                  <a:pt x="396" y="82"/>
                </a:cubicBezTo>
                <a:cubicBezTo>
                  <a:pt x="526" y="62"/>
                  <a:pt x="674" y="20"/>
                  <a:pt x="780" y="10"/>
                </a:cubicBezTo>
                <a:cubicBezTo>
                  <a:pt x="886" y="0"/>
                  <a:pt x="978" y="4"/>
                  <a:pt x="1032" y="22"/>
                </a:cubicBezTo>
                <a:cubicBezTo>
                  <a:pt x="1086" y="40"/>
                  <a:pt x="1104" y="80"/>
                  <a:pt x="1104" y="118"/>
                </a:cubicBezTo>
                <a:cubicBezTo>
                  <a:pt x="1104" y="156"/>
                  <a:pt x="1072" y="188"/>
                  <a:pt x="1032" y="250"/>
                </a:cubicBezTo>
                <a:cubicBezTo>
                  <a:pt x="992" y="312"/>
                  <a:pt x="908" y="396"/>
                  <a:pt x="864" y="490"/>
                </a:cubicBezTo>
                <a:cubicBezTo>
                  <a:pt x="820" y="584"/>
                  <a:pt x="794" y="696"/>
                  <a:pt x="768" y="814"/>
                </a:cubicBezTo>
                <a:cubicBezTo>
                  <a:pt x="742" y="932"/>
                  <a:pt x="718" y="1082"/>
                  <a:pt x="708" y="1198"/>
                </a:cubicBezTo>
                <a:cubicBezTo>
                  <a:pt x="698" y="1314"/>
                  <a:pt x="703" y="1412"/>
                  <a:pt x="708" y="15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1" name="Freeform 397"/>
          <p:cNvSpPr>
            <a:spLocks/>
          </p:cNvSpPr>
          <p:nvPr/>
        </p:nvSpPr>
        <p:spPr bwMode="auto">
          <a:xfrm>
            <a:off x="2001838" y="6354763"/>
            <a:ext cx="488950" cy="479425"/>
          </a:xfrm>
          <a:custGeom>
            <a:avLst/>
            <a:gdLst>
              <a:gd name="T0" fmla="*/ 0 w 932"/>
              <a:gd name="T1" fmla="*/ 328 h 1204"/>
              <a:gd name="T2" fmla="*/ 396 w 932"/>
              <a:gd name="T3" fmla="*/ 88 h 1204"/>
              <a:gd name="T4" fmla="*/ 708 w 932"/>
              <a:gd name="T5" fmla="*/ 28 h 1204"/>
              <a:gd name="T6" fmla="*/ 912 w 932"/>
              <a:gd name="T7" fmla="*/ 40 h 1204"/>
              <a:gd name="T8" fmla="*/ 828 w 932"/>
              <a:gd name="T9" fmla="*/ 268 h 1204"/>
              <a:gd name="T10" fmla="*/ 684 w 932"/>
              <a:gd name="T11" fmla="*/ 640 h 1204"/>
              <a:gd name="T12" fmla="*/ 540 w 932"/>
              <a:gd name="T13" fmla="*/ 1204 h 1204"/>
              <a:gd name="T14" fmla="*/ 0 60000 65536"/>
              <a:gd name="T15" fmla="*/ 0 60000 65536"/>
              <a:gd name="T16" fmla="*/ 0 60000 65536"/>
              <a:gd name="T17" fmla="*/ 0 60000 65536"/>
              <a:gd name="T18" fmla="*/ 0 60000 65536"/>
              <a:gd name="T19" fmla="*/ 0 60000 65536"/>
              <a:gd name="T20" fmla="*/ 0 60000 65536"/>
              <a:gd name="T21" fmla="*/ 0 w 932"/>
              <a:gd name="T22" fmla="*/ 0 h 1204"/>
              <a:gd name="T23" fmla="*/ 932 w 932"/>
              <a:gd name="T24" fmla="*/ 1204 h 1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2" h="1204">
                <a:moveTo>
                  <a:pt x="0" y="328"/>
                </a:moveTo>
                <a:cubicBezTo>
                  <a:pt x="139" y="233"/>
                  <a:pt x="278" y="138"/>
                  <a:pt x="396" y="88"/>
                </a:cubicBezTo>
                <a:cubicBezTo>
                  <a:pt x="514" y="38"/>
                  <a:pt x="622" y="36"/>
                  <a:pt x="708" y="28"/>
                </a:cubicBezTo>
                <a:cubicBezTo>
                  <a:pt x="794" y="20"/>
                  <a:pt x="892" y="0"/>
                  <a:pt x="912" y="40"/>
                </a:cubicBezTo>
                <a:cubicBezTo>
                  <a:pt x="932" y="80"/>
                  <a:pt x="866" y="168"/>
                  <a:pt x="828" y="268"/>
                </a:cubicBezTo>
                <a:cubicBezTo>
                  <a:pt x="790" y="368"/>
                  <a:pt x="732" y="484"/>
                  <a:pt x="684" y="640"/>
                </a:cubicBezTo>
                <a:cubicBezTo>
                  <a:pt x="636" y="796"/>
                  <a:pt x="588" y="1000"/>
                  <a:pt x="540" y="12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2" name="Freeform 398"/>
          <p:cNvSpPr>
            <a:spLocks/>
          </p:cNvSpPr>
          <p:nvPr/>
        </p:nvSpPr>
        <p:spPr bwMode="auto">
          <a:xfrm>
            <a:off x="2020888" y="6423025"/>
            <a:ext cx="347662" cy="420688"/>
          </a:xfrm>
          <a:custGeom>
            <a:avLst/>
            <a:gdLst>
              <a:gd name="T0" fmla="*/ 0 w 662"/>
              <a:gd name="T1" fmla="*/ 686 h 1058"/>
              <a:gd name="T2" fmla="*/ 228 w 662"/>
              <a:gd name="T3" fmla="*/ 458 h 1058"/>
              <a:gd name="T4" fmla="*/ 456 w 662"/>
              <a:gd name="T5" fmla="*/ 110 h 1058"/>
              <a:gd name="T6" fmla="*/ 612 w 662"/>
              <a:gd name="T7" fmla="*/ 2 h 1058"/>
              <a:gd name="T8" fmla="*/ 648 w 662"/>
              <a:gd name="T9" fmla="*/ 122 h 1058"/>
              <a:gd name="T10" fmla="*/ 528 w 662"/>
              <a:gd name="T11" fmla="*/ 626 h 1058"/>
              <a:gd name="T12" fmla="*/ 336 w 662"/>
              <a:gd name="T13" fmla="*/ 1058 h 1058"/>
              <a:gd name="T14" fmla="*/ 0 60000 65536"/>
              <a:gd name="T15" fmla="*/ 0 60000 65536"/>
              <a:gd name="T16" fmla="*/ 0 60000 65536"/>
              <a:gd name="T17" fmla="*/ 0 60000 65536"/>
              <a:gd name="T18" fmla="*/ 0 60000 65536"/>
              <a:gd name="T19" fmla="*/ 0 60000 65536"/>
              <a:gd name="T20" fmla="*/ 0 60000 65536"/>
              <a:gd name="T21" fmla="*/ 0 w 662"/>
              <a:gd name="T22" fmla="*/ 0 h 1058"/>
              <a:gd name="T23" fmla="*/ 662 w 662"/>
              <a:gd name="T24" fmla="*/ 1058 h 10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2" h="1058">
                <a:moveTo>
                  <a:pt x="0" y="686"/>
                </a:moveTo>
                <a:cubicBezTo>
                  <a:pt x="76" y="620"/>
                  <a:pt x="152" y="554"/>
                  <a:pt x="228" y="458"/>
                </a:cubicBezTo>
                <a:cubicBezTo>
                  <a:pt x="304" y="362"/>
                  <a:pt x="392" y="186"/>
                  <a:pt x="456" y="110"/>
                </a:cubicBezTo>
                <a:cubicBezTo>
                  <a:pt x="520" y="34"/>
                  <a:pt x="580" y="0"/>
                  <a:pt x="612" y="2"/>
                </a:cubicBezTo>
                <a:cubicBezTo>
                  <a:pt x="644" y="4"/>
                  <a:pt x="662" y="18"/>
                  <a:pt x="648" y="122"/>
                </a:cubicBezTo>
                <a:cubicBezTo>
                  <a:pt x="634" y="226"/>
                  <a:pt x="580" y="470"/>
                  <a:pt x="528" y="626"/>
                </a:cubicBezTo>
                <a:cubicBezTo>
                  <a:pt x="476" y="782"/>
                  <a:pt x="406" y="920"/>
                  <a:pt x="336" y="105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3" name="Freeform 399"/>
          <p:cNvSpPr>
            <a:spLocks/>
          </p:cNvSpPr>
          <p:nvPr/>
        </p:nvSpPr>
        <p:spPr bwMode="auto">
          <a:xfrm>
            <a:off x="5119688" y="5397500"/>
            <a:ext cx="2006600" cy="1257300"/>
          </a:xfrm>
          <a:custGeom>
            <a:avLst/>
            <a:gdLst>
              <a:gd name="T0" fmla="*/ 3820 w 3820"/>
              <a:gd name="T1" fmla="*/ 734 h 3164"/>
              <a:gd name="T2" fmla="*/ 3592 w 3820"/>
              <a:gd name="T3" fmla="*/ 746 h 3164"/>
              <a:gd name="T4" fmla="*/ 3304 w 3820"/>
              <a:gd name="T5" fmla="*/ 782 h 3164"/>
              <a:gd name="T6" fmla="*/ 2872 w 3820"/>
              <a:gd name="T7" fmla="*/ 770 h 3164"/>
              <a:gd name="T8" fmla="*/ 2620 w 3820"/>
              <a:gd name="T9" fmla="*/ 674 h 3164"/>
              <a:gd name="T10" fmla="*/ 2356 w 3820"/>
              <a:gd name="T11" fmla="*/ 530 h 3164"/>
              <a:gd name="T12" fmla="*/ 1900 w 3820"/>
              <a:gd name="T13" fmla="*/ 338 h 3164"/>
              <a:gd name="T14" fmla="*/ 1468 w 3820"/>
              <a:gd name="T15" fmla="*/ 206 h 3164"/>
              <a:gd name="T16" fmla="*/ 1036 w 3820"/>
              <a:gd name="T17" fmla="*/ 62 h 3164"/>
              <a:gd name="T18" fmla="*/ 640 w 3820"/>
              <a:gd name="T19" fmla="*/ 26 h 3164"/>
              <a:gd name="T20" fmla="*/ 364 w 3820"/>
              <a:gd name="T21" fmla="*/ 218 h 3164"/>
              <a:gd name="T22" fmla="*/ 52 w 3820"/>
              <a:gd name="T23" fmla="*/ 674 h 3164"/>
              <a:gd name="T24" fmla="*/ 52 w 3820"/>
              <a:gd name="T25" fmla="*/ 1106 h 3164"/>
              <a:gd name="T26" fmla="*/ 196 w 3820"/>
              <a:gd name="T27" fmla="*/ 1754 h 3164"/>
              <a:gd name="T28" fmla="*/ 568 w 3820"/>
              <a:gd name="T29" fmla="*/ 2474 h 3164"/>
              <a:gd name="T30" fmla="*/ 1192 w 3820"/>
              <a:gd name="T31" fmla="*/ 3074 h 3164"/>
              <a:gd name="T32" fmla="*/ 1864 w 3820"/>
              <a:gd name="T33" fmla="*/ 3014 h 3164"/>
              <a:gd name="T34" fmla="*/ 2200 w 3820"/>
              <a:gd name="T35" fmla="*/ 2834 h 3164"/>
              <a:gd name="T36" fmla="*/ 2656 w 3820"/>
              <a:gd name="T37" fmla="*/ 2510 h 3164"/>
              <a:gd name="T38" fmla="*/ 2788 w 3820"/>
              <a:gd name="T39" fmla="*/ 2102 h 3164"/>
              <a:gd name="T40" fmla="*/ 2824 w 3820"/>
              <a:gd name="T41" fmla="*/ 1742 h 3164"/>
              <a:gd name="T42" fmla="*/ 2872 w 3820"/>
              <a:gd name="T43" fmla="*/ 1550 h 3164"/>
              <a:gd name="T44" fmla="*/ 3040 w 3820"/>
              <a:gd name="T45" fmla="*/ 1454 h 3164"/>
              <a:gd name="T46" fmla="*/ 3208 w 3820"/>
              <a:gd name="T47" fmla="*/ 1586 h 3164"/>
              <a:gd name="T48" fmla="*/ 3352 w 3820"/>
              <a:gd name="T49" fmla="*/ 1742 h 3164"/>
              <a:gd name="T50" fmla="*/ 3772 w 3820"/>
              <a:gd name="T51" fmla="*/ 1826 h 3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20"/>
              <a:gd name="T79" fmla="*/ 0 h 3164"/>
              <a:gd name="T80" fmla="*/ 3820 w 3820"/>
              <a:gd name="T81" fmla="*/ 3164 h 3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20" h="3164">
                <a:moveTo>
                  <a:pt x="3820" y="734"/>
                </a:moveTo>
                <a:cubicBezTo>
                  <a:pt x="3782" y="736"/>
                  <a:pt x="3678" y="738"/>
                  <a:pt x="3592" y="746"/>
                </a:cubicBezTo>
                <a:cubicBezTo>
                  <a:pt x="3506" y="754"/>
                  <a:pt x="3424" y="778"/>
                  <a:pt x="3304" y="782"/>
                </a:cubicBezTo>
                <a:cubicBezTo>
                  <a:pt x="3184" y="786"/>
                  <a:pt x="2986" y="788"/>
                  <a:pt x="2872" y="770"/>
                </a:cubicBezTo>
                <a:cubicBezTo>
                  <a:pt x="2758" y="752"/>
                  <a:pt x="2706" y="714"/>
                  <a:pt x="2620" y="674"/>
                </a:cubicBezTo>
                <a:cubicBezTo>
                  <a:pt x="2534" y="634"/>
                  <a:pt x="2476" y="586"/>
                  <a:pt x="2356" y="530"/>
                </a:cubicBezTo>
                <a:cubicBezTo>
                  <a:pt x="2236" y="474"/>
                  <a:pt x="2048" y="392"/>
                  <a:pt x="1900" y="338"/>
                </a:cubicBezTo>
                <a:cubicBezTo>
                  <a:pt x="1752" y="284"/>
                  <a:pt x="1612" y="252"/>
                  <a:pt x="1468" y="206"/>
                </a:cubicBezTo>
                <a:cubicBezTo>
                  <a:pt x="1324" y="160"/>
                  <a:pt x="1174" y="92"/>
                  <a:pt x="1036" y="62"/>
                </a:cubicBezTo>
                <a:cubicBezTo>
                  <a:pt x="898" y="32"/>
                  <a:pt x="752" y="0"/>
                  <a:pt x="640" y="26"/>
                </a:cubicBezTo>
                <a:cubicBezTo>
                  <a:pt x="528" y="52"/>
                  <a:pt x="462" y="110"/>
                  <a:pt x="364" y="218"/>
                </a:cubicBezTo>
                <a:cubicBezTo>
                  <a:pt x="266" y="326"/>
                  <a:pt x="104" y="526"/>
                  <a:pt x="52" y="674"/>
                </a:cubicBezTo>
                <a:cubicBezTo>
                  <a:pt x="0" y="822"/>
                  <a:pt x="28" y="926"/>
                  <a:pt x="52" y="1106"/>
                </a:cubicBezTo>
                <a:cubicBezTo>
                  <a:pt x="76" y="1286"/>
                  <a:pt x="110" y="1526"/>
                  <a:pt x="196" y="1754"/>
                </a:cubicBezTo>
                <a:cubicBezTo>
                  <a:pt x="282" y="1982"/>
                  <a:pt x="402" y="2254"/>
                  <a:pt x="568" y="2474"/>
                </a:cubicBezTo>
                <a:cubicBezTo>
                  <a:pt x="734" y="2694"/>
                  <a:pt x="976" y="2984"/>
                  <a:pt x="1192" y="3074"/>
                </a:cubicBezTo>
                <a:cubicBezTo>
                  <a:pt x="1408" y="3164"/>
                  <a:pt x="1696" y="3054"/>
                  <a:pt x="1864" y="3014"/>
                </a:cubicBezTo>
                <a:cubicBezTo>
                  <a:pt x="2032" y="2974"/>
                  <a:pt x="2068" y="2918"/>
                  <a:pt x="2200" y="2834"/>
                </a:cubicBezTo>
                <a:cubicBezTo>
                  <a:pt x="2332" y="2750"/>
                  <a:pt x="2558" y="2632"/>
                  <a:pt x="2656" y="2510"/>
                </a:cubicBezTo>
                <a:cubicBezTo>
                  <a:pt x="2754" y="2388"/>
                  <a:pt x="2760" y="2230"/>
                  <a:pt x="2788" y="2102"/>
                </a:cubicBezTo>
                <a:cubicBezTo>
                  <a:pt x="2816" y="1974"/>
                  <a:pt x="2810" y="1834"/>
                  <a:pt x="2824" y="1742"/>
                </a:cubicBezTo>
                <a:cubicBezTo>
                  <a:pt x="2838" y="1650"/>
                  <a:pt x="2836" y="1598"/>
                  <a:pt x="2872" y="1550"/>
                </a:cubicBezTo>
                <a:cubicBezTo>
                  <a:pt x="2908" y="1502"/>
                  <a:pt x="2984" y="1448"/>
                  <a:pt x="3040" y="1454"/>
                </a:cubicBezTo>
                <a:cubicBezTo>
                  <a:pt x="3096" y="1460"/>
                  <a:pt x="3156" y="1538"/>
                  <a:pt x="3208" y="1586"/>
                </a:cubicBezTo>
                <a:cubicBezTo>
                  <a:pt x="3260" y="1634"/>
                  <a:pt x="3258" y="1702"/>
                  <a:pt x="3352" y="1742"/>
                </a:cubicBezTo>
                <a:cubicBezTo>
                  <a:pt x="3446" y="1782"/>
                  <a:pt x="3685" y="1809"/>
                  <a:pt x="3772" y="18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4" name="Freeform 400"/>
          <p:cNvSpPr>
            <a:spLocks/>
          </p:cNvSpPr>
          <p:nvPr/>
        </p:nvSpPr>
        <p:spPr bwMode="auto">
          <a:xfrm>
            <a:off x="5942013" y="5643563"/>
            <a:ext cx="474662" cy="769937"/>
          </a:xfrm>
          <a:custGeom>
            <a:avLst/>
            <a:gdLst>
              <a:gd name="T0" fmla="*/ 684 w 904"/>
              <a:gd name="T1" fmla="*/ 930 h 1936"/>
              <a:gd name="T2" fmla="*/ 600 w 904"/>
              <a:gd name="T3" fmla="*/ 426 h 1936"/>
              <a:gd name="T4" fmla="*/ 468 w 904"/>
              <a:gd name="T5" fmla="*/ 174 h 1936"/>
              <a:gd name="T6" fmla="*/ 312 w 904"/>
              <a:gd name="T7" fmla="*/ 18 h 1936"/>
              <a:gd name="T8" fmla="*/ 156 w 904"/>
              <a:gd name="T9" fmla="*/ 66 h 1936"/>
              <a:gd name="T10" fmla="*/ 24 w 904"/>
              <a:gd name="T11" fmla="*/ 294 h 1936"/>
              <a:gd name="T12" fmla="*/ 12 w 904"/>
              <a:gd name="T13" fmla="*/ 678 h 1936"/>
              <a:gd name="T14" fmla="*/ 60 w 904"/>
              <a:gd name="T15" fmla="*/ 1086 h 1936"/>
              <a:gd name="T16" fmla="*/ 132 w 904"/>
              <a:gd name="T17" fmla="*/ 1434 h 1936"/>
              <a:gd name="T18" fmla="*/ 324 w 904"/>
              <a:gd name="T19" fmla="*/ 1866 h 1936"/>
              <a:gd name="T20" fmla="*/ 816 w 904"/>
              <a:gd name="T21" fmla="*/ 1854 h 1936"/>
              <a:gd name="T22" fmla="*/ 852 w 904"/>
              <a:gd name="T23" fmla="*/ 1554 h 1936"/>
              <a:gd name="T24" fmla="*/ 732 w 904"/>
              <a:gd name="T25" fmla="*/ 1110 h 1936"/>
              <a:gd name="T26" fmla="*/ 684 w 904"/>
              <a:gd name="T27" fmla="*/ 834 h 19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4"/>
              <a:gd name="T43" fmla="*/ 0 h 1936"/>
              <a:gd name="T44" fmla="*/ 904 w 904"/>
              <a:gd name="T45" fmla="*/ 1936 h 19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4" h="1936">
                <a:moveTo>
                  <a:pt x="684" y="930"/>
                </a:moveTo>
                <a:cubicBezTo>
                  <a:pt x="660" y="741"/>
                  <a:pt x="636" y="552"/>
                  <a:pt x="600" y="426"/>
                </a:cubicBezTo>
                <a:cubicBezTo>
                  <a:pt x="564" y="300"/>
                  <a:pt x="516" y="242"/>
                  <a:pt x="468" y="174"/>
                </a:cubicBezTo>
                <a:cubicBezTo>
                  <a:pt x="420" y="106"/>
                  <a:pt x="364" y="36"/>
                  <a:pt x="312" y="18"/>
                </a:cubicBezTo>
                <a:cubicBezTo>
                  <a:pt x="260" y="0"/>
                  <a:pt x="204" y="20"/>
                  <a:pt x="156" y="66"/>
                </a:cubicBezTo>
                <a:cubicBezTo>
                  <a:pt x="108" y="112"/>
                  <a:pt x="48" y="192"/>
                  <a:pt x="24" y="294"/>
                </a:cubicBezTo>
                <a:cubicBezTo>
                  <a:pt x="0" y="396"/>
                  <a:pt x="6" y="546"/>
                  <a:pt x="12" y="678"/>
                </a:cubicBezTo>
                <a:cubicBezTo>
                  <a:pt x="18" y="810"/>
                  <a:pt x="40" y="960"/>
                  <a:pt x="60" y="1086"/>
                </a:cubicBezTo>
                <a:cubicBezTo>
                  <a:pt x="80" y="1212"/>
                  <a:pt x="88" y="1304"/>
                  <a:pt x="132" y="1434"/>
                </a:cubicBezTo>
                <a:cubicBezTo>
                  <a:pt x="176" y="1564"/>
                  <a:pt x="210" y="1796"/>
                  <a:pt x="324" y="1866"/>
                </a:cubicBezTo>
                <a:cubicBezTo>
                  <a:pt x="438" y="1936"/>
                  <a:pt x="728" y="1906"/>
                  <a:pt x="816" y="1854"/>
                </a:cubicBezTo>
                <a:cubicBezTo>
                  <a:pt x="904" y="1802"/>
                  <a:pt x="866" y="1678"/>
                  <a:pt x="852" y="1554"/>
                </a:cubicBezTo>
                <a:cubicBezTo>
                  <a:pt x="838" y="1430"/>
                  <a:pt x="760" y="1230"/>
                  <a:pt x="732" y="1110"/>
                </a:cubicBezTo>
                <a:cubicBezTo>
                  <a:pt x="704" y="990"/>
                  <a:pt x="694" y="912"/>
                  <a:pt x="684" y="834"/>
                </a:cubicBezTo>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5" name="Freeform 401"/>
          <p:cNvSpPr>
            <a:spLocks/>
          </p:cNvSpPr>
          <p:nvPr/>
        </p:nvSpPr>
        <p:spPr bwMode="auto">
          <a:xfrm>
            <a:off x="7027863" y="5827713"/>
            <a:ext cx="85725" cy="152400"/>
          </a:xfrm>
          <a:custGeom>
            <a:avLst/>
            <a:gdLst>
              <a:gd name="T0" fmla="*/ 163 w 163"/>
              <a:gd name="T1" fmla="*/ 0 h 384"/>
              <a:gd name="T2" fmla="*/ 67 w 163"/>
              <a:gd name="T3" fmla="*/ 36 h 384"/>
              <a:gd name="T4" fmla="*/ 7 w 163"/>
              <a:gd name="T5" fmla="*/ 180 h 384"/>
              <a:gd name="T6" fmla="*/ 107 w 163"/>
              <a:gd name="T7" fmla="*/ 336 h 384"/>
              <a:gd name="T8" fmla="*/ 163 w 163"/>
              <a:gd name="T9" fmla="*/ 384 h 384"/>
              <a:gd name="T10" fmla="*/ 0 60000 65536"/>
              <a:gd name="T11" fmla="*/ 0 60000 65536"/>
              <a:gd name="T12" fmla="*/ 0 60000 65536"/>
              <a:gd name="T13" fmla="*/ 0 60000 65536"/>
              <a:gd name="T14" fmla="*/ 0 60000 65536"/>
              <a:gd name="T15" fmla="*/ 0 w 163"/>
              <a:gd name="T16" fmla="*/ 0 h 384"/>
              <a:gd name="T17" fmla="*/ 163 w 163"/>
              <a:gd name="T18" fmla="*/ 384 h 384"/>
            </a:gdLst>
            <a:ahLst/>
            <a:cxnLst>
              <a:cxn ang="T10">
                <a:pos x="T0" y="T1"/>
              </a:cxn>
              <a:cxn ang="T11">
                <a:pos x="T2" y="T3"/>
              </a:cxn>
              <a:cxn ang="T12">
                <a:pos x="T4" y="T5"/>
              </a:cxn>
              <a:cxn ang="T13">
                <a:pos x="T6" y="T7"/>
              </a:cxn>
              <a:cxn ang="T14">
                <a:pos x="T8" y="T9"/>
              </a:cxn>
            </a:cxnLst>
            <a:rect l="T15" t="T16" r="T17" b="T18"/>
            <a:pathLst>
              <a:path w="163" h="384">
                <a:moveTo>
                  <a:pt x="163" y="0"/>
                </a:moveTo>
                <a:cubicBezTo>
                  <a:pt x="128" y="3"/>
                  <a:pt x="93" y="6"/>
                  <a:pt x="67" y="36"/>
                </a:cubicBezTo>
                <a:cubicBezTo>
                  <a:pt x="41" y="66"/>
                  <a:pt x="0" y="130"/>
                  <a:pt x="7" y="180"/>
                </a:cubicBezTo>
                <a:cubicBezTo>
                  <a:pt x="14" y="230"/>
                  <a:pt x="81" y="302"/>
                  <a:pt x="107" y="336"/>
                </a:cubicBezTo>
                <a:cubicBezTo>
                  <a:pt x="133" y="370"/>
                  <a:pt x="151" y="374"/>
                  <a:pt x="163" y="3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6" name="Freeform 402"/>
          <p:cNvSpPr>
            <a:spLocks/>
          </p:cNvSpPr>
          <p:nvPr/>
        </p:nvSpPr>
        <p:spPr bwMode="auto">
          <a:xfrm>
            <a:off x="2001838" y="28575"/>
            <a:ext cx="3940175" cy="1919288"/>
          </a:xfrm>
          <a:custGeom>
            <a:avLst/>
            <a:gdLst>
              <a:gd name="T0" fmla="*/ 0 w 7500"/>
              <a:gd name="T1" fmla="*/ 4824 h 4824"/>
              <a:gd name="T2" fmla="*/ 432 w 7500"/>
              <a:gd name="T3" fmla="*/ 4632 h 4824"/>
              <a:gd name="T4" fmla="*/ 864 w 7500"/>
              <a:gd name="T5" fmla="*/ 4404 h 4824"/>
              <a:gd name="T6" fmla="*/ 1260 w 7500"/>
              <a:gd name="T7" fmla="*/ 4188 h 4824"/>
              <a:gd name="T8" fmla="*/ 1644 w 7500"/>
              <a:gd name="T9" fmla="*/ 3948 h 4824"/>
              <a:gd name="T10" fmla="*/ 1908 w 7500"/>
              <a:gd name="T11" fmla="*/ 3792 h 4824"/>
              <a:gd name="T12" fmla="*/ 2292 w 7500"/>
              <a:gd name="T13" fmla="*/ 3432 h 4824"/>
              <a:gd name="T14" fmla="*/ 2652 w 7500"/>
              <a:gd name="T15" fmla="*/ 3120 h 4824"/>
              <a:gd name="T16" fmla="*/ 3072 w 7500"/>
              <a:gd name="T17" fmla="*/ 2688 h 4824"/>
              <a:gd name="T18" fmla="*/ 3336 w 7500"/>
              <a:gd name="T19" fmla="*/ 2364 h 4824"/>
              <a:gd name="T20" fmla="*/ 3756 w 7500"/>
              <a:gd name="T21" fmla="*/ 1896 h 4824"/>
              <a:gd name="T22" fmla="*/ 4284 w 7500"/>
              <a:gd name="T23" fmla="*/ 1416 h 4824"/>
              <a:gd name="T24" fmla="*/ 4836 w 7500"/>
              <a:gd name="T25" fmla="*/ 1008 h 4824"/>
              <a:gd name="T26" fmla="*/ 4992 w 7500"/>
              <a:gd name="T27" fmla="*/ 888 h 4824"/>
              <a:gd name="T28" fmla="*/ 5268 w 7500"/>
              <a:gd name="T29" fmla="*/ 732 h 4824"/>
              <a:gd name="T30" fmla="*/ 5688 w 7500"/>
              <a:gd name="T31" fmla="*/ 504 h 4824"/>
              <a:gd name="T32" fmla="*/ 6180 w 7500"/>
              <a:gd name="T33" fmla="*/ 324 h 4824"/>
              <a:gd name="T34" fmla="*/ 6564 w 7500"/>
              <a:gd name="T35" fmla="*/ 228 h 4824"/>
              <a:gd name="T36" fmla="*/ 7152 w 7500"/>
              <a:gd name="T37" fmla="*/ 60 h 4824"/>
              <a:gd name="T38" fmla="*/ 7500 w 7500"/>
              <a:gd name="T39" fmla="*/ 0 h 4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00"/>
              <a:gd name="T61" fmla="*/ 0 h 4824"/>
              <a:gd name="T62" fmla="*/ 7500 w 7500"/>
              <a:gd name="T63" fmla="*/ 4824 h 4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00" h="4824">
                <a:moveTo>
                  <a:pt x="0" y="4824"/>
                </a:moveTo>
                <a:cubicBezTo>
                  <a:pt x="144" y="4763"/>
                  <a:pt x="288" y="4702"/>
                  <a:pt x="432" y="4632"/>
                </a:cubicBezTo>
                <a:cubicBezTo>
                  <a:pt x="576" y="4562"/>
                  <a:pt x="726" y="4478"/>
                  <a:pt x="864" y="4404"/>
                </a:cubicBezTo>
                <a:cubicBezTo>
                  <a:pt x="1002" y="4330"/>
                  <a:pt x="1130" y="4264"/>
                  <a:pt x="1260" y="4188"/>
                </a:cubicBezTo>
                <a:cubicBezTo>
                  <a:pt x="1390" y="4112"/>
                  <a:pt x="1536" y="4014"/>
                  <a:pt x="1644" y="3948"/>
                </a:cubicBezTo>
                <a:cubicBezTo>
                  <a:pt x="1752" y="3882"/>
                  <a:pt x="1800" y="3878"/>
                  <a:pt x="1908" y="3792"/>
                </a:cubicBezTo>
                <a:cubicBezTo>
                  <a:pt x="2016" y="3706"/>
                  <a:pt x="2168" y="3544"/>
                  <a:pt x="2292" y="3432"/>
                </a:cubicBezTo>
                <a:cubicBezTo>
                  <a:pt x="2416" y="3320"/>
                  <a:pt x="2522" y="3244"/>
                  <a:pt x="2652" y="3120"/>
                </a:cubicBezTo>
                <a:cubicBezTo>
                  <a:pt x="2782" y="2996"/>
                  <a:pt x="2958" y="2814"/>
                  <a:pt x="3072" y="2688"/>
                </a:cubicBezTo>
                <a:cubicBezTo>
                  <a:pt x="3186" y="2562"/>
                  <a:pt x="3222" y="2496"/>
                  <a:pt x="3336" y="2364"/>
                </a:cubicBezTo>
                <a:cubicBezTo>
                  <a:pt x="3450" y="2232"/>
                  <a:pt x="3598" y="2054"/>
                  <a:pt x="3756" y="1896"/>
                </a:cubicBezTo>
                <a:cubicBezTo>
                  <a:pt x="3914" y="1738"/>
                  <a:pt x="4104" y="1564"/>
                  <a:pt x="4284" y="1416"/>
                </a:cubicBezTo>
                <a:cubicBezTo>
                  <a:pt x="4464" y="1268"/>
                  <a:pt x="4718" y="1096"/>
                  <a:pt x="4836" y="1008"/>
                </a:cubicBezTo>
                <a:cubicBezTo>
                  <a:pt x="4954" y="920"/>
                  <a:pt x="4920" y="934"/>
                  <a:pt x="4992" y="888"/>
                </a:cubicBezTo>
                <a:cubicBezTo>
                  <a:pt x="5064" y="842"/>
                  <a:pt x="5152" y="796"/>
                  <a:pt x="5268" y="732"/>
                </a:cubicBezTo>
                <a:cubicBezTo>
                  <a:pt x="5384" y="668"/>
                  <a:pt x="5536" y="572"/>
                  <a:pt x="5688" y="504"/>
                </a:cubicBezTo>
                <a:cubicBezTo>
                  <a:pt x="5840" y="436"/>
                  <a:pt x="6034" y="370"/>
                  <a:pt x="6180" y="324"/>
                </a:cubicBezTo>
                <a:cubicBezTo>
                  <a:pt x="6326" y="278"/>
                  <a:pt x="6402" y="272"/>
                  <a:pt x="6564" y="228"/>
                </a:cubicBezTo>
                <a:cubicBezTo>
                  <a:pt x="6726" y="184"/>
                  <a:pt x="6996" y="98"/>
                  <a:pt x="7152" y="60"/>
                </a:cubicBezTo>
                <a:cubicBezTo>
                  <a:pt x="7308" y="22"/>
                  <a:pt x="7403" y="14"/>
                  <a:pt x="7500" y="0"/>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7" name="Freeform 403"/>
          <p:cNvSpPr>
            <a:spLocks/>
          </p:cNvSpPr>
          <p:nvPr/>
        </p:nvSpPr>
        <p:spPr bwMode="auto">
          <a:xfrm>
            <a:off x="4276725" y="0"/>
            <a:ext cx="1704975" cy="2667000"/>
          </a:xfrm>
          <a:custGeom>
            <a:avLst/>
            <a:gdLst>
              <a:gd name="T0" fmla="*/ 3156 w 3246"/>
              <a:gd name="T1" fmla="*/ 0 h 6708"/>
              <a:gd name="T2" fmla="*/ 3228 w 3246"/>
              <a:gd name="T3" fmla="*/ 264 h 6708"/>
              <a:gd name="T4" fmla="*/ 3228 w 3246"/>
              <a:gd name="T5" fmla="*/ 744 h 6708"/>
              <a:gd name="T6" fmla="*/ 3120 w 3246"/>
              <a:gd name="T7" fmla="*/ 1152 h 6708"/>
              <a:gd name="T8" fmla="*/ 3000 w 3246"/>
              <a:gd name="T9" fmla="*/ 1632 h 6708"/>
              <a:gd name="T10" fmla="*/ 2712 w 3246"/>
              <a:gd name="T11" fmla="*/ 2196 h 6708"/>
              <a:gd name="T12" fmla="*/ 2520 w 3246"/>
              <a:gd name="T13" fmla="*/ 2496 h 6708"/>
              <a:gd name="T14" fmla="*/ 2184 w 3246"/>
              <a:gd name="T15" fmla="*/ 2772 h 6708"/>
              <a:gd name="T16" fmla="*/ 1836 w 3246"/>
              <a:gd name="T17" fmla="*/ 3072 h 6708"/>
              <a:gd name="T18" fmla="*/ 1608 w 3246"/>
              <a:gd name="T19" fmla="*/ 3240 h 6708"/>
              <a:gd name="T20" fmla="*/ 1440 w 3246"/>
              <a:gd name="T21" fmla="*/ 3408 h 6708"/>
              <a:gd name="T22" fmla="*/ 1080 w 3246"/>
              <a:gd name="T23" fmla="*/ 3840 h 6708"/>
              <a:gd name="T24" fmla="*/ 720 w 3246"/>
              <a:gd name="T25" fmla="*/ 4368 h 6708"/>
              <a:gd name="T26" fmla="*/ 408 w 3246"/>
              <a:gd name="T27" fmla="*/ 4860 h 6708"/>
              <a:gd name="T28" fmla="*/ 132 w 3246"/>
              <a:gd name="T29" fmla="*/ 5676 h 6708"/>
              <a:gd name="T30" fmla="*/ 0 w 3246"/>
              <a:gd name="T31" fmla="*/ 6708 h 67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46"/>
              <a:gd name="T49" fmla="*/ 0 h 6708"/>
              <a:gd name="T50" fmla="*/ 3246 w 3246"/>
              <a:gd name="T51" fmla="*/ 6708 h 67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46" h="6708">
                <a:moveTo>
                  <a:pt x="3156" y="0"/>
                </a:moveTo>
                <a:cubicBezTo>
                  <a:pt x="3168" y="44"/>
                  <a:pt x="3216" y="140"/>
                  <a:pt x="3228" y="264"/>
                </a:cubicBezTo>
                <a:cubicBezTo>
                  <a:pt x="3240" y="388"/>
                  <a:pt x="3246" y="596"/>
                  <a:pt x="3228" y="744"/>
                </a:cubicBezTo>
                <a:cubicBezTo>
                  <a:pt x="3210" y="892"/>
                  <a:pt x="3158" y="1004"/>
                  <a:pt x="3120" y="1152"/>
                </a:cubicBezTo>
                <a:cubicBezTo>
                  <a:pt x="3082" y="1300"/>
                  <a:pt x="3068" y="1458"/>
                  <a:pt x="3000" y="1632"/>
                </a:cubicBezTo>
                <a:cubicBezTo>
                  <a:pt x="2932" y="1806"/>
                  <a:pt x="2792" y="2052"/>
                  <a:pt x="2712" y="2196"/>
                </a:cubicBezTo>
                <a:cubicBezTo>
                  <a:pt x="2632" y="2340"/>
                  <a:pt x="2608" y="2400"/>
                  <a:pt x="2520" y="2496"/>
                </a:cubicBezTo>
                <a:cubicBezTo>
                  <a:pt x="2432" y="2592"/>
                  <a:pt x="2298" y="2676"/>
                  <a:pt x="2184" y="2772"/>
                </a:cubicBezTo>
                <a:cubicBezTo>
                  <a:pt x="2070" y="2868"/>
                  <a:pt x="1932" y="2994"/>
                  <a:pt x="1836" y="3072"/>
                </a:cubicBezTo>
                <a:cubicBezTo>
                  <a:pt x="1740" y="3150"/>
                  <a:pt x="1674" y="3184"/>
                  <a:pt x="1608" y="3240"/>
                </a:cubicBezTo>
                <a:cubicBezTo>
                  <a:pt x="1542" y="3296"/>
                  <a:pt x="1528" y="3308"/>
                  <a:pt x="1440" y="3408"/>
                </a:cubicBezTo>
                <a:cubicBezTo>
                  <a:pt x="1352" y="3508"/>
                  <a:pt x="1200" y="3680"/>
                  <a:pt x="1080" y="3840"/>
                </a:cubicBezTo>
                <a:cubicBezTo>
                  <a:pt x="960" y="4000"/>
                  <a:pt x="832" y="4198"/>
                  <a:pt x="720" y="4368"/>
                </a:cubicBezTo>
                <a:cubicBezTo>
                  <a:pt x="608" y="4538"/>
                  <a:pt x="506" y="4642"/>
                  <a:pt x="408" y="4860"/>
                </a:cubicBezTo>
                <a:cubicBezTo>
                  <a:pt x="310" y="5078"/>
                  <a:pt x="200" y="5368"/>
                  <a:pt x="132" y="5676"/>
                </a:cubicBezTo>
                <a:cubicBezTo>
                  <a:pt x="64" y="5984"/>
                  <a:pt x="32" y="6346"/>
                  <a:pt x="0" y="6708"/>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8" name="Freeform 404"/>
          <p:cNvSpPr>
            <a:spLocks/>
          </p:cNvSpPr>
          <p:nvPr/>
        </p:nvSpPr>
        <p:spPr bwMode="auto">
          <a:xfrm>
            <a:off x="4175125" y="2667000"/>
            <a:ext cx="101600" cy="2554288"/>
          </a:xfrm>
          <a:custGeom>
            <a:avLst/>
            <a:gdLst>
              <a:gd name="T0" fmla="*/ 194 w 194"/>
              <a:gd name="T1" fmla="*/ 0 h 6420"/>
              <a:gd name="T2" fmla="*/ 146 w 194"/>
              <a:gd name="T3" fmla="*/ 936 h 6420"/>
              <a:gd name="T4" fmla="*/ 74 w 194"/>
              <a:gd name="T5" fmla="*/ 2136 h 6420"/>
              <a:gd name="T6" fmla="*/ 26 w 194"/>
              <a:gd name="T7" fmla="*/ 3480 h 6420"/>
              <a:gd name="T8" fmla="*/ 14 w 194"/>
              <a:gd name="T9" fmla="*/ 4596 h 6420"/>
              <a:gd name="T10" fmla="*/ 2 w 194"/>
              <a:gd name="T11" fmla="*/ 6000 h 6420"/>
              <a:gd name="T12" fmla="*/ 2 w 194"/>
              <a:gd name="T13" fmla="*/ 6420 h 6420"/>
              <a:gd name="T14" fmla="*/ 0 60000 65536"/>
              <a:gd name="T15" fmla="*/ 0 60000 65536"/>
              <a:gd name="T16" fmla="*/ 0 60000 65536"/>
              <a:gd name="T17" fmla="*/ 0 60000 65536"/>
              <a:gd name="T18" fmla="*/ 0 60000 65536"/>
              <a:gd name="T19" fmla="*/ 0 60000 65536"/>
              <a:gd name="T20" fmla="*/ 0 60000 65536"/>
              <a:gd name="T21" fmla="*/ 0 w 194"/>
              <a:gd name="T22" fmla="*/ 0 h 6420"/>
              <a:gd name="T23" fmla="*/ 194 w 194"/>
              <a:gd name="T24" fmla="*/ 6420 h 64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6420">
                <a:moveTo>
                  <a:pt x="194" y="0"/>
                </a:moveTo>
                <a:cubicBezTo>
                  <a:pt x="180" y="290"/>
                  <a:pt x="166" y="580"/>
                  <a:pt x="146" y="936"/>
                </a:cubicBezTo>
                <a:cubicBezTo>
                  <a:pt x="126" y="1292"/>
                  <a:pt x="94" y="1712"/>
                  <a:pt x="74" y="2136"/>
                </a:cubicBezTo>
                <a:cubicBezTo>
                  <a:pt x="54" y="2560"/>
                  <a:pt x="36" y="3070"/>
                  <a:pt x="26" y="3480"/>
                </a:cubicBezTo>
                <a:cubicBezTo>
                  <a:pt x="16" y="3890"/>
                  <a:pt x="18" y="4176"/>
                  <a:pt x="14" y="4596"/>
                </a:cubicBezTo>
                <a:cubicBezTo>
                  <a:pt x="10" y="5016"/>
                  <a:pt x="4" y="5696"/>
                  <a:pt x="2" y="6000"/>
                </a:cubicBezTo>
                <a:cubicBezTo>
                  <a:pt x="0" y="6304"/>
                  <a:pt x="2" y="6333"/>
                  <a:pt x="2" y="6420"/>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39" name="Freeform 405"/>
          <p:cNvSpPr>
            <a:spLocks/>
          </p:cNvSpPr>
          <p:nvPr/>
        </p:nvSpPr>
        <p:spPr bwMode="auto">
          <a:xfrm>
            <a:off x="4137025" y="5211763"/>
            <a:ext cx="103188" cy="1651000"/>
          </a:xfrm>
          <a:custGeom>
            <a:avLst/>
            <a:gdLst>
              <a:gd name="T0" fmla="*/ 76 w 196"/>
              <a:gd name="T1" fmla="*/ 0 h 4152"/>
              <a:gd name="T2" fmla="*/ 52 w 196"/>
              <a:gd name="T3" fmla="*/ 1752 h 4152"/>
              <a:gd name="T4" fmla="*/ 4 w 196"/>
              <a:gd name="T5" fmla="*/ 2964 h 4152"/>
              <a:gd name="T6" fmla="*/ 76 w 196"/>
              <a:gd name="T7" fmla="*/ 3708 h 4152"/>
              <a:gd name="T8" fmla="*/ 196 w 196"/>
              <a:gd name="T9" fmla="*/ 4152 h 4152"/>
              <a:gd name="T10" fmla="*/ 0 60000 65536"/>
              <a:gd name="T11" fmla="*/ 0 60000 65536"/>
              <a:gd name="T12" fmla="*/ 0 60000 65536"/>
              <a:gd name="T13" fmla="*/ 0 60000 65536"/>
              <a:gd name="T14" fmla="*/ 0 60000 65536"/>
              <a:gd name="T15" fmla="*/ 0 w 196"/>
              <a:gd name="T16" fmla="*/ 0 h 4152"/>
              <a:gd name="T17" fmla="*/ 196 w 196"/>
              <a:gd name="T18" fmla="*/ 4152 h 4152"/>
            </a:gdLst>
            <a:ahLst/>
            <a:cxnLst>
              <a:cxn ang="T10">
                <a:pos x="T0" y="T1"/>
              </a:cxn>
              <a:cxn ang="T11">
                <a:pos x="T2" y="T3"/>
              </a:cxn>
              <a:cxn ang="T12">
                <a:pos x="T4" y="T5"/>
              </a:cxn>
              <a:cxn ang="T13">
                <a:pos x="T6" y="T7"/>
              </a:cxn>
              <a:cxn ang="T14">
                <a:pos x="T8" y="T9"/>
              </a:cxn>
            </a:cxnLst>
            <a:rect l="T15" t="T16" r="T17" b="T18"/>
            <a:pathLst>
              <a:path w="196" h="4152">
                <a:moveTo>
                  <a:pt x="76" y="0"/>
                </a:moveTo>
                <a:cubicBezTo>
                  <a:pt x="70" y="292"/>
                  <a:pt x="64" y="1258"/>
                  <a:pt x="52" y="1752"/>
                </a:cubicBezTo>
                <a:cubicBezTo>
                  <a:pt x="40" y="2246"/>
                  <a:pt x="0" y="2638"/>
                  <a:pt x="4" y="2964"/>
                </a:cubicBezTo>
                <a:cubicBezTo>
                  <a:pt x="8" y="3290"/>
                  <a:pt x="44" y="3510"/>
                  <a:pt x="76" y="3708"/>
                </a:cubicBezTo>
                <a:cubicBezTo>
                  <a:pt x="108" y="3906"/>
                  <a:pt x="176" y="4078"/>
                  <a:pt x="196" y="4152"/>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40" name="Freeform 406"/>
          <p:cNvSpPr>
            <a:spLocks/>
          </p:cNvSpPr>
          <p:nvPr/>
        </p:nvSpPr>
        <p:spPr bwMode="auto">
          <a:xfrm>
            <a:off x="1992313" y="3522663"/>
            <a:ext cx="768350" cy="3327400"/>
          </a:xfrm>
          <a:custGeom>
            <a:avLst/>
            <a:gdLst>
              <a:gd name="T0" fmla="*/ 1386 w 1464"/>
              <a:gd name="T1" fmla="*/ 0 h 8370"/>
              <a:gd name="T2" fmla="*/ 1458 w 1464"/>
              <a:gd name="T3" fmla="*/ 1278 h 8370"/>
              <a:gd name="T4" fmla="*/ 1422 w 1464"/>
              <a:gd name="T5" fmla="*/ 2196 h 8370"/>
              <a:gd name="T6" fmla="*/ 1368 w 1464"/>
              <a:gd name="T7" fmla="*/ 2772 h 8370"/>
              <a:gd name="T8" fmla="*/ 1332 w 1464"/>
              <a:gd name="T9" fmla="*/ 3942 h 8370"/>
              <a:gd name="T10" fmla="*/ 1260 w 1464"/>
              <a:gd name="T11" fmla="*/ 5184 h 8370"/>
              <a:gd name="T12" fmla="*/ 1242 w 1464"/>
              <a:gd name="T13" fmla="*/ 5490 h 8370"/>
              <a:gd name="T14" fmla="*/ 1242 w 1464"/>
              <a:gd name="T15" fmla="*/ 5760 h 8370"/>
              <a:gd name="T16" fmla="*/ 1242 w 1464"/>
              <a:gd name="T17" fmla="*/ 6030 h 8370"/>
              <a:gd name="T18" fmla="*/ 1008 w 1464"/>
              <a:gd name="T19" fmla="*/ 6768 h 8370"/>
              <a:gd name="T20" fmla="*/ 774 w 1464"/>
              <a:gd name="T21" fmla="*/ 7254 h 8370"/>
              <a:gd name="T22" fmla="*/ 486 w 1464"/>
              <a:gd name="T23" fmla="*/ 7794 h 8370"/>
              <a:gd name="T24" fmla="*/ 126 w 1464"/>
              <a:gd name="T25" fmla="*/ 8262 h 8370"/>
              <a:gd name="T26" fmla="*/ 0 w 1464"/>
              <a:gd name="T27" fmla="*/ 8370 h 83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8370"/>
              <a:gd name="T44" fmla="*/ 1464 w 1464"/>
              <a:gd name="T45" fmla="*/ 8370 h 83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8370">
                <a:moveTo>
                  <a:pt x="1386" y="0"/>
                </a:moveTo>
                <a:cubicBezTo>
                  <a:pt x="1419" y="456"/>
                  <a:pt x="1452" y="912"/>
                  <a:pt x="1458" y="1278"/>
                </a:cubicBezTo>
                <a:cubicBezTo>
                  <a:pt x="1464" y="1644"/>
                  <a:pt x="1437" y="1947"/>
                  <a:pt x="1422" y="2196"/>
                </a:cubicBezTo>
                <a:cubicBezTo>
                  <a:pt x="1407" y="2445"/>
                  <a:pt x="1383" y="2481"/>
                  <a:pt x="1368" y="2772"/>
                </a:cubicBezTo>
                <a:cubicBezTo>
                  <a:pt x="1353" y="3063"/>
                  <a:pt x="1350" y="3540"/>
                  <a:pt x="1332" y="3942"/>
                </a:cubicBezTo>
                <a:cubicBezTo>
                  <a:pt x="1314" y="4344"/>
                  <a:pt x="1275" y="4926"/>
                  <a:pt x="1260" y="5184"/>
                </a:cubicBezTo>
                <a:cubicBezTo>
                  <a:pt x="1245" y="5442"/>
                  <a:pt x="1245" y="5394"/>
                  <a:pt x="1242" y="5490"/>
                </a:cubicBezTo>
                <a:cubicBezTo>
                  <a:pt x="1239" y="5586"/>
                  <a:pt x="1242" y="5670"/>
                  <a:pt x="1242" y="5760"/>
                </a:cubicBezTo>
                <a:cubicBezTo>
                  <a:pt x="1242" y="5850"/>
                  <a:pt x="1281" y="5862"/>
                  <a:pt x="1242" y="6030"/>
                </a:cubicBezTo>
                <a:cubicBezTo>
                  <a:pt x="1203" y="6198"/>
                  <a:pt x="1086" y="6564"/>
                  <a:pt x="1008" y="6768"/>
                </a:cubicBezTo>
                <a:cubicBezTo>
                  <a:pt x="930" y="6972"/>
                  <a:pt x="861" y="7083"/>
                  <a:pt x="774" y="7254"/>
                </a:cubicBezTo>
                <a:cubicBezTo>
                  <a:pt x="687" y="7425"/>
                  <a:pt x="594" y="7626"/>
                  <a:pt x="486" y="7794"/>
                </a:cubicBezTo>
                <a:cubicBezTo>
                  <a:pt x="378" y="7962"/>
                  <a:pt x="207" y="8166"/>
                  <a:pt x="126" y="8262"/>
                </a:cubicBezTo>
                <a:cubicBezTo>
                  <a:pt x="45" y="8358"/>
                  <a:pt x="21" y="8352"/>
                  <a:pt x="0" y="8370"/>
                </a:cubicBezTo>
              </a:path>
            </a:pathLst>
          </a:custGeom>
          <a:noFill/>
          <a:ln w="41275">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41" name="Freeform 407"/>
          <p:cNvSpPr>
            <a:spLocks/>
          </p:cNvSpPr>
          <p:nvPr/>
        </p:nvSpPr>
        <p:spPr bwMode="auto">
          <a:xfrm>
            <a:off x="2465388" y="6242050"/>
            <a:ext cx="1333500" cy="79375"/>
          </a:xfrm>
          <a:custGeom>
            <a:avLst/>
            <a:gdLst>
              <a:gd name="T0" fmla="*/ 2538 w 2538"/>
              <a:gd name="T1" fmla="*/ 0 h 198"/>
              <a:gd name="T2" fmla="*/ 1944 w 2538"/>
              <a:gd name="T3" fmla="*/ 144 h 198"/>
              <a:gd name="T4" fmla="*/ 1332 w 2538"/>
              <a:gd name="T5" fmla="*/ 144 h 198"/>
              <a:gd name="T6" fmla="*/ 954 w 2538"/>
              <a:gd name="T7" fmla="*/ 144 h 198"/>
              <a:gd name="T8" fmla="*/ 594 w 2538"/>
              <a:gd name="T9" fmla="*/ 126 h 198"/>
              <a:gd name="T10" fmla="*/ 306 w 2538"/>
              <a:gd name="T11" fmla="*/ 108 h 198"/>
              <a:gd name="T12" fmla="*/ 0 w 2538"/>
              <a:gd name="T13" fmla="*/ 198 h 198"/>
              <a:gd name="T14" fmla="*/ 0 60000 65536"/>
              <a:gd name="T15" fmla="*/ 0 60000 65536"/>
              <a:gd name="T16" fmla="*/ 0 60000 65536"/>
              <a:gd name="T17" fmla="*/ 0 60000 65536"/>
              <a:gd name="T18" fmla="*/ 0 60000 65536"/>
              <a:gd name="T19" fmla="*/ 0 60000 65536"/>
              <a:gd name="T20" fmla="*/ 0 60000 65536"/>
              <a:gd name="T21" fmla="*/ 0 w 2538"/>
              <a:gd name="T22" fmla="*/ 0 h 198"/>
              <a:gd name="T23" fmla="*/ 2538 w 2538"/>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8" h="198">
                <a:moveTo>
                  <a:pt x="2538" y="0"/>
                </a:moveTo>
                <a:cubicBezTo>
                  <a:pt x="2341" y="60"/>
                  <a:pt x="2145" y="120"/>
                  <a:pt x="1944" y="144"/>
                </a:cubicBezTo>
                <a:cubicBezTo>
                  <a:pt x="1743" y="168"/>
                  <a:pt x="1497" y="144"/>
                  <a:pt x="1332" y="144"/>
                </a:cubicBezTo>
                <a:cubicBezTo>
                  <a:pt x="1167" y="144"/>
                  <a:pt x="1077" y="147"/>
                  <a:pt x="954" y="144"/>
                </a:cubicBezTo>
                <a:cubicBezTo>
                  <a:pt x="831" y="141"/>
                  <a:pt x="702" y="132"/>
                  <a:pt x="594" y="126"/>
                </a:cubicBezTo>
                <a:cubicBezTo>
                  <a:pt x="486" y="120"/>
                  <a:pt x="405" y="96"/>
                  <a:pt x="306" y="108"/>
                </a:cubicBezTo>
                <a:cubicBezTo>
                  <a:pt x="207" y="120"/>
                  <a:pt x="64" y="179"/>
                  <a:pt x="0" y="198"/>
                </a:cubicBezTo>
              </a:path>
            </a:pathLst>
          </a:custGeom>
          <a:noFill/>
          <a:ln w="3810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42" name="Freeform 408"/>
          <p:cNvSpPr>
            <a:spLocks/>
          </p:cNvSpPr>
          <p:nvPr/>
        </p:nvSpPr>
        <p:spPr bwMode="auto">
          <a:xfrm>
            <a:off x="5603875" y="2700338"/>
            <a:ext cx="1522413" cy="714375"/>
          </a:xfrm>
          <a:custGeom>
            <a:avLst/>
            <a:gdLst>
              <a:gd name="T0" fmla="*/ 0 w 2898"/>
              <a:gd name="T1" fmla="*/ 1797 h 1797"/>
              <a:gd name="T2" fmla="*/ 630 w 2898"/>
              <a:gd name="T3" fmla="*/ 1257 h 1797"/>
              <a:gd name="T4" fmla="*/ 864 w 2898"/>
              <a:gd name="T5" fmla="*/ 1041 h 1797"/>
              <a:gd name="T6" fmla="*/ 1260 w 2898"/>
              <a:gd name="T7" fmla="*/ 771 h 1797"/>
              <a:gd name="T8" fmla="*/ 1530 w 2898"/>
              <a:gd name="T9" fmla="*/ 501 h 1797"/>
              <a:gd name="T10" fmla="*/ 1800 w 2898"/>
              <a:gd name="T11" fmla="*/ 267 h 1797"/>
              <a:gd name="T12" fmla="*/ 2178 w 2898"/>
              <a:gd name="T13" fmla="*/ 141 h 1797"/>
              <a:gd name="T14" fmla="*/ 2700 w 2898"/>
              <a:gd name="T15" fmla="*/ 15 h 1797"/>
              <a:gd name="T16" fmla="*/ 2898 w 2898"/>
              <a:gd name="T17" fmla="*/ 51 h 1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8"/>
              <a:gd name="T28" fmla="*/ 0 h 1797"/>
              <a:gd name="T29" fmla="*/ 2898 w 2898"/>
              <a:gd name="T30" fmla="*/ 1797 h 17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8" h="1797">
                <a:moveTo>
                  <a:pt x="0" y="1797"/>
                </a:moveTo>
                <a:cubicBezTo>
                  <a:pt x="243" y="1590"/>
                  <a:pt x="486" y="1383"/>
                  <a:pt x="630" y="1257"/>
                </a:cubicBezTo>
                <a:cubicBezTo>
                  <a:pt x="774" y="1131"/>
                  <a:pt x="759" y="1122"/>
                  <a:pt x="864" y="1041"/>
                </a:cubicBezTo>
                <a:cubicBezTo>
                  <a:pt x="969" y="960"/>
                  <a:pt x="1149" y="861"/>
                  <a:pt x="1260" y="771"/>
                </a:cubicBezTo>
                <a:cubicBezTo>
                  <a:pt x="1371" y="681"/>
                  <a:pt x="1440" y="585"/>
                  <a:pt x="1530" y="501"/>
                </a:cubicBezTo>
                <a:cubicBezTo>
                  <a:pt x="1620" y="417"/>
                  <a:pt x="1692" y="327"/>
                  <a:pt x="1800" y="267"/>
                </a:cubicBezTo>
                <a:cubicBezTo>
                  <a:pt x="1908" y="207"/>
                  <a:pt x="2028" y="183"/>
                  <a:pt x="2178" y="141"/>
                </a:cubicBezTo>
                <a:cubicBezTo>
                  <a:pt x="2328" y="99"/>
                  <a:pt x="2580" y="30"/>
                  <a:pt x="2700" y="15"/>
                </a:cubicBezTo>
                <a:cubicBezTo>
                  <a:pt x="2820" y="0"/>
                  <a:pt x="2859" y="25"/>
                  <a:pt x="2898" y="51"/>
                </a:cubicBezTo>
              </a:path>
            </a:pathLst>
          </a:custGeom>
          <a:noFill/>
          <a:ln w="41275">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43" name="Freeform 409"/>
          <p:cNvSpPr>
            <a:spLocks/>
          </p:cNvSpPr>
          <p:nvPr/>
        </p:nvSpPr>
        <p:spPr bwMode="auto">
          <a:xfrm>
            <a:off x="6180138" y="1797050"/>
            <a:ext cx="908050" cy="887413"/>
          </a:xfrm>
          <a:custGeom>
            <a:avLst/>
            <a:gdLst>
              <a:gd name="T0" fmla="*/ 0 w 1728"/>
              <a:gd name="T1" fmla="*/ 0 h 2232"/>
              <a:gd name="T2" fmla="*/ 432 w 1728"/>
              <a:gd name="T3" fmla="*/ 414 h 2232"/>
              <a:gd name="T4" fmla="*/ 648 w 1728"/>
              <a:gd name="T5" fmla="*/ 756 h 2232"/>
              <a:gd name="T6" fmla="*/ 864 w 1728"/>
              <a:gd name="T7" fmla="*/ 1242 h 2232"/>
              <a:gd name="T8" fmla="*/ 1116 w 1728"/>
              <a:gd name="T9" fmla="*/ 1602 h 2232"/>
              <a:gd name="T10" fmla="*/ 1350 w 1728"/>
              <a:gd name="T11" fmla="*/ 2034 h 2232"/>
              <a:gd name="T12" fmla="*/ 1728 w 1728"/>
              <a:gd name="T13" fmla="*/ 2232 h 2232"/>
              <a:gd name="T14" fmla="*/ 0 60000 65536"/>
              <a:gd name="T15" fmla="*/ 0 60000 65536"/>
              <a:gd name="T16" fmla="*/ 0 60000 65536"/>
              <a:gd name="T17" fmla="*/ 0 60000 65536"/>
              <a:gd name="T18" fmla="*/ 0 60000 65536"/>
              <a:gd name="T19" fmla="*/ 0 60000 65536"/>
              <a:gd name="T20" fmla="*/ 0 60000 65536"/>
              <a:gd name="T21" fmla="*/ 0 w 1728"/>
              <a:gd name="T22" fmla="*/ 0 h 2232"/>
              <a:gd name="T23" fmla="*/ 1728 w 1728"/>
              <a:gd name="T24" fmla="*/ 2232 h 2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8" h="2232">
                <a:moveTo>
                  <a:pt x="0" y="0"/>
                </a:moveTo>
                <a:cubicBezTo>
                  <a:pt x="162" y="144"/>
                  <a:pt x="324" y="288"/>
                  <a:pt x="432" y="414"/>
                </a:cubicBezTo>
                <a:cubicBezTo>
                  <a:pt x="540" y="540"/>
                  <a:pt x="576" y="618"/>
                  <a:pt x="648" y="756"/>
                </a:cubicBezTo>
                <a:cubicBezTo>
                  <a:pt x="720" y="894"/>
                  <a:pt x="786" y="1101"/>
                  <a:pt x="864" y="1242"/>
                </a:cubicBezTo>
                <a:cubicBezTo>
                  <a:pt x="942" y="1383"/>
                  <a:pt x="1035" y="1470"/>
                  <a:pt x="1116" y="1602"/>
                </a:cubicBezTo>
                <a:cubicBezTo>
                  <a:pt x="1197" y="1734"/>
                  <a:pt x="1248" y="1929"/>
                  <a:pt x="1350" y="2034"/>
                </a:cubicBezTo>
                <a:cubicBezTo>
                  <a:pt x="1452" y="2139"/>
                  <a:pt x="1590" y="2185"/>
                  <a:pt x="1728" y="2232"/>
                </a:cubicBezTo>
              </a:path>
            </a:pathLst>
          </a:custGeom>
          <a:noFill/>
          <a:ln w="41275">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144" name="Text Box 410"/>
          <p:cNvSpPr txBox="1">
            <a:spLocks noChangeArrowheads="1"/>
          </p:cNvSpPr>
          <p:nvPr/>
        </p:nvSpPr>
        <p:spPr bwMode="auto">
          <a:xfrm rot="-5103406">
            <a:off x="1816101" y="4687887"/>
            <a:ext cx="1117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West Ravine</a:t>
            </a:r>
          </a:p>
        </p:txBody>
      </p:sp>
      <p:sp>
        <p:nvSpPr>
          <p:cNvPr id="3145" name="Text Box 411"/>
          <p:cNvSpPr txBox="1">
            <a:spLocks noChangeArrowheads="1"/>
          </p:cNvSpPr>
          <p:nvPr/>
        </p:nvSpPr>
        <p:spPr bwMode="auto">
          <a:xfrm>
            <a:off x="2708275" y="6429375"/>
            <a:ext cx="1017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The Rivulet</a:t>
            </a:r>
          </a:p>
        </p:txBody>
      </p:sp>
      <p:sp>
        <p:nvSpPr>
          <p:cNvPr id="3146" name="Text Box 412"/>
          <p:cNvSpPr txBox="1">
            <a:spLocks noChangeArrowheads="1"/>
          </p:cNvSpPr>
          <p:nvPr/>
        </p:nvSpPr>
        <p:spPr bwMode="auto">
          <a:xfrm>
            <a:off x="4716463" y="4211638"/>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663300"/>
                </a:solidFill>
              </a:rPr>
              <a:t>Hayes</a:t>
            </a:r>
          </a:p>
          <a:p>
            <a:pPr eaLnBrk="1" fontAlgn="base" hangingPunct="1">
              <a:spcBef>
                <a:spcPct val="0"/>
              </a:spcBef>
              <a:spcAft>
                <a:spcPct val="0"/>
              </a:spcAft>
            </a:pPr>
            <a:r>
              <a:rPr lang="en-US" altLang="en-US" sz="1400" b="1" i="1">
                <a:solidFill>
                  <a:srgbClr val="663300"/>
                </a:solidFill>
              </a:rPr>
              <a:t>Rise</a:t>
            </a:r>
          </a:p>
        </p:txBody>
      </p:sp>
      <p:sp>
        <p:nvSpPr>
          <p:cNvPr id="3147" name="Text Box 413"/>
          <p:cNvSpPr txBox="1">
            <a:spLocks noChangeArrowheads="1"/>
          </p:cNvSpPr>
          <p:nvPr/>
        </p:nvSpPr>
        <p:spPr bwMode="auto">
          <a:xfrm rot="1376135">
            <a:off x="5307013" y="1238250"/>
            <a:ext cx="11223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700" b="1" i="1">
                <a:solidFill>
                  <a:srgbClr val="808080"/>
                </a:solidFill>
              </a:rPr>
              <a:t>The Swale</a:t>
            </a:r>
          </a:p>
        </p:txBody>
      </p:sp>
      <p:sp>
        <p:nvSpPr>
          <p:cNvPr id="3148" name="Text Box 414"/>
          <p:cNvSpPr txBox="1">
            <a:spLocks noChangeArrowheads="1"/>
          </p:cNvSpPr>
          <p:nvPr/>
        </p:nvSpPr>
        <p:spPr bwMode="auto">
          <a:xfrm rot="-5150219">
            <a:off x="3436938" y="4021138"/>
            <a:ext cx="189071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700" b="1" i="1">
                <a:solidFill>
                  <a:srgbClr val="808080"/>
                </a:solidFill>
              </a:rPr>
              <a:t>Green River Road</a:t>
            </a:r>
          </a:p>
        </p:txBody>
      </p:sp>
      <p:sp>
        <p:nvSpPr>
          <p:cNvPr id="3149" name="Text Box 415"/>
          <p:cNvSpPr txBox="1">
            <a:spLocks noChangeArrowheads="1"/>
          </p:cNvSpPr>
          <p:nvPr/>
        </p:nvSpPr>
        <p:spPr bwMode="auto">
          <a:xfrm rot="-1984024">
            <a:off x="2276475" y="733425"/>
            <a:ext cx="22018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700" b="1" i="1">
                <a:solidFill>
                  <a:srgbClr val="808080"/>
                </a:solidFill>
              </a:rPr>
              <a:t>Coulter’s Ferry Road</a:t>
            </a:r>
          </a:p>
        </p:txBody>
      </p:sp>
      <p:sp>
        <p:nvSpPr>
          <p:cNvPr id="3150" name="Text Box 416"/>
          <p:cNvSpPr txBox="1">
            <a:spLocks noChangeArrowheads="1"/>
          </p:cNvSpPr>
          <p:nvPr/>
        </p:nvSpPr>
        <p:spPr bwMode="auto">
          <a:xfrm>
            <a:off x="2935288" y="5227638"/>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663300"/>
                </a:solidFill>
              </a:rPr>
              <a:t>Rising</a:t>
            </a:r>
          </a:p>
          <a:p>
            <a:pPr eaLnBrk="1" fontAlgn="base" hangingPunct="1">
              <a:spcBef>
                <a:spcPct val="0"/>
              </a:spcBef>
              <a:spcAft>
                <a:spcPct val="0"/>
              </a:spcAft>
            </a:pPr>
            <a:r>
              <a:rPr lang="en-US" altLang="en-US" sz="1400" b="1">
                <a:solidFill>
                  <a:srgbClr val="663300"/>
                </a:solidFill>
              </a:rPr>
              <a:t>Ground</a:t>
            </a:r>
          </a:p>
        </p:txBody>
      </p:sp>
      <p:sp>
        <p:nvSpPr>
          <p:cNvPr id="3151" name="Text Box 417"/>
          <p:cNvSpPr txBox="1">
            <a:spLocks noChangeArrowheads="1"/>
          </p:cNvSpPr>
          <p:nvPr/>
        </p:nvSpPr>
        <p:spPr bwMode="auto">
          <a:xfrm>
            <a:off x="5676900" y="2520950"/>
            <a:ext cx="1030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Suck Creek</a:t>
            </a:r>
          </a:p>
        </p:txBody>
      </p:sp>
      <p:sp>
        <p:nvSpPr>
          <p:cNvPr id="3152" name="Text Box 418"/>
          <p:cNvSpPr txBox="1">
            <a:spLocks noChangeArrowheads="1"/>
          </p:cNvSpPr>
          <p:nvPr/>
        </p:nvSpPr>
        <p:spPr bwMode="auto">
          <a:xfrm rot="-2404186">
            <a:off x="5919788" y="3221038"/>
            <a:ext cx="1047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South Head</a:t>
            </a:r>
          </a:p>
        </p:txBody>
      </p:sp>
      <p:sp>
        <p:nvSpPr>
          <p:cNvPr id="3153" name="Text Box 419"/>
          <p:cNvSpPr txBox="1">
            <a:spLocks noChangeArrowheads="1"/>
          </p:cNvSpPr>
          <p:nvPr/>
        </p:nvSpPr>
        <p:spPr bwMode="auto">
          <a:xfrm rot="2988132">
            <a:off x="6275388" y="1868488"/>
            <a:ext cx="1019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North Head</a:t>
            </a:r>
          </a:p>
        </p:txBody>
      </p:sp>
      <p:sp>
        <p:nvSpPr>
          <p:cNvPr id="3154" name="Text Box 420"/>
          <p:cNvSpPr txBox="1">
            <a:spLocks noChangeArrowheads="1"/>
          </p:cNvSpPr>
          <p:nvPr/>
        </p:nvSpPr>
        <p:spPr bwMode="auto">
          <a:xfrm>
            <a:off x="4725988" y="293688"/>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400" b="1" i="1">
                <a:solidFill>
                  <a:srgbClr val="663300"/>
                </a:solidFill>
              </a:rPr>
              <a:t>Morgan</a:t>
            </a:r>
          </a:p>
          <a:p>
            <a:pPr algn="ctr" eaLnBrk="1" fontAlgn="base" hangingPunct="1">
              <a:spcBef>
                <a:spcPct val="0"/>
              </a:spcBef>
              <a:spcAft>
                <a:spcPct val="0"/>
              </a:spcAft>
            </a:pPr>
            <a:r>
              <a:rPr lang="en-US" altLang="en-US" sz="1400" b="1" i="1">
                <a:solidFill>
                  <a:srgbClr val="663300"/>
                </a:solidFill>
              </a:rPr>
              <a:t>Hill</a:t>
            </a:r>
          </a:p>
        </p:txBody>
      </p:sp>
      <p:grpSp>
        <p:nvGrpSpPr>
          <p:cNvPr id="3155" name="Group 421"/>
          <p:cNvGrpSpPr>
            <a:grpSpLocks/>
          </p:cNvGrpSpPr>
          <p:nvPr/>
        </p:nvGrpSpPr>
        <p:grpSpPr bwMode="auto">
          <a:xfrm>
            <a:off x="2424113" y="5826125"/>
            <a:ext cx="155575" cy="88900"/>
            <a:chOff x="6584" y="12872"/>
            <a:chExt cx="296" cy="224"/>
          </a:xfrm>
        </p:grpSpPr>
        <p:sp>
          <p:nvSpPr>
            <p:cNvPr id="4045" name="Line 42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46" name="Line 42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47" name="Line 42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48" name="Line 42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56" name="Group 426"/>
          <p:cNvGrpSpPr>
            <a:grpSpLocks/>
          </p:cNvGrpSpPr>
          <p:nvPr/>
        </p:nvGrpSpPr>
        <p:grpSpPr bwMode="auto">
          <a:xfrm>
            <a:off x="2670175" y="5959475"/>
            <a:ext cx="155575" cy="88900"/>
            <a:chOff x="6584" y="12872"/>
            <a:chExt cx="296" cy="224"/>
          </a:xfrm>
        </p:grpSpPr>
        <p:sp>
          <p:nvSpPr>
            <p:cNvPr id="4041" name="Line 42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42" name="Line 42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43" name="Line 42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44" name="Line 43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57" name="Group 431"/>
          <p:cNvGrpSpPr>
            <a:grpSpLocks/>
          </p:cNvGrpSpPr>
          <p:nvPr/>
        </p:nvGrpSpPr>
        <p:grpSpPr bwMode="auto">
          <a:xfrm>
            <a:off x="2409825" y="5997575"/>
            <a:ext cx="155575" cy="88900"/>
            <a:chOff x="6584" y="12872"/>
            <a:chExt cx="296" cy="224"/>
          </a:xfrm>
        </p:grpSpPr>
        <p:sp>
          <p:nvSpPr>
            <p:cNvPr id="4037" name="Line 43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8" name="Line 43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9" name="Line 43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40" name="Line 43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58" name="Group 436"/>
          <p:cNvGrpSpPr>
            <a:grpSpLocks/>
          </p:cNvGrpSpPr>
          <p:nvPr/>
        </p:nvGrpSpPr>
        <p:grpSpPr bwMode="auto">
          <a:xfrm>
            <a:off x="2325688" y="6181725"/>
            <a:ext cx="155575" cy="88900"/>
            <a:chOff x="6584" y="12872"/>
            <a:chExt cx="296" cy="224"/>
          </a:xfrm>
        </p:grpSpPr>
        <p:sp>
          <p:nvSpPr>
            <p:cNvPr id="4033" name="Line 43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4" name="Line 43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5" name="Line 43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6" name="Line 44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59" name="Group 441"/>
          <p:cNvGrpSpPr>
            <a:grpSpLocks/>
          </p:cNvGrpSpPr>
          <p:nvPr/>
        </p:nvGrpSpPr>
        <p:grpSpPr bwMode="auto">
          <a:xfrm>
            <a:off x="2187575" y="6346825"/>
            <a:ext cx="155575" cy="88900"/>
            <a:chOff x="6584" y="12872"/>
            <a:chExt cx="296" cy="224"/>
          </a:xfrm>
        </p:grpSpPr>
        <p:sp>
          <p:nvSpPr>
            <p:cNvPr id="4029" name="Line 44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0" name="Line 44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1" name="Line 44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32" name="Line 44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0" name="Group 446"/>
          <p:cNvGrpSpPr>
            <a:grpSpLocks/>
          </p:cNvGrpSpPr>
          <p:nvPr/>
        </p:nvGrpSpPr>
        <p:grpSpPr bwMode="auto">
          <a:xfrm>
            <a:off x="2055813" y="6515100"/>
            <a:ext cx="155575" cy="88900"/>
            <a:chOff x="6584" y="12872"/>
            <a:chExt cx="296" cy="224"/>
          </a:xfrm>
        </p:grpSpPr>
        <p:sp>
          <p:nvSpPr>
            <p:cNvPr id="4025" name="Line 44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26" name="Line 44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27" name="Line 44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28" name="Line 45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1" name="Group 451"/>
          <p:cNvGrpSpPr>
            <a:grpSpLocks/>
          </p:cNvGrpSpPr>
          <p:nvPr/>
        </p:nvGrpSpPr>
        <p:grpSpPr bwMode="auto">
          <a:xfrm>
            <a:off x="2165350" y="6724650"/>
            <a:ext cx="153988" cy="88900"/>
            <a:chOff x="6584" y="12872"/>
            <a:chExt cx="296" cy="224"/>
          </a:xfrm>
        </p:grpSpPr>
        <p:sp>
          <p:nvSpPr>
            <p:cNvPr id="4021" name="Line 45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22" name="Line 45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23" name="Line 45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24" name="Line 45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2" name="Group 456"/>
          <p:cNvGrpSpPr>
            <a:grpSpLocks/>
          </p:cNvGrpSpPr>
          <p:nvPr/>
        </p:nvGrpSpPr>
        <p:grpSpPr bwMode="auto">
          <a:xfrm>
            <a:off x="2276475" y="6596063"/>
            <a:ext cx="155575" cy="88900"/>
            <a:chOff x="6584" y="12872"/>
            <a:chExt cx="296" cy="224"/>
          </a:xfrm>
        </p:grpSpPr>
        <p:sp>
          <p:nvSpPr>
            <p:cNvPr id="4017" name="Line 45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8" name="Line 45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9" name="Line 45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20" name="Line 46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3" name="Group 461"/>
          <p:cNvGrpSpPr>
            <a:grpSpLocks/>
          </p:cNvGrpSpPr>
          <p:nvPr/>
        </p:nvGrpSpPr>
        <p:grpSpPr bwMode="auto">
          <a:xfrm>
            <a:off x="2389188" y="6470650"/>
            <a:ext cx="155575" cy="88900"/>
            <a:chOff x="6584" y="12872"/>
            <a:chExt cx="296" cy="224"/>
          </a:xfrm>
        </p:grpSpPr>
        <p:sp>
          <p:nvSpPr>
            <p:cNvPr id="4013" name="Line 46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4" name="Line 46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5" name="Line 46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6" name="Line 46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4" name="Group 466"/>
          <p:cNvGrpSpPr>
            <a:grpSpLocks/>
          </p:cNvGrpSpPr>
          <p:nvPr/>
        </p:nvGrpSpPr>
        <p:grpSpPr bwMode="auto">
          <a:xfrm>
            <a:off x="2522538" y="6340475"/>
            <a:ext cx="153987" cy="88900"/>
            <a:chOff x="6584" y="12872"/>
            <a:chExt cx="296" cy="224"/>
          </a:xfrm>
        </p:grpSpPr>
        <p:sp>
          <p:nvSpPr>
            <p:cNvPr id="4009" name="Line 46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0" name="Line 46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1" name="Line 46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12" name="Line 47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5" name="Group 471"/>
          <p:cNvGrpSpPr>
            <a:grpSpLocks/>
          </p:cNvGrpSpPr>
          <p:nvPr/>
        </p:nvGrpSpPr>
        <p:grpSpPr bwMode="auto">
          <a:xfrm>
            <a:off x="2749550" y="6332538"/>
            <a:ext cx="155575" cy="88900"/>
            <a:chOff x="6584" y="12872"/>
            <a:chExt cx="296" cy="224"/>
          </a:xfrm>
        </p:grpSpPr>
        <p:sp>
          <p:nvSpPr>
            <p:cNvPr id="4005" name="Line 47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06" name="Line 47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07" name="Line 47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08" name="Line 47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6" name="Group 476"/>
          <p:cNvGrpSpPr>
            <a:grpSpLocks/>
          </p:cNvGrpSpPr>
          <p:nvPr/>
        </p:nvGrpSpPr>
        <p:grpSpPr bwMode="auto">
          <a:xfrm>
            <a:off x="3001963" y="6340475"/>
            <a:ext cx="155575" cy="88900"/>
            <a:chOff x="6584" y="12872"/>
            <a:chExt cx="296" cy="224"/>
          </a:xfrm>
        </p:grpSpPr>
        <p:sp>
          <p:nvSpPr>
            <p:cNvPr id="4001" name="Line 47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02" name="Line 47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03" name="Line 47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04" name="Line 48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7" name="Group 481"/>
          <p:cNvGrpSpPr>
            <a:grpSpLocks/>
          </p:cNvGrpSpPr>
          <p:nvPr/>
        </p:nvGrpSpPr>
        <p:grpSpPr bwMode="auto">
          <a:xfrm>
            <a:off x="3254375" y="6329363"/>
            <a:ext cx="155575" cy="88900"/>
            <a:chOff x="6584" y="12872"/>
            <a:chExt cx="296" cy="224"/>
          </a:xfrm>
        </p:grpSpPr>
        <p:sp>
          <p:nvSpPr>
            <p:cNvPr id="3997" name="Line 48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8" name="Line 48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9" name="Line 48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000" name="Line 48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8" name="Group 486"/>
          <p:cNvGrpSpPr>
            <a:grpSpLocks/>
          </p:cNvGrpSpPr>
          <p:nvPr/>
        </p:nvGrpSpPr>
        <p:grpSpPr bwMode="auto">
          <a:xfrm>
            <a:off x="3544888" y="6305550"/>
            <a:ext cx="155575" cy="88900"/>
            <a:chOff x="6584" y="12872"/>
            <a:chExt cx="296" cy="224"/>
          </a:xfrm>
        </p:grpSpPr>
        <p:sp>
          <p:nvSpPr>
            <p:cNvPr id="3993" name="Line 48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4" name="Line 48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5" name="Line 48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6" name="Line 49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69" name="Group 491"/>
          <p:cNvGrpSpPr>
            <a:grpSpLocks/>
          </p:cNvGrpSpPr>
          <p:nvPr/>
        </p:nvGrpSpPr>
        <p:grpSpPr bwMode="auto">
          <a:xfrm>
            <a:off x="3700463" y="6118225"/>
            <a:ext cx="155575" cy="88900"/>
            <a:chOff x="6584" y="12872"/>
            <a:chExt cx="296" cy="224"/>
          </a:xfrm>
        </p:grpSpPr>
        <p:sp>
          <p:nvSpPr>
            <p:cNvPr id="3989" name="Line 49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0" name="Line 49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1" name="Line 49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92" name="Line 49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0" name="Group 496"/>
          <p:cNvGrpSpPr>
            <a:grpSpLocks/>
          </p:cNvGrpSpPr>
          <p:nvPr/>
        </p:nvGrpSpPr>
        <p:grpSpPr bwMode="auto">
          <a:xfrm>
            <a:off x="2606675" y="6140450"/>
            <a:ext cx="155575" cy="88900"/>
            <a:chOff x="6584" y="12872"/>
            <a:chExt cx="296" cy="224"/>
          </a:xfrm>
        </p:grpSpPr>
        <p:sp>
          <p:nvSpPr>
            <p:cNvPr id="3985" name="Line 49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86" name="Line 49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87" name="Line 49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88" name="Line 50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1" name="Group 501"/>
          <p:cNvGrpSpPr>
            <a:grpSpLocks/>
          </p:cNvGrpSpPr>
          <p:nvPr/>
        </p:nvGrpSpPr>
        <p:grpSpPr bwMode="auto">
          <a:xfrm>
            <a:off x="2519363" y="4321175"/>
            <a:ext cx="155575" cy="88900"/>
            <a:chOff x="6584" y="12872"/>
            <a:chExt cx="296" cy="224"/>
          </a:xfrm>
        </p:grpSpPr>
        <p:sp>
          <p:nvSpPr>
            <p:cNvPr id="3981" name="Line 50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82" name="Line 50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83" name="Line 50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84" name="Line 50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2" name="Group 506"/>
          <p:cNvGrpSpPr>
            <a:grpSpLocks/>
          </p:cNvGrpSpPr>
          <p:nvPr/>
        </p:nvGrpSpPr>
        <p:grpSpPr bwMode="auto">
          <a:xfrm>
            <a:off x="2513013" y="4508500"/>
            <a:ext cx="155575" cy="88900"/>
            <a:chOff x="6584" y="12872"/>
            <a:chExt cx="296" cy="224"/>
          </a:xfrm>
        </p:grpSpPr>
        <p:sp>
          <p:nvSpPr>
            <p:cNvPr id="3977" name="Line 50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8" name="Line 50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9" name="Line 50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80" name="Line 51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3" name="Group 511"/>
          <p:cNvGrpSpPr>
            <a:grpSpLocks/>
          </p:cNvGrpSpPr>
          <p:nvPr/>
        </p:nvGrpSpPr>
        <p:grpSpPr bwMode="auto">
          <a:xfrm>
            <a:off x="2509838" y="4684713"/>
            <a:ext cx="155575" cy="88900"/>
            <a:chOff x="6584" y="12872"/>
            <a:chExt cx="296" cy="224"/>
          </a:xfrm>
        </p:grpSpPr>
        <p:sp>
          <p:nvSpPr>
            <p:cNvPr id="3973" name="Line 51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4" name="Line 51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5" name="Line 51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6" name="Line 51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4" name="Group 516"/>
          <p:cNvGrpSpPr>
            <a:grpSpLocks/>
          </p:cNvGrpSpPr>
          <p:nvPr/>
        </p:nvGrpSpPr>
        <p:grpSpPr bwMode="auto">
          <a:xfrm>
            <a:off x="2489200" y="4838700"/>
            <a:ext cx="155575" cy="88900"/>
            <a:chOff x="6584" y="12872"/>
            <a:chExt cx="296" cy="224"/>
          </a:xfrm>
        </p:grpSpPr>
        <p:sp>
          <p:nvSpPr>
            <p:cNvPr id="3969" name="Line 51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0" name="Line 51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1" name="Line 51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72" name="Line 52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5" name="Group 521"/>
          <p:cNvGrpSpPr>
            <a:grpSpLocks/>
          </p:cNvGrpSpPr>
          <p:nvPr/>
        </p:nvGrpSpPr>
        <p:grpSpPr bwMode="auto">
          <a:xfrm>
            <a:off x="2794000" y="4383088"/>
            <a:ext cx="155575" cy="88900"/>
            <a:chOff x="6584" y="12872"/>
            <a:chExt cx="296" cy="224"/>
          </a:xfrm>
        </p:grpSpPr>
        <p:sp>
          <p:nvSpPr>
            <p:cNvPr id="3965" name="Line 52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66" name="Line 52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67" name="Line 52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68" name="Line 52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6" name="Group 526"/>
          <p:cNvGrpSpPr>
            <a:grpSpLocks/>
          </p:cNvGrpSpPr>
          <p:nvPr/>
        </p:nvGrpSpPr>
        <p:grpSpPr bwMode="auto">
          <a:xfrm>
            <a:off x="2795588" y="4533900"/>
            <a:ext cx="155575" cy="88900"/>
            <a:chOff x="6584" y="12872"/>
            <a:chExt cx="296" cy="224"/>
          </a:xfrm>
        </p:grpSpPr>
        <p:sp>
          <p:nvSpPr>
            <p:cNvPr id="3961" name="Line 52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62" name="Line 52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63" name="Line 52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64" name="Line 53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7" name="Group 531"/>
          <p:cNvGrpSpPr>
            <a:grpSpLocks/>
          </p:cNvGrpSpPr>
          <p:nvPr/>
        </p:nvGrpSpPr>
        <p:grpSpPr bwMode="auto">
          <a:xfrm>
            <a:off x="2759075" y="4681538"/>
            <a:ext cx="155575" cy="88900"/>
            <a:chOff x="6584" y="12872"/>
            <a:chExt cx="296" cy="224"/>
          </a:xfrm>
        </p:grpSpPr>
        <p:sp>
          <p:nvSpPr>
            <p:cNvPr id="3957" name="Line 53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8" name="Line 53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9" name="Line 53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60" name="Line 53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8" name="Group 536"/>
          <p:cNvGrpSpPr>
            <a:grpSpLocks/>
          </p:cNvGrpSpPr>
          <p:nvPr/>
        </p:nvGrpSpPr>
        <p:grpSpPr bwMode="auto">
          <a:xfrm>
            <a:off x="2781300" y="4818063"/>
            <a:ext cx="155575" cy="88900"/>
            <a:chOff x="6584" y="12872"/>
            <a:chExt cx="296" cy="224"/>
          </a:xfrm>
        </p:grpSpPr>
        <p:sp>
          <p:nvSpPr>
            <p:cNvPr id="3953" name="Line 53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4" name="Line 53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5" name="Line 53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6" name="Line 54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79" name="Group 541"/>
          <p:cNvGrpSpPr>
            <a:grpSpLocks/>
          </p:cNvGrpSpPr>
          <p:nvPr/>
        </p:nvGrpSpPr>
        <p:grpSpPr bwMode="auto">
          <a:xfrm>
            <a:off x="2486025" y="5011738"/>
            <a:ext cx="155575" cy="88900"/>
            <a:chOff x="6584" y="12872"/>
            <a:chExt cx="296" cy="224"/>
          </a:xfrm>
        </p:grpSpPr>
        <p:sp>
          <p:nvSpPr>
            <p:cNvPr id="3949" name="Line 54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0" name="Line 54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1" name="Line 54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52" name="Line 54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0" name="Group 546"/>
          <p:cNvGrpSpPr>
            <a:grpSpLocks/>
          </p:cNvGrpSpPr>
          <p:nvPr/>
        </p:nvGrpSpPr>
        <p:grpSpPr bwMode="auto">
          <a:xfrm>
            <a:off x="2781300" y="4978400"/>
            <a:ext cx="155575" cy="88900"/>
            <a:chOff x="6584" y="12872"/>
            <a:chExt cx="296" cy="224"/>
          </a:xfrm>
        </p:grpSpPr>
        <p:sp>
          <p:nvSpPr>
            <p:cNvPr id="3945" name="Line 54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46" name="Line 54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47" name="Line 54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48" name="Line 55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1" name="Group 551"/>
          <p:cNvGrpSpPr>
            <a:grpSpLocks/>
          </p:cNvGrpSpPr>
          <p:nvPr/>
        </p:nvGrpSpPr>
        <p:grpSpPr bwMode="auto">
          <a:xfrm>
            <a:off x="2471738" y="5154613"/>
            <a:ext cx="155575" cy="88900"/>
            <a:chOff x="6584" y="12872"/>
            <a:chExt cx="296" cy="224"/>
          </a:xfrm>
        </p:grpSpPr>
        <p:sp>
          <p:nvSpPr>
            <p:cNvPr id="3941" name="Line 55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42" name="Line 55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43" name="Line 55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44" name="Line 55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2" name="Group 556"/>
          <p:cNvGrpSpPr>
            <a:grpSpLocks/>
          </p:cNvGrpSpPr>
          <p:nvPr/>
        </p:nvGrpSpPr>
        <p:grpSpPr bwMode="auto">
          <a:xfrm>
            <a:off x="2752725" y="5137150"/>
            <a:ext cx="155575" cy="88900"/>
            <a:chOff x="6584" y="12872"/>
            <a:chExt cx="296" cy="224"/>
          </a:xfrm>
        </p:grpSpPr>
        <p:sp>
          <p:nvSpPr>
            <p:cNvPr id="3937" name="Line 55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8" name="Line 55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9" name="Line 55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40" name="Line 56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3" name="Group 561"/>
          <p:cNvGrpSpPr>
            <a:grpSpLocks/>
          </p:cNvGrpSpPr>
          <p:nvPr/>
        </p:nvGrpSpPr>
        <p:grpSpPr bwMode="auto">
          <a:xfrm>
            <a:off x="2462213" y="5307013"/>
            <a:ext cx="155575" cy="88900"/>
            <a:chOff x="6584" y="12872"/>
            <a:chExt cx="296" cy="224"/>
          </a:xfrm>
        </p:grpSpPr>
        <p:sp>
          <p:nvSpPr>
            <p:cNvPr id="3933" name="Line 56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4" name="Line 56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5" name="Line 56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6" name="Line 56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4" name="Group 566"/>
          <p:cNvGrpSpPr>
            <a:grpSpLocks/>
          </p:cNvGrpSpPr>
          <p:nvPr/>
        </p:nvGrpSpPr>
        <p:grpSpPr bwMode="auto">
          <a:xfrm>
            <a:off x="2728913" y="5294313"/>
            <a:ext cx="155575" cy="88900"/>
            <a:chOff x="6584" y="12872"/>
            <a:chExt cx="296" cy="224"/>
          </a:xfrm>
        </p:grpSpPr>
        <p:sp>
          <p:nvSpPr>
            <p:cNvPr id="3929" name="Line 56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0" name="Line 56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1" name="Line 56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32" name="Line 57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5" name="Group 571"/>
          <p:cNvGrpSpPr>
            <a:grpSpLocks/>
          </p:cNvGrpSpPr>
          <p:nvPr/>
        </p:nvGrpSpPr>
        <p:grpSpPr bwMode="auto">
          <a:xfrm>
            <a:off x="2447925" y="5473700"/>
            <a:ext cx="155575" cy="88900"/>
            <a:chOff x="6584" y="12872"/>
            <a:chExt cx="296" cy="224"/>
          </a:xfrm>
        </p:grpSpPr>
        <p:sp>
          <p:nvSpPr>
            <p:cNvPr id="3925" name="Line 57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26" name="Line 57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27" name="Line 57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28" name="Line 57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6" name="Group 576"/>
          <p:cNvGrpSpPr>
            <a:grpSpLocks/>
          </p:cNvGrpSpPr>
          <p:nvPr/>
        </p:nvGrpSpPr>
        <p:grpSpPr bwMode="auto">
          <a:xfrm>
            <a:off x="2709863" y="5461000"/>
            <a:ext cx="155575" cy="88900"/>
            <a:chOff x="6584" y="12872"/>
            <a:chExt cx="296" cy="224"/>
          </a:xfrm>
        </p:grpSpPr>
        <p:sp>
          <p:nvSpPr>
            <p:cNvPr id="3921" name="Line 57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22" name="Line 57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23" name="Line 57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24" name="Line 58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7" name="Group 581"/>
          <p:cNvGrpSpPr>
            <a:grpSpLocks/>
          </p:cNvGrpSpPr>
          <p:nvPr/>
        </p:nvGrpSpPr>
        <p:grpSpPr bwMode="auto">
          <a:xfrm>
            <a:off x="2701925" y="5630863"/>
            <a:ext cx="155575" cy="88900"/>
            <a:chOff x="6584" y="12872"/>
            <a:chExt cx="296" cy="224"/>
          </a:xfrm>
        </p:grpSpPr>
        <p:sp>
          <p:nvSpPr>
            <p:cNvPr id="3917" name="Line 58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8" name="Line 58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9" name="Line 58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20" name="Line 58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8" name="Group 586"/>
          <p:cNvGrpSpPr>
            <a:grpSpLocks/>
          </p:cNvGrpSpPr>
          <p:nvPr/>
        </p:nvGrpSpPr>
        <p:grpSpPr bwMode="auto">
          <a:xfrm>
            <a:off x="2444750" y="5653088"/>
            <a:ext cx="155575" cy="90487"/>
            <a:chOff x="6584" y="12872"/>
            <a:chExt cx="296" cy="224"/>
          </a:xfrm>
        </p:grpSpPr>
        <p:sp>
          <p:nvSpPr>
            <p:cNvPr id="3913" name="Line 58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4" name="Line 58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5" name="Line 58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6" name="Line 59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89" name="Group 591"/>
          <p:cNvGrpSpPr>
            <a:grpSpLocks/>
          </p:cNvGrpSpPr>
          <p:nvPr/>
        </p:nvGrpSpPr>
        <p:grpSpPr bwMode="auto">
          <a:xfrm>
            <a:off x="2697163" y="5794375"/>
            <a:ext cx="155575" cy="88900"/>
            <a:chOff x="6584" y="12872"/>
            <a:chExt cx="296" cy="224"/>
          </a:xfrm>
        </p:grpSpPr>
        <p:sp>
          <p:nvSpPr>
            <p:cNvPr id="3909" name="Line 59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0" name="Line 59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1" name="Line 59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12" name="Line 59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0" name="Group 596"/>
          <p:cNvGrpSpPr>
            <a:grpSpLocks/>
          </p:cNvGrpSpPr>
          <p:nvPr/>
        </p:nvGrpSpPr>
        <p:grpSpPr bwMode="auto">
          <a:xfrm>
            <a:off x="2822575" y="3608388"/>
            <a:ext cx="155575" cy="88900"/>
            <a:chOff x="6584" y="12872"/>
            <a:chExt cx="296" cy="224"/>
          </a:xfrm>
        </p:grpSpPr>
        <p:sp>
          <p:nvSpPr>
            <p:cNvPr id="3905" name="Line 59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06" name="Line 59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07" name="Line 59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08" name="Line 60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1" name="Group 601"/>
          <p:cNvGrpSpPr>
            <a:grpSpLocks/>
          </p:cNvGrpSpPr>
          <p:nvPr/>
        </p:nvGrpSpPr>
        <p:grpSpPr bwMode="auto">
          <a:xfrm>
            <a:off x="2532063" y="3679825"/>
            <a:ext cx="155575" cy="88900"/>
            <a:chOff x="6584" y="12872"/>
            <a:chExt cx="296" cy="224"/>
          </a:xfrm>
        </p:grpSpPr>
        <p:sp>
          <p:nvSpPr>
            <p:cNvPr id="3901" name="Line 60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02" name="Line 60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03" name="Line 60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04" name="Line 60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2" name="Group 606"/>
          <p:cNvGrpSpPr>
            <a:grpSpLocks/>
          </p:cNvGrpSpPr>
          <p:nvPr/>
        </p:nvGrpSpPr>
        <p:grpSpPr bwMode="auto">
          <a:xfrm>
            <a:off x="2846388" y="3765550"/>
            <a:ext cx="155575" cy="88900"/>
            <a:chOff x="6584" y="12872"/>
            <a:chExt cx="296" cy="224"/>
          </a:xfrm>
        </p:grpSpPr>
        <p:sp>
          <p:nvSpPr>
            <p:cNvPr id="3897" name="Line 60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8" name="Line 60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9" name="Line 60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900" name="Line 61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3" name="Group 611"/>
          <p:cNvGrpSpPr>
            <a:grpSpLocks/>
          </p:cNvGrpSpPr>
          <p:nvPr/>
        </p:nvGrpSpPr>
        <p:grpSpPr bwMode="auto">
          <a:xfrm>
            <a:off x="2541588" y="3846513"/>
            <a:ext cx="155575" cy="88900"/>
            <a:chOff x="6584" y="12872"/>
            <a:chExt cx="296" cy="224"/>
          </a:xfrm>
        </p:grpSpPr>
        <p:sp>
          <p:nvSpPr>
            <p:cNvPr id="3893" name="Line 61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4" name="Line 61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5" name="Line 61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6" name="Line 61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4" name="Group 616"/>
          <p:cNvGrpSpPr>
            <a:grpSpLocks/>
          </p:cNvGrpSpPr>
          <p:nvPr/>
        </p:nvGrpSpPr>
        <p:grpSpPr bwMode="auto">
          <a:xfrm>
            <a:off x="2836863" y="3921125"/>
            <a:ext cx="155575" cy="88900"/>
            <a:chOff x="6584" y="12872"/>
            <a:chExt cx="296" cy="224"/>
          </a:xfrm>
        </p:grpSpPr>
        <p:sp>
          <p:nvSpPr>
            <p:cNvPr id="3889" name="Line 61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0" name="Line 61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1" name="Line 61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92" name="Line 62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5" name="Group 621"/>
          <p:cNvGrpSpPr>
            <a:grpSpLocks/>
          </p:cNvGrpSpPr>
          <p:nvPr/>
        </p:nvGrpSpPr>
        <p:grpSpPr bwMode="auto">
          <a:xfrm>
            <a:off x="2555875" y="3998913"/>
            <a:ext cx="155575" cy="90487"/>
            <a:chOff x="6584" y="12872"/>
            <a:chExt cx="296" cy="224"/>
          </a:xfrm>
        </p:grpSpPr>
        <p:sp>
          <p:nvSpPr>
            <p:cNvPr id="3885" name="Line 62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6" name="Line 62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7" name="Line 62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8" name="Line 62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6" name="Group 626"/>
          <p:cNvGrpSpPr>
            <a:grpSpLocks/>
          </p:cNvGrpSpPr>
          <p:nvPr/>
        </p:nvGrpSpPr>
        <p:grpSpPr bwMode="auto">
          <a:xfrm>
            <a:off x="2832100" y="4067175"/>
            <a:ext cx="155575" cy="88900"/>
            <a:chOff x="6584" y="12872"/>
            <a:chExt cx="296" cy="224"/>
          </a:xfrm>
        </p:grpSpPr>
        <p:sp>
          <p:nvSpPr>
            <p:cNvPr id="3881" name="Line 62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2" name="Line 62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3" name="Line 62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4" name="Line 63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7" name="Group 631"/>
          <p:cNvGrpSpPr>
            <a:grpSpLocks/>
          </p:cNvGrpSpPr>
          <p:nvPr/>
        </p:nvGrpSpPr>
        <p:grpSpPr bwMode="auto">
          <a:xfrm>
            <a:off x="2828925" y="4217988"/>
            <a:ext cx="155575" cy="88900"/>
            <a:chOff x="6584" y="12872"/>
            <a:chExt cx="296" cy="224"/>
          </a:xfrm>
        </p:grpSpPr>
        <p:sp>
          <p:nvSpPr>
            <p:cNvPr id="3877" name="Line 63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8" name="Line 63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9" name="Line 63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80" name="Line 63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8" name="Group 636"/>
          <p:cNvGrpSpPr>
            <a:grpSpLocks/>
          </p:cNvGrpSpPr>
          <p:nvPr/>
        </p:nvGrpSpPr>
        <p:grpSpPr bwMode="auto">
          <a:xfrm>
            <a:off x="2538413" y="4160838"/>
            <a:ext cx="155575" cy="90487"/>
            <a:chOff x="6584" y="12872"/>
            <a:chExt cx="296" cy="224"/>
          </a:xfrm>
        </p:grpSpPr>
        <p:sp>
          <p:nvSpPr>
            <p:cNvPr id="3873" name="Line 63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4" name="Line 63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5" name="Line 63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6" name="Line 64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199" name="Group 641"/>
          <p:cNvGrpSpPr>
            <a:grpSpLocks/>
          </p:cNvGrpSpPr>
          <p:nvPr/>
        </p:nvGrpSpPr>
        <p:grpSpPr bwMode="auto">
          <a:xfrm>
            <a:off x="3449638" y="6156325"/>
            <a:ext cx="153987" cy="88900"/>
            <a:chOff x="6584" y="12872"/>
            <a:chExt cx="296" cy="224"/>
          </a:xfrm>
        </p:grpSpPr>
        <p:sp>
          <p:nvSpPr>
            <p:cNvPr id="3869" name="Line 64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0" name="Line 64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1" name="Line 64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72" name="Line 64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0" name="Group 646"/>
          <p:cNvGrpSpPr>
            <a:grpSpLocks/>
          </p:cNvGrpSpPr>
          <p:nvPr/>
        </p:nvGrpSpPr>
        <p:grpSpPr bwMode="auto">
          <a:xfrm>
            <a:off x="3124200" y="6149975"/>
            <a:ext cx="155575" cy="88900"/>
            <a:chOff x="6584" y="12872"/>
            <a:chExt cx="296" cy="224"/>
          </a:xfrm>
        </p:grpSpPr>
        <p:sp>
          <p:nvSpPr>
            <p:cNvPr id="3865" name="Line 64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66" name="Line 64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67" name="Line 64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68" name="Line 65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1" name="Group 651"/>
          <p:cNvGrpSpPr>
            <a:grpSpLocks/>
          </p:cNvGrpSpPr>
          <p:nvPr/>
        </p:nvGrpSpPr>
        <p:grpSpPr bwMode="auto">
          <a:xfrm>
            <a:off x="2882900" y="6137275"/>
            <a:ext cx="153988" cy="88900"/>
            <a:chOff x="6584" y="12872"/>
            <a:chExt cx="296" cy="224"/>
          </a:xfrm>
        </p:grpSpPr>
        <p:sp>
          <p:nvSpPr>
            <p:cNvPr id="3861" name="Line 65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62" name="Line 65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63" name="Line 65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64" name="Line 65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2" name="Group 656"/>
          <p:cNvGrpSpPr>
            <a:grpSpLocks/>
          </p:cNvGrpSpPr>
          <p:nvPr/>
        </p:nvGrpSpPr>
        <p:grpSpPr bwMode="auto">
          <a:xfrm>
            <a:off x="2800350" y="3468688"/>
            <a:ext cx="155575" cy="88900"/>
            <a:chOff x="6584" y="12872"/>
            <a:chExt cx="296" cy="224"/>
          </a:xfrm>
        </p:grpSpPr>
        <p:sp>
          <p:nvSpPr>
            <p:cNvPr id="3857" name="Line 65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8" name="Line 65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9" name="Line 65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60" name="Line 66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3" name="Group 661"/>
          <p:cNvGrpSpPr>
            <a:grpSpLocks/>
          </p:cNvGrpSpPr>
          <p:nvPr/>
        </p:nvGrpSpPr>
        <p:grpSpPr bwMode="auto">
          <a:xfrm>
            <a:off x="2528888" y="3509963"/>
            <a:ext cx="155575" cy="88900"/>
            <a:chOff x="6584" y="12872"/>
            <a:chExt cx="296" cy="224"/>
          </a:xfrm>
        </p:grpSpPr>
        <p:sp>
          <p:nvSpPr>
            <p:cNvPr id="3853" name="Line 66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4" name="Line 66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5" name="Line 66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6" name="Line 66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4" name="Group 666"/>
          <p:cNvGrpSpPr>
            <a:grpSpLocks/>
          </p:cNvGrpSpPr>
          <p:nvPr/>
        </p:nvGrpSpPr>
        <p:grpSpPr bwMode="auto">
          <a:xfrm>
            <a:off x="5557838" y="3225800"/>
            <a:ext cx="155575" cy="88900"/>
            <a:chOff x="6584" y="12872"/>
            <a:chExt cx="296" cy="224"/>
          </a:xfrm>
        </p:grpSpPr>
        <p:sp>
          <p:nvSpPr>
            <p:cNvPr id="3849" name="Line 66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0" name="Line 66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1" name="Line 66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52" name="Line 67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5" name="Group 671"/>
          <p:cNvGrpSpPr>
            <a:grpSpLocks/>
          </p:cNvGrpSpPr>
          <p:nvPr/>
        </p:nvGrpSpPr>
        <p:grpSpPr bwMode="auto">
          <a:xfrm>
            <a:off x="6207125" y="2790825"/>
            <a:ext cx="155575" cy="88900"/>
            <a:chOff x="6584" y="12872"/>
            <a:chExt cx="296" cy="224"/>
          </a:xfrm>
        </p:grpSpPr>
        <p:sp>
          <p:nvSpPr>
            <p:cNvPr id="3845" name="Line 67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46" name="Line 67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47" name="Line 67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48" name="Line 67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6" name="Group 676"/>
          <p:cNvGrpSpPr>
            <a:grpSpLocks/>
          </p:cNvGrpSpPr>
          <p:nvPr/>
        </p:nvGrpSpPr>
        <p:grpSpPr bwMode="auto">
          <a:xfrm>
            <a:off x="6056313" y="2901950"/>
            <a:ext cx="155575" cy="88900"/>
            <a:chOff x="6584" y="12872"/>
            <a:chExt cx="296" cy="224"/>
          </a:xfrm>
        </p:grpSpPr>
        <p:sp>
          <p:nvSpPr>
            <p:cNvPr id="3841" name="Line 67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42" name="Line 67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43" name="Line 67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44" name="Line 68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7" name="Group 681"/>
          <p:cNvGrpSpPr>
            <a:grpSpLocks/>
          </p:cNvGrpSpPr>
          <p:nvPr/>
        </p:nvGrpSpPr>
        <p:grpSpPr bwMode="auto">
          <a:xfrm>
            <a:off x="5867400" y="3005138"/>
            <a:ext cx="155575" cy="88900"/>
            <a:chOff x="6584" y="12872"/>
            <a:chExt cx="296" cy="224"/>
          </a:xfrm>
        </p:grpSpPr>
        <p:sp>
          <p:nvSpPr>
            <p:cNvPr id="3837" name="Line 68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8" name="Line 68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9" name="Line 68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40" name="Line 68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8" name="Group 686"/>
          <p:cNvGrpSpPr>
            <a:grpSpLocks/>
          </p:cNvGrpSpPr>
          <p:nvPr/>
        </p:nvGrpSpPr>
        <p:grpSpPr bwMode="auto">
          <a:xfrm>
            <a:off x="5700713" y="3113088"/>
            <a:ext cx="155575" cy="88900"/>
            <a:chOff x="6584" y="12872"/>
            <a:chExt cx="296" cy="224"/>
          </a:xfrm>
        </p:grpSpPr>
        <p:sp>
          <p:nvSpPr>
            <p:cNvPr id="3833" name="Line 68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4" name="Line 68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5" name="Line 68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6" name="Line 69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09" name="Group 691"/>
          <p:cNvGrpSpPr>
            <a:grpSpLocks/>
          </p:cNvGrpSpPr>
          <p:nvPr/>
        </p:nvGrpSpPr>
        <p:grpSpPr bwMode="auto">
          <a:xfrm>
            <a:off x="6581775" y="2436813"/>
            <a:ext cx="155575" cy="90487"/>
            <a:chOff x="6584" y="12872"/>
            <a:chExt cx="296" cy="224"/>
          </a:xfrm>
        </p:grpSpPr>
        <p:sp>
          <p:nvSpPr>
            <p:cNvPr id="3829" name="Line 69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0" name="Line 69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1" name="Line 69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32" name="Line 69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0" name="Group 696"/>
          <p:cNvGrpSpPr>
            <a:grpSpLocks/>
          </p:cNvGrpSpPr>
          <p:nvPr/>
        </p:nvGrpSpPr>
        <p:grpSpPr bwMode="auto">
          <a:xfrm>
            <a:off x="6651625" y="2598738"/>
            <a:ext cx="155575" cy="90487"/>
            <a:chOff x="6584" y="12872"/>
            <a:chExt cx="296" cy="224"/>
          </a:xfrm>
        </p:grpSpPr>
        <p:sp>
          <p:nvSpPr>
            <p:cNvPr id="3825" name="Line 69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26" name="Line 69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27" name="Line 69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28" name="Line 70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1" name="Group 701"/>
          <p:cNvGrpSpPr>
            <a:grpSpLocks/>
          </p:cNvGrpSpPr>
          <p:nvPr/>
        </p:nvGrpSpPr>
        <p:grpSpPr bwMode="auto">
          <a:xfrm>
            <a:off x="6394450" y="2684463"/>
            <a:ext cx="155575" cy="88900"/>
            <a:chOff x="6584" y="12872"/>
            <a:chExt cx="296" cy="224"/>
          </a:xfrm>
        </p:grpSpPr>
        <p:sp>
          <p:nvSpPr>
            <p:cNvPr id="3821" name="Line 70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22" name="Line 70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23" name="Line 70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24" name="Line 70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2" name="Group 706"/>
          <p:cNvGrpSpPr>
            <a:grpSpLocks/>
          </p:cNvGrpSpPr>
          <p:nvPr/>
        </p:nvGrpSpPr>
        <p:grpSpPr bwMode="auto">
          <a:xfrm>
            <a:off x="5672138" y="3406775"/>
            <a:ext cx="155575" cy="88900"/>
            <a:chOff x="6584" y="12872"/>
            <a:chExt cx="296" cy="224"/>
          </a:xfrm>
        </p:grpSpPr>
        <p:sp>
          <p:nvSpPr>
            <p:cNvPr id="3817" name="Line 70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8" name="Line 70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9" name="Line 70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20" name="Line 71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3" name="Group 711"/>
          <p:cNvGrpSpPr>
            <a:grpSpLocks/>
          </p:cNvGrpSpPr>
          <p:nvPr/>
        </p:nvGrpSpPr>
        <p:grpSpPr bwMode="auto">
          <a:xfrm>
            <a:off x="6937375" y="2746375"/>
            <a:ext cx="155575" cy="88900"/>
            <a:chOff x="6584" y="12872"/>
            <a:chExt cx="296" cy="224"/>
          </a:xfrm>
        </p:grpSpPr>
        <p:sp>
          <p:nvSpPr>
            <p:cNvPr id="3813" name="Line 71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4" name="Line 71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5" name="Line 71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6" name="Line 71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4" name="Group 716"/>
          <p:cNvGrpSpPr>
            <a:grpSpLocks/>
          </p:cNvGrpSpPr>
          <p:nvPr/>
        </p:nvGrpSpPr>
        <p:grpSpPr bwMode="auto">
          <a:xfrm>
            <a:off x="6742113" y="2773363"/>
            <a:ext cx="155575" cy="88900"/>
            <a:chOff x="6584" y="12872"/>
            <a:chExt cx="296" cy="224"/>
          </a:xfrm>
        </p:grpSpPr>
        <p:sp>
          <p:nvSpPr>
            <p:cNvPr id="3809" name="Line 71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0" name="Line 71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1" name="Line 71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12" name="Line 72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5" name="Group 721"/>
          <p:cNvGrpSpPr>
            <a:grpSpLocks/>
          </p:cNvGrpSpPr>
          <p:nvPr/>
        </p:nvGrpSpPr>
        <p:grpSpPr bwMode="auto">
          <a:xfrm>
            <a:off x="6543675" y="2836863"/>
            <a:ext cx="155575" cy="90487"/>
            <a:chOff x="6584" y="12872"/>
            <a:chExt cx="296" cy="224"/>
          </a:xfrm>
        </p:grpSpPr>
        <p:sp>
          <p:nvSpPr>
            <p:cNvPr id="3805" name="Line 72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06" name="Line 72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07" name="Line 72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08" name="Line 72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6" name="Group 726"/>
          <p:cNvGrpSpPr>
            <a:grpSpLocks/>
          </p:cNvGrpSpPr>
          <p:nvPr/>
        </p:nvGrpSpPr>
        <p:grpSpPr bwMode="auto">
          <a:xfrm>
            <a:off x="6369050" y="2155825"/>
            <a:ext cx="155575" cy="88900"/>
            <a:chOff x="6584" y="12872"/>
            <a:chExt cx="296" cy="224"/>
          </a:xfrm>
        </p:grpSpPr>
        <p:sp>
          <p:nvSpPr>
            <p:cNvPr id="3801" name="Line 72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02" name="Line 72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03" name="Line 72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04" name="Line 73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7" name="Group 731"/>
          <p:cNvGrpSpPr>
            <a:grpSpLocks/>
          </p:cNvGrpSpPr>
          <p:nvPr/>
        </p:nvGrpSpPr>
        <p:grpSpPr bwMode="auto">
          <a:xfrm>
            <a:off x="6453188" y="2292350"/>
            <a:ext cx="153987" cy="88900"/>
            <a:chOff x="6584" y="12872"/>
            <a:chExt cx="296" cy="224"/>
          </a:xfrm>
        </p:grpSpPr>
        <p:sp>
          <p:nvSpPr>
            <p:cNvPr id="3797" name="Line 73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8" name="Line 73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9" name="Line 73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800" name="Line 73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8" name="Group 736"/>
          <p:cNvGrpSpPr>
            <a:grpSpLocks/>
          </p:cNvGrpSpPr>
          <p:nvPr/>
        </p:nvGrpSpPr>
        <p:grpSpPr bwMode="auto">
          <a:xfrm>
            <a:off x="6038850" y="1779588"/>
            <a:ext cx="155575" cy="88900"/>
            <a:chOff x="6584" y="12872"/>
            <a:chExt cx="296" cy="224"/>
          </a:xfrm>
        </p:grpSpPr>
        <p:sp>
          <p:nvSpPr>
            <p:cNvPr id="3793" name="Line 73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4" name="Line 73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5" name="Line 73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6" name="Line 74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19" name="Group 741"/>
          <p:cNvGrpSpPr>
            <a:grpSpLocks/>
          </p:cNvGrpSpPr>
          <p:nvPr/>
        </p:nvGrpSpPr>
        <p:grpSpPr bwMode="auto">
          <a:xfrm>
            <a:off x="6161088" y="1908175"/>
            <a:ext cx="155575" cy="88900"/>
            <a:chOff x="6584" y="12872"/>
            <a:chExt cx="296" cy="224"/>
          </a:xfrm>
        </p:grpSpPr>
        <p:sp>
          <p:nvSpPr>
            <p:cNvPr id="3789" name="Line 74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0" name="Line 74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1" name="Line 74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92" name="Line 74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0" name="Group 746"/>
          <p:cNvGrpSpPr>
            <a:grpSpLocks/>
          </p:cNvGrpSpPr>
          <p:nvPr/>
        </p:nvGrpSpPr>
        <p:grpSpPr bwMode="auto">
          <a:xfrm>
            <a:off x="6294438" y="2019300"/>
            <a:ext cx="155575" cy="88900"/>
            <a:chOff x="6584" y="12872"/>
            <a:chExt cx="296" cy="224"/>
          </a:xfrm>
        </p:grpSpPr>
        <p:sp>
          <p:nvSpPr>
            <p:cNvPr id="3785" name="Line 74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86" name="Line 74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87" name="Line 74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88" name="Line 75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1" name="Group 751"/>
          <p:cNvGrpSpPr>
            <a:grpSpLocks/>
          </p:cNvGrpSpPr>
          <p:nvPr/>
        </p:nvGrpSpPr>
        <p:grpSpPr bwMode="auto">
          <a:xfrm>
            <a:off x="6853238" y="2370138"/>
            <a:ext cx="155575" cy="88900"/>
            <a:chOff x="6584" y="12872"/>
            <a:chExt cx="296" cy="224"/>
          </a:xfrm>
        </p:grpSpPr>
        <p:sp>
          <p:nvSpPr>
            <p:cNvPr id="3781" name="Line 75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82" name="Line 75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83" name="Line 75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84" name="Line 75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2" name="Group 756"/>
          <p:cNvGrpSpPr>
            <a:grpSpLocks/>
          </p:cNvGrpSpPr>
          <p:nvPr/>
        </p:nvGrpSpPr>
        <p:grpSpPr bwMode="auto">
          <a:xfrm>
            <a:off x="6956425" y="2509838"/>
            <a:ext cx="155575" cy="88900"/>
            <a:chOff x="6584" y="12872"/>
            <a:chExt cx="296" cy="224"/>
          </a:xfrm>
        </p:grpSpPr>
        <p:sp>
          <p:nvSpPr>
            <p:cNvPr id="3777" name="Line 75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8" name="Line 75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9" name="Line 75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80" name="Line 76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3" name="Group 761"/>
          <p:cNvGrpSpPr>
            <a:grpSpLocks/>
          </p:cNvGrpSpPr>
          <p:nvPr/>
        </p:nvGrpSpPr>
        <p:grpSpPr bwMode="auto">
          <a:xfrm>
            <a:off x="6296025" y="1733550"/>
            <a:ext cx="155575" cy="88900"/>
            <a:chOff x="6584" y="12872"/>
            <a:chExt cx="296" cy="224"/>
          </a:xfrm>
        </p:grpSpPr>
        <p:sp>
          <p:nvSpPr>
            <p:cNvPr id="3773" name="Line 76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4" name="Line 76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5" name="Line 76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6" name="Line 76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4" name="Group 766"/>
          <p:cNvGrpSpPr>
            <a:grpSpLocks/>
          </p:cNvGrpSpPr>
          <p:nvPr/>
        </p:nvGrpSpPr>
        <p:grpSpPr bwMode="auto">
          <a:xfrm>
            <a:off x="6453188" y="1847850"/>
            <a:ext cx="153987" cy="90488"/>
            <a:chOff x="6584" y="12872"/>
            <a:chExt cx="296" cy="224"/>
          </a:xfrm>
        </p:grpSpPr>
        <p:sp>
          <p:nvSpPr>
            <p:cNvPr id="3769" name="Line 76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0" name="Line 76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1" name="Line 76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72" name="Line 77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5" name="Group 771"/>
          <p:cNvGrpSpPr>
            <a:grpSpLocks/>
          </p:cNvGrpSpPr>
          <p:nvPr/>
        </p:nvGrpSpPr>
        <p:grpSpPr bwMode="auto">
          <a:xfrm>
            <a:off x="6556375" y="1970088"/>
            <a:ext cx="155575" cy="88900"/>
            <a:chOff x="6584" y="12872"/>
            <a:chExt cx="296" cy="224"/>
          </a:xfrm>
        </p:grpSpPr>
        <p:sp>
          <p:nvSpPr>
            <p:cNvPr id="3765" name="Line 77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66" name="Line 77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67" name="Line 77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68" name="Line 77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6" name="Group 776"/>
          <p:cNvGrpSpPr>
            <a:grpSpLocks/>
          </p:cNvGrpSpPr>
          <p:nvPr/>
        </p:nvGrpSpPr>
        <p:grpSpPr bwMode="auto">
          <a:xfrm>
            <a:off x="6654800" y="2117725"/>
            <a:ext cx="155575" cy="88900"/>
            <a:chOff x="6584" y="12872"/>
            <a:chExt cx="296" cy="224"/>
          </a:xfrm>
        </p:grpSpPr>
        <p:sp>
          <p:nvSpPr>
            <p:cNvPr id="3761" name="Line 77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62" name="Line 77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63" name="Line 77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64" name="Line 78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7" name="Group 781"/>
          <p:cNvGrpSpPr>
            <a:grpSpLocks/>
          </p:cNvGrpSpPr>
          <p:nvPr/>
        </p:nvGrpSpPr>
        <p:grpSpPr bwMode="auto">
          <a:xfrm>
            <a:off x="6751638" y="2246313"/>
            <a:ext cx="155575" cy="88900"/>
            <a:chOff x="6584" y="12872"/>
            <a:chExt cx="296" cy="224"/>
          </a:xfrm>
        </p:grpSpPr>
        <p:sp>
          <p:nvSpPr>
            <p:cNvPr id="3757" name="Line 78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8" name="Line 78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9" name="Line 78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60" name="Line 78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8" name="Group 786"/>
          <p:cNvGrpSpPr>
            <a:grpSpLocks/>
          </p:cNvGrpSpPr>
          <p:nvPr/>
        </p:nvGrpSpPr>
        <p:grpSpPr bwMode="auto">
          <a:xfrm>
            <a:off x="6389688" y="2932113"/>
            <a:ext cx="155575" cy="88900"/>
            <a:chOff x="6584" y="12872"/>
            <a:chExt cx="296" cy="224"/>
          </a:xfrm>
        </p:grpSpPr>
        <p:sp>
          <p:nvSpPr>
            <p:cNvPr id="3753" name="Line 78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4" name="Line 78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5" name="Line 78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6" name="Line 79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29" name="Group 791"/>
          <p:cNvGrpSpPr>
            <a:grpSpLocks/>
          </p:cNvGrpSpPr>
          <p:nvPr/>
        </p:nvGrpSpPr>
        <p:grpSpPr bwMode="auto">
          <a:xfrm>
            <a:off x="6262688" y="3060700"/>
            <a:ext cx="155575" cy="88900"/>
            <a:chOff x="6584" y="12872"/>
            <a:chExt cx="296" cy="224"/>
          </a:xfrm>
        </p:grpSpPr>
        <p:sp>
          <p:nvSpPr>
            <p:cNvPr id="3749" name="Line 79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0" name="Line 79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1" name="Line 79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52" name="Line 79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30" name="Group 796"/>
          <p:cNvGrpSpPr>
            <a:grpSpLocks/>
          </p:cNvGrpSpPr>
          <p:nvPr/>
        </p:nvGrpSpPr>
        <p:grpSpPr bwMode="auto">
          <a:xfrm>
            <a:off x="6062663" y="3140075"/>
            <a:ext cx="155575" cy="88900"/>
            <a:chOff x="6584" y="12872"/>
            <a:chExt cx="296" cy="224"/>
          </a:xfrm>
        </p:grpSpPr>
        <p:sp>
          <p:nvSpPr>
            <p:cNvPr id="3745" name="Line 797"/>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46" name="Line 798"/>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47" name="Line 799"/>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48" name="Line 800"/>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31" name="Group 801"/>
          <p:cNvGrpSpPr>
            <a:grpSpLocks/>
          </p:cNvGrpSpPr>
          <p:nvPr/>
        </p:nvGrpSpPr>
        <p:grpSpPr bwMode="auto">
          <a:xfrm>
            <a:off x="5873750" y="3271838"/>
            <a:ext cx="155575" cy="88900"/>
            <a:chOff x="6584" y="12872"/>
            <a:chExt cx="296" cy="224"/>
          </a:xfrm>
        </p:grpSpPr>
        <p:sp>
          <p:nvSpPr>
            <p:cNvPr id="3741" name="Line 80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42" name="Line 80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43" name="Line 80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44" name="Line 80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32" name="Group 806"/>
          <p:cNvGrpSpPr>
            <a:grpSpLocks/>
          </p:cNvGrpSpPr>
          <p:nvPr/>
        </p:nvGrpSpPr>
        <p:grpSpPr bwMode="auto">
          <a:xfrm>
            <a:off x="2314575" y="136525"/>
            <a:ext cx="868363" cy="687388"/>
            <a:chOff x="9052" y="15240"/>
            <a:chExt cx="1652" cy="1728"/>
          </a:xfrm>
        </p:grpSpPr>
        <p:sp>
          <p:nvSpPr>
            <p:cNvPr id="3739" name="Line 807"/>
            <p:cNvSpPr>
              <a:spLocks noChangeShapeType="1"/>
            </p:cNvSpPr>
            <p:nvPr/>
          </p:nvSpPr>
          <p:spPr bwMode="auto">
            <a:xfrm flipV="1">
              <a:off x="9324" y="15240"/>
              <a:ext cx="1380" cy="1344"/>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40" name="Text Box 808"/>
            <p:cNvSpPr txBox="1">
              <a:spLocks noChangeArrowheads="1"/>
            </p:cNvSpPr>
            <p:nvPr/>
          </p:nvSpPr>
          <p:spPr bwMode="auto">
            <a:xfrm rot="2635825">
              <a:off x="9052" y="16505"/>
              <a:ext cx="296"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000" b="1">
                  <a:solidFill>
                    <a:srgbClr val="FF9933"/>
                  </a:solidFill>
                </a:rPr>
                <a:t>N</a:t>
              </a:r>
            </a:p>
          </p:txBody>
        </p:sp>
      </p:grpSp>
      <p:sp>
        <p:nvSpPr>
          <p:cNvPr id="3233" name="Line 809"/>
          <p:cNvSpPr>
            <a:spLocks noChangeShapeType="1"/>
          </p:cNvSpPr>
          <p:nvPr/>
        </p:nvSpPr>
        <p:spPr bwMode="auto">
          <a:xfrm>
            <a:off x="4927600" y="6597650"/>
            <a:ext cx="1708150" cy="0"/>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234" name="Line 810"/>
          <p:cNvSpPr>
            <a:spLocks noChangeShapeType="1"/>
          </p:cNvSpPr>
          <p:nvPr/>
        </p:nvSpPr>
        <p:spPr bwMode="auto">
          <a:xfrm flipV="1">
            <a:off x="4916488" y="6553200"/>
            <a:ext cx="0" cy="889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235" name="Line 811"/>
          <p:cNvSpPr>
            <a:spLocks noChangeShapeType="1"/>
          </p:cNvSpPr>
          <p:nvPr/>
        </p:nvSpPr>
        <p:spPr bwMode="auto">
          <a:xfrm flipV="1">
            <a:off x="6643688" y="6553200"/>
            <a:ext cx="0" cy="889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236" name="Text Box 812"/>
          <p:cNvSpPr txBox="1">
            <a:spLocks noChangeArrowheads="1"/>
          </p:cNvSpPr>
          <p:nvPr/>
        </p:nvSpPr>
        <p:spPr bwMode="auto">
          <a:xfrm>
            <a:off x="5432425" y="6610350"/>
            <a:ext cx="7223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FF9900"/>
                </a:solidFill>
              </a:rPr>
              <a:t>120 meters</a:t>
            </a:r>
          </a:p>
        </p:txBody>
      </p:sp>
      <p:grpSp>
        <p:nvGrpSpPr>
          <p:cNvPr id="3237" name="Group 813"/>
          <p:cNvGrpSpPr>
            <a:grpSpLocks/>
          </p:cNvGrpSpPr>
          <p:nvPr/>
        </p:nvGrpSpPr>
        <p:grpSpPr bwMode="auto">
          <a:xfrm>
            <a:off x="4791075" y="6284913"/>
            <a:ext cx="155575" cy="88900"/>
            <a:chOff x="6584" y="12872"/>
            <a:chExt cx="296" cy="224"/>
          </a:xfrm>
        </p:grpSpPr>
        <p:sp>
          <p:nvSpPr>
            <p:cNvPr id="3735" name="Line 814"/>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36" name="Line 815"/>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37" name="Line 816"/>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38" name="Line 817"/>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238" name="Text Box 818"/>
          <p:cNvSpPr txBox="1">
            <a:spLocks noChangeArrowheads="1"/>
          </p:cNvSpPr>
          <p:nvPr/>
        </p:nvSpPr>
        <p:spPr bwMode="auto">
          <a:xfrm>
            <a:off x="1971675" y="3770313"/>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400" b="1" i="1">
                <a:solidFill>
                  <a:srgbClr val="333399"/>
                </a:solidFill>
              </a:rPr>
              <a:t>Maple</a:t>
            </a:r>
          </a:p>
          <a:p>
            <a:pPr algn="ctr" eaLnBrk="1" fontAlgn="base" hangingPunct="1">
              <a:spcBef>
                <a:spcPct val="0"/>
              </a:spcBef>
              <a:spcAft>
                <a:spcPct val="0"/>
              </a:spcAft>
            </a:pPr>
            <a:r>
              <a:rPr lang="en-US" altLang="en-US" sz="1400" b="1" i="1">
                <a:solidFill>
                  <a:srgbClr val="333399"/>
                </a:solidFill>
              </a:rPr>
              <a:t>Swamp</a:t>
            </a:r>
          </a:p>
        </p:txBody>
      </p:sp>
      <p:grpSp>
        <p:nvGrpSpPr>
          <p:cNvPr id="3239" name="Group 819"/>
          <p:cNvGrpSpPr>
            <a:grpSpLocks/>
          </p:cNvGrpSpPr>
          <p:nvPr/>
        </p:nvGrpSpPr>
        <p:grpSpPr bwMode="auto">
          <a:xfrm>
            <a:off x="5402263" y="3209925"/>
            <a:ext cx="103187" cy="161925"/>
            <a:chOff x="564" y="3959"/>
            <a:chExt cx="135" cy="300"/>
          </a:xfrm>
        </p:grpSpPr>
        <p:sp>
          <p:nvSpPr>
            <p:cNvPr id="3733" name="Freeform 820"/>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34" name="Line 821"/>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0" name="Group 822"/>
          <p:cNvGrpSpPr>
            <a:grpSpLocks/>
          </p:cNvGrpSpPr>
          <p:nvPr/>
        </p:nvGrpSpPr>
        <p:grpSpPr bwMode="auto">
          <a:xfrm>
            <a:off x="5805488" y="217488"/>
            <a:ext cx="103187" cy="161925"/>
            <a:chOff x="564" y="3959"/>
            <a:chExt cx="135" cy="300"/>
          </a:xfrm>
        </p:grpSpPr>
        <p:sp>
          <p:nvSpPr>
            <p:cNvPr id="3731" name="Freeform 823"/>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32" name="Line 824"/>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1" name="Group 825"/>
          <p:cNvGrpSpPr>
            <a:grpSpLocks/>
          </p:cNvGrpSpPr>
          <p:nvPr/>
        </p:nvGrpSpPr>
        <p:grpSpPr bwMode="auto">
          <a:xfrm>
            <a:off x="3000375" y="4211638"/>
            <a:ext cx="103188" cy="161925"/>
            <a:chOff x="564" y="3959"/>
            <a:chExt cx="135" cy="300"/>
          </a:xfrm>
        </p:grpSpPr>
        <p:sp>
          <p:nvSpPr>
            <p:cNvPr id="3729" name="Freeform 826"/>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30" name="Line 827"/>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2" name="Group 828"/>
          <p:cNvGrpSpPr>
            <a:grpSpLocks/>
          </p:cNvGrpSpPr>
          <p:nvPr/>
        </p:nvGrpSpPr>
        <p:grpSpPr bwMode="auto">
          <a:xfrm>
            <a:off x="3933825" y="4727575"/>
            <a:ext cx="101600" cy="161925"/>
            <a:chOff x="564" y="3959"/>
            <a:chExt cx="135" cy="300"/>
          </a:xfrm>
        </p:grpSpPr>
        <p:sp>
          <p:nvSpPr>
            <p:cNvPr id="3727" name="Freeform 829"/>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28" name="Line 830"/>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3" name="Group 831"/>
          <p:cNvGrpSpPr>
            <a:grpSpLocks/>
          </p:cNvGrpSpPr>
          <p:nvPr/>
        </p:nvGrpSpPr>
        <p:grpSpPr bwMode="auto">
          <a:xfrm>
            <a:off x="4545013" y="4827588"/>
            <a:ext cx="103187" cy="161925"/>
            <a:chOff x="564" y="3959"/>
            <a:chExt cx="135" cy="300"/>
          </a:xfrm>
        </p:grpSpPr>
        <p:sp>
          <p:nvSpPr>
            <p:cNvPr id="3725" name="Freeform 832"/>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26" name="Line 833"/>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4" name="Group 834"/>
          <p:cNvGrpSpPr>
            <a:grpSpLocks/>
          </p:cNvGrpSpPr>
          <p:nvPr/>
        </p:nvGrpSpPr>
        <p:grpSpPr bwMode="auto">
          <a:xfrm>
            <a:off x="3441700" y="5008563"/>
            <a:ext cx="103188" cy="163512"/>
            <a:chOff x="564" y="3959"/>
            <a:chExt cx="135" cy="300"/>
          </a:xfrm>
        </p:grpSpPr>
        <p:sp>
          <p:nvSpPr>
            <p:cNvPr id="3723" name="Freeform 835"/>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24" name="Line 836"/>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5" name="Group 837"/>
          <p:cNvGrpSpPr>
            <a:grpSpLocks/>
          </p:cNvGrpSpPr>
          <p:nvPr/>
        </p:nvGrpSpPr>
        <p:grpSpPr bwMode="auto">
          <a:xfrm>
            <a:off x="2965450" y="5026025"/>
            <a:ext cx="103188" cy="161925"/>
            <a:chOff x="564" y="3959"/>
            <a:chExt cx="135" cy="300"/>
          </a:xfrm>
        </p:grpSpPr>
        <p:sp>
          <p:nvSpPr>
            <p:cNvPr id="3721" name="Freeform 838"/>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22" name="Line 839"/>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6" name="Group 840"/>
          <p:cNvGrpSpPr>
            <a:grpSpLocks/>
          </p:cNvGrpSpPr>
          <p:nvPr/>
        </p:nvGrpSpPr>
        <p:grpSpPr bwMode="auto">
          <a:xfrm>
            <a:off x="5629275" y="5080000"/>
            <a:ext cx="103188" cy="163513"/>
            <a:chOff x="564" y="3959"/>
            <a:chExt cx="135" cy="300"/>
          </a:xfrm>
        </p:grpSpPr>
        <p:sp>
          <p:nvSpPr>
            <p:cNvPr id="3719" name="Freeform 841"/>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20" name="Line 842"/>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7" name="Group 843"/>
          <p:cNvGrpSpPr>
            <a:grpSpLocks/>
          </p:cNvGrpSpPr>
          <p:nvPr/>
        </p:nvGrpSpPr>
        <p:grpSpPr bwMode="auto">
          <a:xfrm>
            <a:off x="6057900" y="407988"/>
            <a:ext cx="103188" cy="161925"/>
            <a:chOff x="564" y="3959"/>
            <a:chExt cx="135" cy="300"/>
          </a:xfrm>
        </p:grpSpPr>
        <p:sp>
          <p:nvSpPr>
            <p:cNvPr id="3717" name="Freeform 844"/>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718" name="Line 845"/>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248" name="Group 846"/>
          <p:cNvGrpSpPr>
            <a:grpSpLocks/>
          </p:cNvGrpSpPr>
          <p:nvPr/>
        </p:nvGrpSpPr>
        <p:grpSpPr bwMode="auto">
          <a:xfrm>
            <a:off x="3467100" y="3857625"/>
            <a:ext cx="139700" cy="136525"/>
            <a:chOff x="7224" y="9696"/>
            <a:chExt cx="318" cy="409"/>
          </a:xfrm>
        </p:grpSpPr>
        <p:grpSp>
          <p:nvGrpSpPr>
            <p:cNvPr id="3711" name="Group 847"/>
            <p:cNvGrpSpPr>
              <a:grpSpLocks/>
            </p:cNvGrpSpPr>
            <p:nvPr/>
          </p:nvGrpSpPr>
          <p:grpSpPr bwMode="auto">
            <a:xfrm>
              <a:off x="7287" y="9853"/>
              <a:ext cx="188" cy="252"/>
              <a:chOff x="6708" y="9676"/>
              <a:chExt cx="188" cy="252"/>
            </a:xfrm>
          </p:grpSpPr>
          <p:sp>
            <p:nvSpPr>
              <p:cNvPr id="3713" name="Line 848"/>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14" name="Line 849"/>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15" name="Line 850"/>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16" name="Line 851"/>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712" name="AutoShape 85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49" name="Group 853"/>
          <p:cNvGrpSpPr>
            <a:grpSpLocks/>
          </p:cNvGrpSpPr>
          <p:nvPr/>
        </p:nvGrpSpPr>
        <p:grpSpPr bwMode="auto">
          <a:xfrm>
            <a:off x="3224213" y="4568825"/>
            <a:ext cx="139700" cy="136525"/>
            <a:chOff x="7224" y="9696"/>
            <a:chExt cx="318" cy="409"/>
          </a:xfrm>
        </p:grpSpPr>
        <p:grpSp>
          <p:nvGrpSpPr>
            <p:cNvPr id="3705" name="Group 854"/>
            <p:cNvGrpSpPr>
              <a:grpSpLocks/>
            </p:cNvGrpSpPr>
            <p:nvPr/>
          </p:nvGrpSpPr>
          <p:grpSpPr bwMode="auto">
            <a:xfrm>
              <a:off x="7287" y="9853"/>
              <a:ext cx="188" cy="252"/>
              <a:chOff x="6708" y="9676"/>
              <a:chExt cx="188" cy="252"/>
            </a:xfrm>
          </p:grpSpPr>
          <p:sp>
            <p:nvSpPr>
              <p:cNvPr id="3707" name="Line 855"/>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08" name="Line 856"/>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09" name="Line 857"/>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10" name="Line 858"/>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706" name="AutoShape 85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0" name="Group 860"/>
          <p:cNvGrpSpPr>
            <a:grpSpLocks/>
          </p:cNvGrpSpPr>
          <p:nvPr/>
        </p:nvGrpSpPr>
        <p:grpSpPr bwMode="auto">
          <a:xfrm>
            <a:off x="3568700" y="4606925"/>
            <a:ext cx="139700" cy="136525"/>
            <a:chOff x="7224" y="9696"/>
            <a:chExt cx="318" cy="409"/>
          </a:xfrm>
        </p:grpSpPr>
        <p:grpSp>
          <p:nvGrpSpPr>
            <p:cNvPr id="3699" name="Group 861"/>
            <p:cNvGrpSpPr>
              <a:grpSpLocks/>
            </p:cNvGrpSpPr>
            <p:nvPr/>
          </p:nvGrpSpPr>
          <p:grpSpPr bwMode="auto">
            <a:xfrm>
              <a:off x="7287" y="9853"/>
              <a:ext cx="188" cy="252"/>
              <a:chOff x="6708" y="9676"/>
              <a:chExt cx="188" cy="252"/>
            </a:xfrm>
          </p:grpSpPr>
          <p:sp>
            <p:nvSpPr>
              <p:cNvPr id="3701" name="Line 862"/>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02" name="Line 863"/>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03" name="Line 864"/>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704" name="Line 865"/>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700" name="AutoShape 86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1" name="Group 867"/>
          <p:cNvGrpSpPr>
            <a:grpSpLocks/>
          </p:cNvGrpSpPr>
          <p:nvPr/>
        </p:nvGrpSpPr>
        <p:grpSpPr bwMode="auto">
          <a:xfrm>
            <a:off x="3060700" y="3649663"/>
            <a:ext cx="139700" cy="138112"/>
            <a:chOff x="7224" y="9696"/>
            <a:chExt cx="318" cy="409"/>
          </a:xfrm>
        </p:grpSpPr>
        <p:grpSp>
          <p:nvGrpSpPr>
            <p:cNvPr id="3693" name="Group 868"/>
            <p:cNvGrpSpPr>
              <a:grpSpLocks/>
            </p:cNvGrpSpPr>
            <p:nvPr/>
          </p:nvGrpSpPr>
          <p:grpSpPr bwMode="auto">
            <a:xfrm>
              <a:off x="7287" y="9853"/>
              <a:ext cx="188" cy="252"/>
              <a:chOff x="6708" y="9676"/>
              <a:chExt cx="188" cy="252"/>
            </a:xfrm>
          </p:grpSpPr>
          <p:sp>
            <p:nvSpPr>
              <p:cNvPr id="3695" name="Line 869"/>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96" name="Line 870"/>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97" name="Line 871"/>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98" name="Line 872"/>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94" name="AutoShape 873"/>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2" name="Group 874"/>
          <p:cNvGrpSpPr>
            <a:grpSpLocks/>
          </p:cNvGrpSpPr>
          <p:nvPr/>
        </p:nvGrpSpPr>
        <p:grpSpPr bwMode="auto">
          <a:xfrm>
            <a:off x="3054350" y="4010025"/>
            <a:ext cx="139700" cy="138113"/>
            <a:chOff x="7224" y="9696"/>
            <a:chExt cx="318" cy="409"/>
          </a:xfrm>
        </p:grpSpPr>
        <p:grpSp>
          <p:nvGrpSpPr>
            <p:cNvPr id="3687" name="Group 875"/>
            <p:cNvGrpSpPr>
              <a:grpSpLocks/>
            </p:cNvGrpSpPr>
            <p:nvPr/>
          </p:nvGrpSpPr>
          <p:grpSpPr bwMode="auto">
            <a:xfrm>
              <a:off x="7287" y="9853"/>
              <a:ext cx="188" cy="252"/>
              <a:chOff x="6708" y="9676"/>
              <a:chExt cx="188" cy="252"/>
            </a:xfrm>
          </p:grpSpPr>
          <p:sp>
            <p:nvSpPr>
              <p:cNvPr id="3689" name="Line 876"/>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90" name="Line 877"/>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91" name="Line 878"/>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92" name="Line 879"/>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88" name="AutoShape 88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3" name="Group 881"/>
          <p:cNvGrpSpPr>
            <a:grpSpLocks/>
          </p:cNvGrpSpPr>
          <p:nvPr/>
        </p:nvGrpSpPr>
        <p:grpSpPr bwMode="auto">
          <a:xfrm>
            <a:off x="5316538" y="3597275"/>
            <a:ext cx="139700" cy="138113"/>
            <a:chOff x="7224" y="9696"/>
            <a:chExt cx="318" cy="409"/>
          </a:xfrm>
        </p:grpSpPr>
        <p:grpSp>
          <p:nvGrpSpPr>
            <p:cNvPr id="3681" name="Group 882"/>
            <p:cNvGrpSpPr>
              <a:grpSpLocks/>
            </p:cNvGrpSpPr>
            <p:nvPr/>
          </p:nvGrpSpPr>
          <p:grpSpPr bwMode="auto">
            <a:xfrm>
              <a:off x="7287" y="9853"/>
              <a:ext cx="188" cy="252"/>
              <a:chOff x="6708" y="9676"/>
              <a:chExt cx="188" cy="252"/>
            </a:xfrm>
          </p:grpSpPr>
          <p:sp>
            <p:nvSpPr>
              <p:cNvPr id="3683" name="Line 883"/>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84" name="Line 884"/>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85" name="Line 885"/>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86" name="Line 886"/>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82" name="AutoShape 88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4" name="Group 888"/>
          <p:cNvGrpSpPr>
            <a:grpSpLocks/>
          </p:cNvGrpSpPr>
          <p:nvPr/>
        </p:nvGrpSpPr>
        <p:grpSpPr bwMode="auto">
          <a:xfrm>
            <a:off x="4903788" y="3635375"/>
            <a:ext cx="139700" cy="138113"/>
            <a:chOff x="7224" y="9696"/>
            <a:chExt cx="318" cy="409"/>
          </a:xfrm>
        </p:grpSpPr>
        <p:grpSp>
          <p:nvGrpSpPr>
            <p:cNvPr id="3675" name="Group 889"/>
            <p:cNvGrpSpPr>
              <a:grpSpLocks/>
            </p:cNvGrpSpPr>
            <p:nvPr/>
          </p:nvGrpSpPr>
          <p:grpSpPr bwMode="auto">
            <a:xfrm>
              <a:off x="7287" y="9853"/>
              <a:ext cx="188" cy="252"/>
              <a:chOff x="6708" y="9676"/>
              <a:chExt cx="188" cy="252"/>
            </a:xfrm>
          </p:grpSpPr>
          <p:sp>
            <p:nvSpPr>
              <p:cNvPr id="3677" name="Line 890"/>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78" name="Line 891"/>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79" name="Line 892"/>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80" name="Line 893"/>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76" name="AutoShape 89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5" name="Group 895"/>
          <p:cNvGrpSpPr>
            <a:grpSpLocks/>
          </p:cNvGrpSpPr>
          <p:nvPr/>
        </p:nvGrpSpPr>
        <p:grpSpPr bwMode="auto">
          <a:xfrm>
            <a:off x="3546475" y="3587750"/>
            <a:ext cx="139700" cy="138113"/>
            <a:chOff x="7224" y="9696"/>
            <a:chExt cx="318" cy="409"/>
          </a:xfrm>
        </p:grpSpPr>
        <p:grpSp>
          <p:nvGrpSpPr>
            <p:cNvPr id="3669" name="Group 896"/>
            <p:cNvGrpSpPr>
              <a:grpSpLocks/>
            </p:cNvGrpSpPr>
            <p:nvPr/>
          </p:nvGrpSpPr>
          <p:grpSpPr bwMode="auto">
            <a:xfrm>
              <a:off x="7287" y="9853"/>
              <a:ext cx="188" cy="252"/>
              <a:chOff x="6708" y="9676"/>
              <a:chExt cx="188" cy="252"/>
            </a:xfrm>
          </p:grpSpPr>
          <p:sp>
            <p:nvSpPr>
              <p:cNvPr id="3671" name="Line 897"/>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72" name="Line 898"/>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73" name="Line 899"/>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74" name="Line 900"/>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70" name="AutoShape 90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6" name="Group 902"/>
          <p:cNvGrpSpPr>
            <a:grpSpLocks/>
          </p:cNvGrpSpPr>
          <p:nvPr/>
        </p:nvGrpSpPr>
        <p:grpSpPr bwMode="auto">
          <a:xfrm>
            <a:off x="3994150" y="3605213"/>
            <a:ext cx="139700" cy="136525"/>
            <a:chOff x="7224" y="9696"/>
            <a:chExt cx="318" cy="409"/>
          </a:xfrm>
        </p:grpSpPr>
        <p:grpSp>
          <p:nvGrpSpPr>
            <p:cNvPr id="3663" name="Group 903"/>
            <p:cNvGrpSpPr>
              <a:grpSpLocks/>
            </p:cNvGrpSpPr>
            <p:nvPr/>
          </p:nvGrpSpPr>
          <p:grpSpPr bwMode="auto">
            <a:xfrm>
              <a:off x="7287" y="9853"/>
              <a:ext cx="188" cy="252"/>
              <a:chOff x="6708" y="9676"/>
              <a:chExt cx="188" cy="252"/>
            </a:xfrm>
          </p:grpSpPr>
          <p:sp>
            <p:nvSpPr>
              <p:cNvPr id="3665" name="Line 904"/>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66" name="Line 905"/>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67" name="Line 906"/>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68" name="Line 907"/>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64" name="AutoShape 90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7" name="Group 909"/>
          <p:cNvGrpSpPr>
            <a:grpSpLocks/>
          </p:cNvGrpSpPr>
          <p:nvPr/>
        </p:nvGrpSpPr>
        <p:grpSpPr bwMode="auto">
          <a:xfrm>
            <a:off x="3640138" y="4146550"/>
            <a:ext cx="139700" cy="136525"/>
            <a:chOff x="7224" y="9696"/>
            <a:chExt cx="318" cy="409"/>
          </a:xfrm>
        </p:grpSpPr>
        <p:grpSp>
          <p:nvGrpSpPr>
            <p:cNvPr id="3657" name="Group 910"/>
            <p:cNvGrpSpPr>
              <a:grpSpLocks/>
            </p:cNvGrpSpPr>
            <p:nvPr/>
          </p:nvGrpSpPr>
          <p:grpSpPr bwMode="auto">
            <a:xfrm>
              <a:off x="7287" y="9853"/>
              <a:ext cx="188" cy="252"/>
              <a:chOff x="6708" y="9676"/>
              <a:chExt cx="188" cy="252"/>
            </a:xfrm>
          </p:grpSpPr>
          <p:sp>
            <p:nvSpPr>
              <p:cNvPr id="3659" name="Line 911"/>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60" name="Line 912"/>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61" name="Line 913"/>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62" name="Line 914"/>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58" name="AutoShape 915"/>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8" name="Group 916"/>
          <p:cNvGrpSpPr>
            <a:grpSpLocks/>
          </p:cNvGrpSpPr>
          <p:nvPr/>
        </p:nvGrpSpPr>
        <p:grpSpPr bwMode="auto">
          <a:xfrm>
            <a:off x="5313363" y="4956175"/>
            <a:ext cx="141287" cy="138113"/>
            <a:chOff x="7224" y="9696"/>
            <a:chExt cx="318" cy="409"/>
          </a:xfrm>
        </p:grpSpPr>
        <p:grpSp>
          <p:nvGrpSpPr>
            <p:cNvPr id="3651" name="Group 917"/>
            <p:cNvGrpSpPr>
              <a:grpSpLocks/>
            </p:cNvGrpSpPr>
            <p:nvPr/>
          </p:nvGrpSpPr>
          <p:grpSpPr bwMode="auto">
            <a:xfrm>
              <a:off x="7287" y="9853"/>
              <a:ext cx="188" cy="252"/>
              <a:chOff x="6708" y="9676"/>
              <a:chExt cx="188" cy="252"/>
            </a:xfrm>
          </p:grpSpPr>
          <p:sp>
            <p:nvSpPr>
              <p:cNvPr id="3653" name="Line 918"/>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54" name="Line 919"/>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55" name="Line 920"/>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56" name="Line 921"/>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52" name="AutoShape 92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59" name="Group 923"/>
          <p:cNvGrpSpPr>
            <a:grpSpLocks/>
          </p:cNvGrpSpPr>
          <p:nvPr/>
        </p:nvGrpSpPr>
        <p:grpSpPr bwMode="auto">
          <a:xfrm>
            <a:off x="3082925" y="4813300"/>
            <a:ext cx="139700" cy="138113"/>
            <a:chOff x="7224" y="9696"/>
            <a:chExt cx="318" cy="409"/>
          </a:xfrm>
        </p:grpSpPr>
        <p:grpSp>
          <p:nvGrpSpPr>
            <p:cNvPr id="3645" name="Group 924"/>
            <p:cNvGrpSpPr>
              <a:grpSpLocks/>
            </p:cNvGrpSpPr>
            <p:nvPr/>
          </p:nvGrpSpPr>
          <p:grpSpPr bwMode="auto">
            <a:xfrm>
              <a:off x="7287" y="9853"/>
              <a:ext cx="188" cy="252"/>
              <a:chOff x="6708" y="9676"/>
              <a:chExt cx="188" cy="252"/>
            </a:xfrm>
          </p:grpSpPr>
          <p:sp>
            <p:nvSpPr>
              <p:cNvPr id="3647" name="Line 925"/>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48" name="Line 926"/>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49" name="Line 927"/>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50" name="Line 928"/>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46" name="AutoShape 92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60" name="Group 930"/>
          <p:cNvGrpSpPr>
            <a:grpSpLocks/>
          </p:cNvGrpSpPr>
          <p:nvPr/>
        </p:nvGrpSpPr>
        <p:grpSpPr bwMode="auto">
          <a:xfrm>
            <a:off x="4560888" y="5129213"/>
            <a:ext cx="139700" cy="138112"/>
            <a:chOff x="7224" y="9696"/>
            <a:chExt cx="318" cy="409"/>
          </a:xfrm>
        </p:grpSpPr>
        <p:grpSp>
          <p:nvGrpSpPr>
            <p:cNvPr id="3639" name="Group 931"/>
            <p:cNvGrpSpPr>
              <a:grpSpLocks/>
            </p:cNvGrpSpPr>
            <p:nvPr/>
          </p:nvGrpSpPr>
          <p:grpSpPr bwMode="auto">
            <a:xfrm>
              <a:off x="7287" y="9853"/>
              <a:ext cx="188" cy="252"/>
              <a:chOff x="6708" y="9676"/>
              <a:chExt cx="188" cy="252"/>
            </a:xfrm>
          </p:grpSpPr>
          <p:sp>
            <p:nvSpPr>
              <p:cNvPr id="3641" name="Line 932"/>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42" name="Line 933"/>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43" name="Line 934"/>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44" name="Line 935"/>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40" name="AutoShape 93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61" name="Group 937"/>
          <p:cNvGrpSpPr>
            <a:grpSpLocks/>
          </p:cNvGrpSpPr>
          <p:nvPr/>
        </p:nvGrpSpPr>
        <p:grpSpPr bwMode="auto">
          <a:xfrm>
            <a:off x="6061075" y="195263"/>
            <a:ext cx="139700" cy="136525"/>
            <a:chOff x="7224" y="9696"/>
            <a:chExt cx="318" cy="409"/>
          </a:xfrm>
        </p:grpSpPr>
        <p:grpSp>
          <p:nvGrpSpPr>
            <p:cNvPr id="3633" name="Group 938"/>
            <p:cNvGrpSpPr>
              <a:grpSpLocks/>
            </p:cNvGrpSpPr>
            <p:nvPr/>
          </p:nvGrpSpPr>
          <p:grpSpPr bwMode="auto">
            <a:xfrm>
              <a:off x="7287" y="9853"/>
              <a:ext cx="188" cy="252"/>
              <a:chOff x="6708" y="9676"/>
              <a:chExt cx="188" cy="252"/>
            </a:xfrm>
          </p:grpSpPr>
          <p:sp>
            <p:nvSpPr>
              <p:cNvPr id="3635" name="Line 939"/>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36" name="Line 940"/>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37" name="Line 941"/>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38" name="Line 942"/>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34" name="AutoShape 943"/>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62" name="Group 944"/>
          <p:cNvGrpSpPr>
            <a:grpSpLocks/>
          </p:cNvGrpSpPr>
          <p:nvPr/>
        </p:nvGrpSpPr>
        <p:grpSpPr bwMode="auto">
          <a:xfrm>
            <a:off x="6253163" y="276225"/>
            <a:ext cx="139700" cy="136525"/>
            <a:chOff x="7224" y="9696"/>
            <a:chExt cx="318" cy="409"/>
          </a:xfrm>
        </p:grpSpPr>
        <p:grpSp>
          <p:nvGrpSpPr>
            <p:cNvPr id="3627" name="Group 945"/>
            <p:cNvGrpSpPr>
              <a:grpSpLocks/>
            </p:cNvGrpSpPr>
            <p:nvPr/>
          </p:nvGrpSpPr>
          <p:grpSpPr bwMode="auto">
            <a:xfrm>
              <a:off x="7287" y="9853"/>
              <a:ext cx="188" cy="252"/>
              <a:chOff x="6708" y="9676"/>
              <a:chExt cx="188" cy="252"/>
            </a:xfrm>
          </p:grpSpPr>
          <p:sp>
            <p:nvSpPr>
              <p:cNvPr id="3629" name="Line 946"/>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30" name="Line 947"/>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31" name="Line 948"/>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32" name="Line 949"/>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28" name="AutoShape 95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63" name="Group 951"/>
          <p:cNvGrpSpPr>
            <a:grpSpLocks/>
          </p:cNvGrpSpPr>
          <p:nvPr/>
        </p:nvGrpSpPr>
        <p:grpSpPr bwMode="auto">
          <a:xfrm>
            <a:off x="6426200" y="400050"/>
            <a:ext cx="139700" cy="136525"/>
            <a:chOff x="7224" y="9696"/>
            <a:chExt cx="318" cy="409"/>
          </a:xfrm>
        </p:grpSpPr>
        <p:grpSp>
          <p:nvGrpSpPr>
            <p:cNvPr id="3621" name="Group 952"/>
            <p:cNvGrpSpPr>
              <a:grpSpLocks/>
            </p:cNvGrpSpPr>
            <p:nvPr/>
          </p:nvGrpSpPr>
          <p:grpSpPr bwMode="auto">
            <a:xfrm>
              <a:off x="7287" y="9853"/>
              <a:ext cx="188" cy="252"/>
              <a:chOff x="6708" y="9676"/>
              <a:chExt cx="188" cy="252"/>
            </a:xfrm>
          </p:grpSpPr>
          <p:sp>
            <p:nvSpPr>
              <p:cNvPr id="3623" name="Line 953"/>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24" name="Line 954"/>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25" name="Line 955"/>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26" name="Line 956"/>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22" name="AutoShape 95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64" name="Group 958"/>
          <p:cNvGrpSpPr>
            <a:grpSpLocks/>
          </p:cNvGrpSpPr>
          <p:nvPr/>
        </p:nvGrpSpPr>
        <p:grpSpPr bwMode="auto">
          <a:xfrm>
            <a:off x="5894388" y="1506538"/>
            <a:ext cx="139700" cy="138112"/>
            <a:chOff x="7224" y="9696"/>
            <a:chExt cx="318" cy="409"/>
          </a:xfrm>
        </p:grpSpPr>
        <p:grpSp>
          <p:nvGrpSpPr>
            <p:cNvPr id="3615" name="Group 959"/>
            <p:cNvGrpSpPr>
              <a:grpSpLocks/>
            </p:cNvGrpSpPr>
            <p:nvPr/>
          </p:nvGrpSpPr>
          <p:grpSpPr bwMode="auto">
            <a:xfrm>
              <a:off x="7287" y="9853"/>
              <a:ext cx="188" cy="252"/>
              <a:chOff x="6708" y="9676"/>
              <a:chExt cx="188" cy="252"/>
            </a:xfrm>
          </p:grpSpPr>
          <p:sp>
            <p:nvSpPr>
              <p:cNvPr id="3617" name="Line 960"/>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18" name="Line 961"/>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19" name="Line 962"/>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20" name="Line 963"/>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16" name="AutoShape 96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65" name="Group 965"/>
          <p:cNvGrpSpPr>
            <a:grpSpLocks/>
          </p:cNvGrpSpPr>
          <p:nvPr/>
        </p:nvGrpSpPr>
        <p:grpSpPr bwMode="auto">
          <a:xfrm>
            <a:off x="5629275" y="1449388"/>
            <a:ext cx="139700" cy="138112"/>
            <a:chOff x="7224" y="9696"/>
            <a:chExt cx="318" cy="409"/>
          </a:xfrm>
        </p:grpSpPr>
        <p:grpSp>
          <p:nvGrpSpPr>
            <p:cNvPr id="3609" name="Group 966"/>
            <p:cNvGrpSpPr>
              <a:grpSpLocks/>
            </p:cNvGrpSpPr>
            <p:nvPr/>
          </p:nvGrpSpPr>
          <p:grpSpPr bwMode="auto">
            <a:xfrm>
              <a:off x="7287" y="9853"/>
              <a:ext cx="188" cy="252"/>
              <a:chOff x="6708" y="9676"/>
              <a:chExt cx="188" cy="252"/>
            </a:xfrm>
          </p:grpSpPr>
          <p:sp>
            <p:nvSpPr>
              <p:cNvPr id="3611" name="Line 967"/>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12" name="Line 968"/>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13" name="Line 969"/>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14" name="Line 970"/>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10" name="AutoShape 97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266" name="Group 972"/>
          <p:cNvGrpSpPr>
            <a:grpSpLocks/>
          </p:cNvGrpSpPr>
          <p:nvPr/>
        </p:nvGrpSpPr>
        <p:grpSpPr bwMode="auto">
          <a:xfrm>
            <a:off x="5392738" y="1349375"/>
            <a:ext cx="139700" cy="138113"/>
            <a:chOff x="7224" y="9696"/>
            <a:chExt cx="318" cy="409"/>
          </a:xfrm>
        </p:grpSpPr>
        <p:grpSp>
          <p:nvGrpSpPr>
            <p:cNvPr id="3603" name="Group 973"/>
            <p:cNvGrpSpPr>
              <a:grpSpLocks/>
            </p:cNvGrpSpPr>
            <p:nvPr/>
          </p:nvGrpSpPr>
          <p:grpSpPr bwMode="auto">
            <a:xfrm>
              <a:off x="7287" y="9853"/>
              <a:ext cx="188" cy="252"/>
              <a:chOff x="6708" y="9676"/>
              <a:chExt cx="188" cy="252"/>
            </a:xfrm>
          </p:grpSpPr>
          <p:sp>
            <p:nvSpPr>
              <p:cNvPr id="3605" name="Line 974"/>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06" name="Line 975"/>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07" name="Line 976"/>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08" name="Line 977"/>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604" name="AutoShape 97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242" name="Group 4"/>
          <p:cNvGrpSpPr>
            <a:grpSpLocks/>
          </p:cNvGrpSpPr>
          <p:nvPr/>
        </p:nvGrpSpPr>
        <p:grpSpPr bwMode="auto">
          <a:xfrm>
            <a:off x="3019425" y="3240088"/>
            <a:ext cx="598488" cy="336550"/>
            <a:chOff x="1902" y="2041"/>
            <a:chExt cx="377" cy="212"/>
          </a:xfrm>
        </p:grpSpPr>
        <p:grpSp>
          <p:nvGrpSpPr>
            <p:cNvPr id="3596" name="Group 5"/>
            <p:cNvGrpSpPr>
              <a:grpSpLocks/>
            </p:cNvGrpSpPr>
            <p:nvPr/>
          </p:nvGrpSpPr>
          <p:grpSpPr bwMode="auto">
            <a:xfrm rot="10800000">
              <a:off x="1952" y="2163"/>
              <a:ext cx="282" cy="90"/>
              <a:chOff x="3048" y="12624"/>
              <a:chExt cx="2238" cy="564"/>
            </a:xfrm>
          </p:grpSpPr>
          <p:sp>
            <p:nvSpPr>
              <p:cNvPr id="3598" name="Rectangle 6"/>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99" name="Line 7"/>
              <p:cNvSpPr>
                <a:spLocks noChangeShapeType="1"/>
              </p:cNvSpPr>
              <p:nvPr/>
            </p:nvSpPr>
            <p:spPr bwMode="auto">
              <a:xfrm flipV="1">
                <a:off x="3048" y="12762"/>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00" name="Line 8"/>
              <p:cNvSpPr>
                <a:spLocks noChangeShapeType="1"/>
              </p:cNvSpPr>
              <p:nvPr/>
            </p:nvSpPr>
            <p:spPr bwMode="auto">
              <a:xfrm>
                <a:off x="3048" y="12756"/>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01" name="Line 9"/>
              <p:cNvSpPr>
                <a:spLocks noChangeShapeType="1"/>
              </p:cNvSpPr>
              <p:nvPr/>
            </p:nvSpPr>
            <p:spPr bwMode="auto">
              <a:xfrm flipV="1">
                <a:off x="4044"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02" name="Line 10"/>
              <p:cNvSpPr>
                <a:spLocks noChangeShapeType="1"/>
              </p:cNvSpPr>
              <p:nvPr/>
            </p:nvSpPr>
            <p:spPr bwMode="auto">
              <a:xfrm flipV="1">
                <a:off x="4266"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597" name="Text Box 11"/>
            <p:cNvSpPr txBox="1">
              <a:spLocks noChangeArrowheads="1"/>
            </p:cNvSpPr>
            <p:nvPr/>
          </p:nvSpPr>
          <p:spPr bwMode="auto">
            <a:xfrm>
              <a:off x="1902" y="2041"/>
              <a:ext cx="37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Roebuck</a:t>
              </a:r>
            </a:p>
          </p:txBody>
        </p:sp>
      </p:grpSp>
      <p:grpSp>
        <p:nvGrpSpPr>
          <p:cNvPr id="7248" name="Group 12"/>
          <p:cNvGrpSpPr>
            <a:grpSpLocks/>
          </p:cNvGrpSpPr>
          <p:nvPr/>
        </p:nvGrpSpPr>
        <p:grpSpPr bwMode="auto">
          <a:xfrm>
            <a:off x="3605213" y="3235325"/>
            <a:ext cx="549275" cy="339725"/>
            <a:chOff x="2271" y="2038"/>
            <a:chExt cx="346" cy="214"/>
          </a:xfrm>
        </p:grpSpPr>
        <p:grpSp>
          <p:nvGrpSpPr>
            <p:cNvPr id="3589" name="Group 13"/>
            <p:cNvGrpSpPr>
              <a:grpSpLocks/>
            </p:cNvGrpSpPr>
            <p:nvPr/>
          </p:nvGrpSpPr>
          <p:grpSpPr bwMode="auto">
            <a:xfrm rot="10800000">
              <a:off x="2289" y="2160"/>
              <a:ext cx="308" cy="92"/>
              <a:chOff x="3048" y="12624"/>
              <a:chExt cx="2238" cy="564"/>
            </a:xfrm>
          </p:grpSpPr>
          <p:sp>
            <p:nvSpPr>
              <p:cNvPr id="3591" name="Rectangle 14"/>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92" name="Line 15"/>
              <p:cNvSpPr>
                <a:spLocks noChangeShapeType="1"/>
              </p:cNvSpPr>
              <p:nvPr/>
            </p:nvSpPr>
            <p:spPr bwMode="auto">
              <a:xfrm flipV="1">
                <a:off x="3048" y="12762"/>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93" name="Line 16"/>
              <p:cNvSpPr>
                <a:spLocks noChangeShapeType="1"/>
              </p:cNvSpPr>
              <p:nvPr/>
            </p:nvSpPr>
            <p:spPr bwMode="auto">
              <a:xfrm>
                <a:off x="3048" y="12756"/>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94" name="Line 17"/>
              <p:cNvSpPr>
                <a:spLocks noChangeShapeType="1"/>
              </p:cNvSpPr>
              <p:nvPr/>
            </p:nvSpPr>
            <p:spPr bwMode="auto">
              <a:xfrm flipV="1">
                <a:off x="4044"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95" name="Line 18"/>
              <p:cNvSpPr>
                <a:spLocks noChangeShapeType="1"/>
              </p:cNvSpPr>
              <p:nvPr/>
            </p:nvSpPr>
            <p:spPr bwMode="auto">
              <a:xfrm flipV="1">
                <a:off x="4266"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590" name="Text Box 19"/>
            <p:cNvSpPr txBox="1">
              <a:spLocks noChangeArrowheads="1"/>
            </p:cNvSpPr>
            <p:nvPr/>
          </p:nvSpPr>
          <p:spPr bwMode="auto">
            <a:xfrm>
              <a:off x="2271" y="2038"/>
              <a:ext cx="3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Thomas</a:t>
              </a:r>
            </a:p>
          </p:txBody>
        </p:sp>
      </p:grpSp>
      <p:grpSp>
        <p:nvGrpSpPr>
          <p:cNvPr id="7258" name="Group 20"/>
          <p:cNvGrpSpPr>
            <a:grpSpLocks/>
          </p:cNvGrpSpPr>
          <p:nvPr/>
        </p:nvGrpSpPr>
        <p:grpSpPr bwMode="auto">
          <a:xfrm>
            <a:off x="4302125" y="3240088"/>
            <a:ext cx="520700" cy="339725"/>
            <a:chOff x="2710" y="2041"/>
            <a:chExt cx="328" cy="214"/>
          </a:xfrm>
        </p:grpSpPr>
        <p:grpSp>
          <p:nvGrpSpPr>
            <p:cNvPr id="3581" name="Group 21"/>
            <p:cNvGrpSpPr>
              <a:grpSpLocks/>
            </p:cNvGrpSpPr>
            <p:nvPr/>
          </p:nvGrpSpPr>
          <p:grpSpPr bwMode="auto">
            <a:xfrm rot="10800000">
              <a:off x="2710" y="2158"/>
              <a:ext cx="328" cy="97"/>
              <a:chOff x="5664" y="8544"/>
              <a:chExt cx="1146" cy="456"/>
            </a:xfrm>
          </p:grpSpPr>
          <p:sp>
            <p:nvSpPr>
              <p:cNvPr id="3583" name="Rectangle 22"/>
              <p:cNvSpPr>
                <a:spLocks noChangeArrowheads="1"/>
              </p:cNvSpPr>
              <p:nvPr/>
            </p:nvSpPr>
            <p:spPr bwMode="auto">
              <a:xfrm>
                <a:off x="5664" y="8651"/>
                <a:ext cx="1143" cy="349"/>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84" name="Line 23"/>
              <p:cNvSpPr>
                <a:spLocks noChangeShapeType="1"/>
              </p:cNvSpPr>
              <p:nvPr/>
            </p:nvSpPr>
            <p:spPr bwMode="auto">
              <a:xfrm flipV="1">
                <a:off x="5664" y="8656"/>
                <a:ext cx="1146" cy="34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85" name="Line 24"/>
              <p:cNvSpPr>
                <a:spLocks noChangeShapeType="1"/>
              </p:cNvSpPr>
              <p:nvPr/>
            </p:nvSpPr>
            <p:spPr bwMode="auto">
              <a:xfrm>
                <a:off x="5664" y="8651"/>
                <a:ext cx="1146" cy="34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86" name="Line 25"/>
              <p:cNvSpPr>
                <a:spLocks noChangeShapeType="1"/>
              </p:cNvSpPr>
              <p:nvPr/>
            </p:nvSpPr>
            <p:spPr bwMode="auto">
              <a:xfrm flipV="1">
                <a:off x="6132" y="8544"/>
                <a:ext cx="0" cy="9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87" name="Line 26"/>
              <p:cNvSpPr>
                <a:spLocks noChangeShapeType="1"/>
              </p:cNvSpPr>
              <p:nvPr/>
            </p:nvSpPr>
            <p:spPr bwMode="auto">
              <a:xfrm flipV="1">
                <a:off x="6336" y="8544"/>
                <a:ext cx="0" cy="9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88" name="Line 27"/>
              <p:cNvSpPr>
                <a:spLocks noChangeShapeType="1"/>
              </p:cNvSpPr>
              <p:nvPr/>
            </p:nvSpPr>
            <p:spPr bwMode="auto">
              <a:xfrm flipV="1">
                <a:off x="6246" y="8544"/>
                <a:ext cx="0" cy="9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582" name="Text Box 28"/>
            <p:cNvSpPr txBox="1">
              <a:spLocks noChangeArrowheads="1"/>
            </p:cNvSpPr>
            <p:nvPr/>
          </p:nvSpPr>
          <p:spPr bwMode="auto">
            <a:xfrm>
              <a:off x="2737" y="2041"/>
              <a:ext cx="27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Hayes</a:t>
              </a:r>
            </a:p>
          </p:txBody>
        </p:sp>
      </p:grpSp>
      <p:grpSp>
        <p:nvGrpSpPr>
          <p:cNvPr id="7269" name="Group 29"/>
          <p:cNvGrpSpPr>
            <a:grpSpLocks/>
          </p:cNvGrpSpPr>
          <p:nvPr/>
        </p:nvGrpSpPr>
        <p:grpSpPr bwMode="auto">
          <a:xfrm>
            <a:off x="4884738" y="3236913"/>
            <a:ext cx="585787" cy="333375"/>
            <a:chOff x="3077" y="2039"/>
            <a:chExt cx="369" cy="210"/>
          </a:xfrm>
        </p:grpSpPr>
        <p:grpSp>
          <p:nvGrpSpPr>
            <p:cNvPr id="3573" name="Group 30"/>
            <p:cNvGrpSpPr>
              <a:grpSpLocks/>
            </p:cNvGrpSpPr>
            <p:nvPr/>
          </p:nvGrpSpPr>
          <p:grpSpPr bwMode="auto">
            <a:xfrm rot="10800000">
              <a:off x="3099" y="2157"/>
              <a:ext cx="328" cy="92"/>
              <a:chOff x="6960" y="8544"/>
              <a:chExt cx="1146" cy="456"/>
            </a:xfrm>
          </p:grpSpPr>
          <p:sp>
            <p:nvSpPr>
              <p:cNvPr id="3575" name="Rectangle 31"/>
              <p:cNvSpPr>
                <a:spLocks noChangeArrowheads="1"/>
              </p:cNvSpPr>
              <p:nvPr/>
            </p:nvSpPr>
            <p:spPr bwMode="auto">
              <a:xfrm>
                <a:off x="6960" y="8651"/>
                <a:ext cx="1143" cy="349"/>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76" name="Line 32"/>
              <p:cNvSpPr>
                <a:spLocks noChangeShapeType="1"/>
              </p:cNvSpPr>
              <p:nvPr/>
            </p:nvSpPr>
            <p:spPr bwMode="auto">
              <a:xfrm flipV="1">
                <a:off x="6960" y="8656"/>
                <a:ext cx="1146" cy="34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77" name="Line 33"/>
              <p:cNvSpPr>
                <a:spLocks noChangeShapeType="1"/>
              </p:cNvSpPr>
              <p:nvPr/>
            </p:nvSpPr>
            <p:spPr bwMode="auto">
              <a:xfrm>
                <a:off x="6960" y="8651"/>
                <a:ext cx="1146" cy="34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78" name="Line 34"/>
              <p:cNvSpPr>
                <a:spLocks noChangeShapeType="1"/>
              </p:cNvSpPr>
              <p:nvPr/>
            </p:nvSpPr>
            <p:spPr bwMode="auto">
              <a:xfrm flipV="1">
                <a:off x="7416" y="8544"/>
                <a:ext cx="0" cy="9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79" name="Line 35"/>
              <p:cNvSpPr>
                <a:spLocks noChangeShapeType="1"/>
              </p:cNvSpPr>
              <p:nvPr/>
            </p:nvSpPr>
            <p:spPr bwMode="auto">
              <a:xfrm flipV="1">
                <a:off x="7632" y="8544"/>
                <a:ext cx="0" cy="9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80" name="Line 36"/>
              <p:cNvSpPr>
                <a:spLocks noChangeShapeType="1"/>
              </p:cNvSpPr>
              <p:nvPr/>
            </p:nvSpPr>
            <p:spPr bwMode="auto">
              <a:xfrm flipV="1">
                <a:off x="7530" y="8544"/>
                <a:ext cx="0" cy="9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574" name="Text Box 37"/>
            <p:cNvSpPr txBox="1">
              <a:spLocks noChangeArrowheads="1"/>
            </p:cNvSpPr>
            <p:nvPr/>
          </p:nvSpPr>
          <p:spPr bwMode="auto">
            <a:xfrm>
              <a:off x="3077" y="2039"/>
              <a:ext cx="3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Brandon</a:t>
              </a:r>
            </a:p>
          </p:txBody>
        </p:sp>
      </p:grpSp>
      <p:grpSp>
        <p:nvGrpSpPr>
          <p:cNvPr id="7276" name="Group 38"/>
          <p:cNvGrpSpPr>
            <a:grpSpLocks/>
          </p:cNvGrpSpPr>
          <p:nvPr/>
        </p:nvGrpSpPr>
        <p:grpSpPr bwMode="auto">
          <a:xfrm>
            <a:off x="2932113" y="4794250"/>
            <a:ext cx="1152525" cy="276225"/>
            <a:chOff x="1847" y="3020"/>
            <a:chExt cx="726" cy="174"/>
          </a:xfrm>
        </p:grpSpPr>
        <p:sp>
          <p:nvSpPr>
            <p:cNvPr id="3557" name="Text Box 39"/>
            <p:cNvSpPr txBox="1">
              <a:spLocks noChangeArrowheads="1"/>
            </p:cNvSpPr>
            <p:nvPr/>
          </p:nvSpPr>
          <p:spPr bwMode="auto">
            <a:xfrm>
              <a:off x="2020" y="3020"/>
              <a:ext cx="4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McDowell</a:t>
              </a:r>
            </a:p>
          </p:txBody>
        </p:sp>
        <p:sp>
          <p:nvSpPr>
            <p:cNvPr id="3558" name="Oval 40"/>
            <p:cNvSpPr>
              <a:spLocks noChangeArrowheads="1"/>
            </p:cNvSpPr>
            <p:nvPr/>
          </p:nvSpPr>
          <p:spPr bwMode="auto">
            <a:xfrm>
              <a:off x="1847" y="3111"/>
              <a:ext cx="31"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9" name="Oval 41"/>
            <p:cNvSpPr>
              <a:spLocks noChangeArrowheads="1"/>
            </p:cNvSpPr>
            <p:nvPr/>
          </p:nvSpPr>
          <p:spPr bwMode="auto">
            <a:xfrm>
              <a:off x="2232" y="3130"/>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0" name="Oval 42"/>
            <p:cNvSpPr>
              <a:spLocks noChangeArrowheads="1"/>
            </p:cNvSpPr>
            <p:nvPr/>
          </p:nvSpPr>
          <p:spPr bwMode="auto">
            <a:xfrm>
              <a:off x="2470" y="3123"/>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1" name="Oval 43"/>
            <p:cNvSpPr>
              <a:spLocks noChangeArrowheads="1"/>
            </p:cNvSpPr>
            <p:nvPr/>
          </p:nvSpPr>
          <p:spPr bwMode="auto">
            <a:xfrm>
              <a:off x="2516" y="3157"/>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2" name="Oval 44"/>
            <p:cNvSpPr>
              <a:spLocks noChangeArrowheads="1"/>
            </p:cNvSpPr>
            <p:nvPr/>
          </p:nvSpPr>
          <p:spPr bwMode="auto">
            <a:xfrm>
              <a:off x="2541" y="3122"/>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3" name="Oval 45"/>
            <p:cNvSpPr>
              <a:spLocks noChangeArrowheads="1"/>
            </p:cNvSpPr>
            <p:nvPr/>
          </p:nvSpPr>
          <p:spPr bwMode="auto">
            <a:xfrm>
              <a:off x="1878" y="313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4" name="Oval 46"/>
            <p:cNvSpPr>
              <a:spLocks noChangeArrowheads="1"/>
            </p:cNvSpPr>
            <p:nvPr/>
          </p:nvSpPr>
          <p:spPr bwMode="auto">
            <a:xfrm>
              <a:off x="1900" y="311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5" name="Oval 47"/>
            <p:cNvSpPr>
              <a:spLocks noChangeArrowheads="1"/>
            </p:cNvSpPr>
            <p:nvPr/>
          </p:nvSpPr>
          <p:spPr bwMode="auto">
            <a:xfrm>
              <a:off x="1997" y="3114"/>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6" name="Oval 48"/>
            <p:cNvSpPr>
              <a:spLocks noChangeArrowheads="1"/>
            </p:cNvSpPr>
            <p:nvPr/>
          </p:nvSpPr>
          <p:spPr bwMode="auto">
            <a:xfrm>
              <a:off x="2262" y="3163"/>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7" name="Oval 49"/>
            <p:cNvSpPr>
              <a:spLocks noChangeArrowheads="1"/>
            </p:cNvSpPr>
            <p:nvPr/>
          </p:nvSpPr>
          <p:spPr bwMode="auto">
            <a:xfrm>
              <a:off x="2129" y="3134"/>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8" name="Oval 50"/>
            <p:cNvSpPr>
              <a:spLocks noChangeArrowheads="1"/>
            </p:cNvSpPr>
            <p:nvPr/>
          </p:nvSpPr>
          <p:spPr bwMode="auto">
            <a:xfrm>
              <a:off x="2363" y="3145"/>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69" name="Oval 51"/>
            <p:cNvSpPr>
              <a:spLocks noChangeArrowheads="1"/>
            </p:cNvSpPr>
            <p:nvPr/>
          </p:nvSpPr>
          <p:spPr bwMode="auto">
            <a:xfrm>
              <a:off x="2103" y="3167"/>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70" name="Oval 52"/>
            <p:cNvSpPr>
              <a:spLocks noChangeArrowheads="1"/>
            </p:cNvSpPr>
            <p:nvPr/>
          </p:nvSpPr>
          <p:spPr bwMode="auto">
            <a:xfrm>
              <a:off x="2399" y="3170"/>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71" name="Oval 53"/>
            <p:cNvSpPr>
              <a:spLocks noChangeArrowheads="1"/>
            </p:cNvSpPr>
            <p:nvPr/>
          </p:nvSpPr>
          <p:spPr bwMode="auto">
            <a:xfrm>
              <a:off x="2043" y="314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72" name="Oval 54"/>
            <p:cNvSpPr>
              <a:spLocks noChangeArrowheads="1"/>
            </p:cNvSpPr>
            <p:nvPr/>
          </p:nvSpPr>
          <p:spPr bwMode="auto">
            <a:xfrm>
              <a:off x="2309" y="3131"/>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282" name="Group 55"/>
          <p:cNvGrpSpPr>
            <a:grpSpLocks/>
          </p:cNvGrpSpPr>
          <p:nvPr/>
        </p:nvGrpSpPr>
        <p:grpSpPr bwMode="auto">
          <a:xfrm>
            <a:off x="4305300" y="4895850"/>
            <a:ext cx="1257300" cy="384175"/>
            <a:chOff x="2712" y="3084"/>
            <a:chExt cx="792" cy="242"/>
          </a:xfrm>
        </p:grpSpPr>
        <p:sp>
          <p:nvSpPr>
            <p:cNvPr id="3539" name="Text Box 56"/>
            <p:cNvSpPr txBox="1">
              <a:spLocks noChangeArrowheads="1"/>
            </p:cNvSpPr>
            <p:nvPr/>
          </p:nvSpPr>
          <p:spPr bwMode="auto">
            <a:xfrm rot="749505">
              <a:off x="2912" y="3084"/>
              <a:ext cx="4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Hammond</a:t>
              </a:r>
            </a:p>
          </p:txBody>
        </p:sp>
        <p:sp>
          <p:nvSpPr>
            <p:cNvPr id="3540" name="Oval 57"/>
            <p:cNvSpPr>
              <a:spLocks noChangeArrowheads="1"/>
            </p:cNvSpPr>
            <p:nvPr/>
          </p:nvSpPr>
          <p:spPr bwMode="auto">
            <a:xfrm>
              <a:off x="2946" y="3187"/>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1" name="Oval 58"/>
            <p:cNvSpPr>
              <a:spLocks noChangeArrowheads="1"/>
            </p:cNvSpPr>
            <p:nvPr/>
          </p:nvSpPr>
          <p:spPr bwMode="auto">
            <a:xfrm>
              <a:off x="2800" y="3143"/>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2" name="Oval 59"/>
            <p:cNvSpPr>
              <a:spLocks noChangeArrowheads="1"/>
            </p:cNvSpPr>
            <p:nvPr/>
          </p:nvSpPr>
          <p:spPr bwMode="auto">
            <a:xfrm>
              <a:off x="2724" y="3172"/>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3" name="Oval 60"/>
            <p:cNvSpPr>
              <a:spLocks noChangeArrowheads="1"/>
            </p:cNvSpPr>
            <p:nvPr/>
          </p:nvSpPr>
          <p:spPr bwMode="auto">
            <a:xfrm>
              <a:off x="2712" y="312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4" name="Oval 61"/>
            <p:cNvSpPr>
              <a:spLocks noChangeArrowheads="1"/>
            </p:cNvSpPr>
            <p:nvPr/>
          </p:nvSpPr>
          <p:spPr bwMode="auto">
            <a:xfrm>
              <a:off x="2978" y="3211"/>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5" name="Oval 62"/>
            <p:cNvSpPr>
              <a:spLocks noChangeArrowheads="1"/>
            </p:cNvSpPr>
            <p:nvPr/>
          </p:nvSpPr>
          <p:spPr bwMode="auto">
            <a:xfrm>
              <a:off x="3044" y="320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6" name="Oval 63"/>
            <p:cNvSpPr>
              <a:spLocks noChangeArrowheads="1"/>
            </p:cNvSpPr>
            <p:nvPr/>
          </p:nvSpPr>
          <p:spPr bwMode="auto">
            <a:xfrm>
              <a:off x="3040" y="323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7" name="Oval 64"/>
            <p:cNvSpPr>
              <a:spLocks noChangeArrowheads="1"/>
            </p:cNvSpPr>
            <p:nvPr/>
          </p:nvSpPr>
          <p:spPr bwMode="auto">
            <a:xfrm>
              <a:off x="3099" y="322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8" name="Oval 65"/>
            <p:cNvSpPr>
              <a:spLocks noChangeArrowheads="1"/>
            </p:cNvSpPr>
            <p:nvPr/>
          </p:nvSpPr>
          <p:spPr bwMode="auto">
            <a:xfrm>
              <a:off x="3220" y="326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49" name="Oval 66"/>
            <p:cNvSpPr>
              <a:spLocks noChangeArrowheads="1"/>
            </p:cNvSpPr>
            <p:nvPr/>
          </p:nvSpPr>
          <p:spPr bwMode="auto">
            <a:xfrm>
              <a:off x="3443" y="3302"/>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0" name="Oval 67"/>
            <p:cNvSpPr>
              <a:spLocks noChangeArrowheads="1"/>
            </p:cNvSpPr>
            <p:nvPr/>
          </p:nvSpPr>
          <p:spPr bwMode="auto">
            <a:xfrm>
              <a:off x="3266" y="3257"/>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1" name="Oval 68"/>
            <p:cNvSpPr>
              <a:spLocks noChangeArrowheads="1"/>
            </p:cNvSpPr>
            <p:nvPr/>
          </p:nvSpPr>
          <p:spPr bwMode="auto">
            <a:xfrm>
              <a:off x="3359" y="328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2" name="Oval 69"/>
            <p:cNvSpPr>
              <a:spLocks noChangeArrowheads="1"/>
            </p:cNvSpPr>
            <p:nvPr/>
          </p:nvSpPr>
          <p:spPr bwMode="auto">
            <a:xfrm>
              <a:off x="3473" y="3278"/>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3" name="Oval 70"/>
            <p:cNvSpPr>
              <a:spLocks noChangeArrowheads="1"/>
            </p:cNvSpPr>
            <p:nvPr/>
          </p:nvSpPr>
          <p:spPr bwMode="auto">
            <a:xfrm>
              <a:off x="3169" y="3235"/>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4" name="Oval 71"/>
            <p:cNvSpPr>
              <a:spLocks noChangeArrowheads="1"/>
            </p:cNvSpPr>
            <p:nvPr/>
          </p:nvSpPr>
          <p:spPr bwMode="auto">
            <a:xfrm>
              <a:off x="2873" y="317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5" name="Oval 72"/>
            <p:cNvSpPr>
              <a:spLocks noChangeArrowheads="1"/>
            </p:cNvSpPr>
            <p:nvPr/>
          </p:nvSpPr>
          <p:spPr bwMode="auto">
            <a:xfrm>
              <a:off x="2794" y="3184"/>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56" name="Oval 73"/>
            <p:cNvSpPr>
              <a:spLocks noChangeArrowheads="1"/>
            </p:cNvSpPr>
            <p:nvPr/>
          </p:nvSpPr>
          <p:spPr bwMode="auto">
            <a:xfrm>
              <a:off x="3121" y="3259"/>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283" name="Group 74"/>
          <p:cNvGrpSpPr>
            <a:grpSpLocks/>
          </p:cNvGrpSpPr>
          <p:nvPr/>
        </p:nvGrpSpPr>
        <p:grpSpPr bwMode="auto">
          <a:xfrm>
            <a:off x="3267075" y="1838325"/>
            <a:ext cx="1141413" cy="376238"/>
            <a:chOff x="2007" y="1158"/>
            <a:chExt cx="719" cy="237"/>
          </a:xfrm>
        </p:grpSpPr>
        <p:grpSp>
          <p:nvGrpSpPr>
            <p:cNvPr id="3514" name="Group 75"/>
            <p:cNvGrpSpPr>
              <a:grpSpLocks/>
            </p:cNvGrpSpPr>
            <p:nvPr/>
          </p:nvGrpSpPr>
          <p:grpSpPr bwMode="auto">
            <a:xfrm>
              <a:off x="2009" y="1321"/>
              <a:ext cx="169" cy="74"/>
              <a:chOff x="3767" y="5310"/>
              <a:chExt cx="852" cy="365"/>
            </a:xfrm>
          </p:grpSpPr>
          <p:sp>
            <p:nvSpPr>
              <p:cNvPr id="3535" name="Rectangle 76"/>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36" name="Line 77"/>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37" name="Line 78"/>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38" name="Line 79"/>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515" name="Group 80"/>
            <p:cNvGrpSpPr>
              <a:grpSpLocks/>
            </p:cNvGrpSpPr>
            <p:nvPr/>
          </p:nvGrpSpPr>
          <p:grpSpPr bwMode="auto">
            <a:xfrm>
              <a:off x="2557" y="1321"/>
              <a:ext cx="169" cy="74"/>
              <a:chOff x="3767" y="5310"/>
              <a:chExt cx="852" cy="365"/>
            </a:xfrm>
          </p:grpSpPr>
          <p:sp>
            <p:nvSpPr>
              <p:cNvPr id="3531" name="Rectangle 81"/>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32" name="Line 82"/>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33" name="Line 83"/>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34" name="Line 84"/>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516" name="Group 85"/>
            <p:cNvGrpSpPr>
              <a:grpSpLocks/>
            </p:cNvGrpSpPr>
            <p:nvPr/>
          </p:nvGrpSpPr>
          <p:grpSpPr bwMode="auto">
            <a:xfrm>
              <a:off x="2374" y="1321"/>
              <a:ext cx="169" cy="74"/>
              <a:chOff x="3767" y="5310"/>
              <a:chExt cx="852" cy="365"/>
            </a:xfrm>
          </p:grpSpPr>
          <p:sp>
            <p:nvSpPr>
              <p:cNvPr id="3527" name="Rectangle 86"/>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28" name="Line 87"/>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29" name="Line 88"/>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30" name="Line 89"/>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3517" name="Group 90"/>
            <p:cNvGrpSpPr>
              <a:grpSpLocks/>
            </p:cNvGrpSpPr>
            <p:nvPr/>
          </p:nvGrpSpPr>
          <p:grpSpPr bwMode="auto">
            <a:xfrm>
              <a:off x="2192" y="1321"/>
              <a:ext cx="168" cy="74"/>
              <a:chOff x="3767" y="5310"/>
              <a:chExt cx="852" cy="365"/>
            </a:xfrm>
          </p:grpSpPr>
          <p:sp>
            <p:nvSpPr>
              <p:cNvPr id="3523" name="Rectangle 91"/>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24" name="Line 92"/>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25" name="Line 93"/>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26" name="Line 94"/>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518" name="Text Box 95"/>
            <p:cNvSpPr txBox="1">
              <a:spLocks noChangeArrowheads="1"/>
            </p:cNvSpPr>
            <p:nvPr/>
          </p:nvSpPr>
          <p:spPr bwMode="auto">
            <a:xfrm>
              <a:off x="2200" y="1158"/>
              <a:ext cx="33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Howard</a:t>
              </a:r>
            </a:p>
          </p:txBody>
        </p:sp>
        <p:sp>
          <p:nvSpPr>
            <p:cNvPr id="3519" name="Text Box 96"/>
            <p:cNvSpPr txBox="1">
              <a:spLocks noChangeArrowheads="1"/>
            </p:cNvSpPr>
            <p:nvPr/>
          </p:nvSpPr>
          <p:spPr bwMode="auto">
            <a:xfrm>
              <a:off x="2007" y="1224"/>
              <a:ext cx="1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800" b="1">
                  <a:solidFill>
                    <a:srgbClr val="000066"/>
                  </a:solidFill>
                </a:rPr>
                <a:t>1Md</a:t>
              </a:r>
            </a:p>
          </p:txBody>
        </p:sp>
        <p:sp>
          <p:nvSpPr>
            <p:cNvPr id="3520" name="Text Box 97"/>
            <p:cNvSpPr txBox="1">
              <a:spLocks noChangeArrowheads="1"/>
            </p:cNvSpPr>
            <p:nvPr/>
          </p:nvSpPr>
          <p:spPr bwMode="auto">
            <a:xfrm>
              <a:off x="2187" y="1224"/>
              <a:ext cx="1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2Md</a:t>
              </a:r>
            </a:p>
          </p:txBody>
        </p:sp>
        <p:sp>
          <p:nvSpPr>
            <p:cNvPr id="3521" name="Text Box 98"/>
            <p:cNvSpPr txBox="1">
              <a:spLocks noChangeArrowheads="1"/>
            </p:cNvSpPr>
            <p:nvPr/>
          </p:nvSpPr>
          <p:spPr bwMode="auto">
            <a:xfrm>
              <a:off x="2388" y="1224"/>
              <a:ext cx="1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Del</a:t>
              </a:r>
            </a:p>
          </p:txBody>
        </p:sp>
        <p:sp>
          <p:nvSpPr>
            <p:cNvPr id="3522" name="Text Box 99"/>
            <p:cNvSpPr txBox="1">
              <a:spLocks noChangeArrowheads="1"/>
            </p:cNvSpPr>
            <p:nvPr/>
          </p:nvSpPr>
          <p:spPr bwMode="auto">
            <a:xfrm>
              <a:off x="2556" y="1224"/>
              <a:ext cx="1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3Md</a:t>
              </a:r>
            </a:p>
          </p:txBody>
        </p:sp>
      </p:grpSp>
      <p:grpSp>
        <p:nvGrpSpPr>
          <p:cNvPr id="7306" name="Group 100"/>
          <p:cNvGrpSpPr>
            <a:grpSpLocks/>
          </p:cNvGrpSpPr>
          <p:nvPr/>
        </p:nvGrpSpPr>
        <p:grpSpPr bwMode="auto">
          <a:xfrm>
            <a:off x="2035175" y="1963738"/>
            <a:ext cx="339725" cy="255587"/>
            <a:chOff x="1315" y="1237"/>
            <a:chExt cx="214" cy="161"/>
          </a:xfrm>
        </p:grpSpPr>
        <p:grpSp>
          <p:nvGrpSpPr>
            <p:cNvPr id="3508" name="Group 101"/>
            <p:cNvGrpSpPr>
              <a:grpSpLocks/>
            </p:cNvGrpSpPr>
            <p:nvPr/>
          </p:nvGrpSpPr>
          <p:grpSpPr bwMode="auto">
            <a:xfrm>
              <a:off x="1335" y="1325"/>
              <a:ext cx="169" cy="73"/>
              <a:chOff x="3767" y="5310"/>
              <a:chExt cx="852" cy="365"/>
            </a:xfrm>
          </p:grpSpPr>
          <p:sp>
            <p:nvSpPr>
              <p:cNvPr id="3510" name="Rectangle 102"/>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11" name="Line 103"/>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12" name="Line 104"/>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13" name="Line 105"/>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509" name="Text Box 106"/>
            <p:cNvSpPr txBox="1">
              <a:spLocks noChangeArrowheads="1"/>
            </p:cNvSpPr>
            <p:nvPr/>
          </p:nvSpPr>
          <p:spPr bwMode="auto">
            <a:xfrm>
              <a:off x="1315" y="1237"/>
              <a:ext cx="21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NCST</a:t>
              </a:r>
            </a:p>
          </p:txBody>
        </p:sp>
      </p:grpSp>
      <p:grpSp>
        <p:nvGrpSpPr>
          <p:cNvPr id="7317" name="Group 107"/>
          <p:cNvGrpSpPr>
            <a:grpSpLocks/>
          </p:cNvGrpSpPr>
          <p:nvPr/>
        </p:nvGrpSpPr>
        <p:grpSpPr bwMode="auto">
          <a:xfrm>
            <a:off x="2359025" y="1965325"/>
            <a:ext cx="284163" cy="250825"/>
            <a:chOff x="1552" y="1238"/>
            <a:chExt cx="179" cy="158"/>
          </a:xfrm>
        </p:grpSpPr>
        <p:grpSp>
          <p:nvGrpSpPr>
            <p:cNvPr id="3502" name="Group 108"/>
            <p:cNvGrpSpPr>
              <a:grpSpLocks/>
            </p:cNvGrpSpPr>
            <p:nvPr/>
          </p:nvGrpSpPr>
          <p:grpSpPr bwMode="auto">
            <a:xfrm>
              <a:off x="1555" y="1322"/>
              <a:ext cx="169" cy="74"/>
              <a:chOff x="3767" y="5310"/>
              <a:chExt cx="852" cy="365"/>
            </a:xfrm>
          </p:grpSpPr>
          <p:sp>
            <p:nvSpPr>
              <p:cNvPr id="3504" name="Rectangle 109"/>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505" name="Line 110"/>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06" name="Line 111"/>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07" name="Line 112"/>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503" name="Text Box 113"/>
            <p:cNvSpPr txBox="1">
              <a:spLocks noChangeArrowheads="1"/>
            </p:cNvSpPr>
            <p:nvPr/>
          </p:nvSpPr>
          <p:spPr bwMode="auto">
            <a:xfrm>
              <a:off x="1552" y="1238"/>
              <a:ext cx="17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VaLt</a:t>
              </a:r>
            </a:p>
          </p:txBody>
        </p:sp>
      </p:grpSp>
      <p:grpSp>
        <p:nvGrpSpPr>
          <p:cNvPr id="7319" name="Group 114"/>
          <p:cNvGrpSpPr>
            <a:grpSpLocks/>
          </p:cNvGrpSpPr>
          <p:nvPr/>
        </p:nvGrpSpPr>
        <p:grpSpPr bwMode="auto">
          <a:xfrm>
            <a:off x="2625725" y="1774825"/>
            <a:ext cx="319088" cy="257175"/>
            <a:chOff x="1693" y="1127"/>
            <a:chExt cx="201" cy="162"/>
          </a:xfrm>
        </p:grpSpPr>
        <p:grpSp>
          <p:nvGrpSpPr>
            <p:cNvPr id="3496" name="Group 115"/>
            <p:cNvGrpSpPr>
              <a:grpSpLocks/>
            </p:cNvGrpSpPr>
            <p:nvPr/>
          </p:nvGrpSpPr>
          <p:grpSpPr bwMode="auto">
            <a:xfrm>
              <a:off x="1721" y="1216"/>
              <a:ext cx="169" cy="73"/>
              <a:chOff x="3767" y="5310"/>
              <a:chExt cx="852" cy="365"/>
            </a:xfrm>
          </p:grpSpPr>
          <p:sp>
            <p:nvSpPr>
              <p:cNvPr id="3498" name="Rectangle 116"/>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99" name="Line 117"/>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00" name="Line 118"/>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501" name="Line 119"/>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97" name="Text Box 120"/>
            <p:cNvSpPr txBox="1">
              <a:spLocks noChangeArrowheads="1"/>
            </p:cNvSpPr>
            <p:nvPr/>
          </p:nvSpPr>
          <p:spPr bwMode="auto">
            <a:xfrm>
              <a:off x="1693" y="1127"/>
              <a:ext cx="20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VaST</a:t>
              </a:r>
            </a:p>
          </p:txBody>
        </p:sp>
      </p:grpSp>
      <p:grpSp>
        <p:nvGrpSpPr>
          <p:cNvPr id="7328" name="Group 121"/>
          <p:cNvGrpSpPr>
            <a:grpSpLocks/>
          </p:cNvGrpSpPr>
          <p:nvPr/>
        </p:nvGrpSpPr>
        <p:grpSpPr bwMode="auto">
          <a:xfrm>
            <a:off x="2957513" y="1630363"/>
            <a:ext cx="276225" cy="258762"/>
            <a:chOff x="1887" y="1030"/>
            <a:chExt cx="174" cy="163"/>
          </a:xfrm>
        </p:grpSpPr>
        <p:grpSp>
          <p:nvGrpSpPr>
            <p:cNvPr id="3490" name="Group 122"/>
            <p:cNvGrpSpPr>
              <a:grpSpLocks/>
            </p:cNvGrpSpPr>
            <p:nvPr/>
          </p:nvGrpSpPr>
          <p:grpSpPr bwMode="auto">
            <a:xfrm>
              <a:off x="1892" y="1119"/>
              <a:ext cx="169" cy="74"/>
              <a:chOff x="3767" y="5310"/>
              <a:chExt cx="852" cy="365"/>
            </a:xfrm>
          </p:grpSpPr>
          <p:sp>
            <p:nvSpPr>
              <p:cNvPr id="3492" name="Rectangle 123"/>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93" name="Line 124"/>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94" name="Line 125"/>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95" name="Line 126"/>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91" name="Text Box 127"/>
            <p:cNvSpPr txBox="1">
              <a:spLocks noChangeArrowheads="1"/>
            </p:cNvSpPr>
            <p:nvPr/>
          </p:nvSpPr>
          <p:spPr bwMode="auto">
            <a:xfrm>
              <a:off x="1887" y="1030"/>
              <a:ext cx="17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VaM</a:t>
              </a:r>
            </a:p>
          </p:txBody>
        </p:sp>
      </p:grpSp>
      <p:grpSp>
        <p:nvGrpSpPr>
          <p:cNvPr id="7338" name="Group 128"/>
          <p:cNvGrpSpPr>
            <a:grpSpLocks/>
          </p:cNvGrpSpPr>
          <p:nvPr/>
        </p:nvGrpSpPr>
        <p:grpSpPr bwMode="auto">
          <a:xfrm>
            <a:off x="4467225" y="1801813"/>
            <a:ext cx="268288" cy="115887"/>
            <a:chOff x="3767" y="5310"/>
            <a:chExt cx="852" cy="365"/>
          </a:xfrm>
        </p:grpSpPr>
        <p:sp>
          <p:nvSpPr>
            <p:cNvPr id="3486" name="Rectangle 129"/>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87" name="Line 130"/>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88" name="Line 131"/>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89" name="Line 132"/>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7339" name="Group 133"/>
          <p:cNvGrpSpPr>
            <a:grpSpLocks/>
          </p:cNvGrpSpPr>
          <p:nvPr/>
        </p:nvGrpSpPr>
        <p:grpSpPr bwMode="auto">
          <a:xfrm>
            <a:off x="4764088" y="1935163"/>
            <a:ext cx="266700" cy="115887"/>
            <a:chOff x="3767" y="5310"/>
            <a:chExt cx="852" cy="365"/>
          </a:xfrm>
        </p:grpSpPr>
        <p:sp>
          <p:nvSpPr>
            <p:cNvPr id="3482" name="Rectangle 134"/>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83" name="Line 135"/>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84" name="Line 136"/>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85" name="Line 137"/>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7340" name="Group 138"/>
          <p:cNvGrpSpPr>
            <a:grpSpLocks/>
          </p:cNvGrpSpPr>
          <p:nvPr/>
        </p:nvGrpSpPr>
        <p:grpSpPr bwMode="auto">
          <a:xfrm>
            <a:off x="5059363" y="2097088"/>
            <a:ext cx="266700" cy="115887"/>
            <a:chOff x="3767" y="5310"/>
            <a:chExt cx="852" cy="365"/>
          </a:xfrm>
        </p:grpSpPr>
        <p:sp>
          <p:nvSpPr>
            <p:cNvPr id="3478" name="Rectangle 139"/>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79" name="Line 140"/>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80" name="Line 141"/>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81" name="Line 142"/>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7348" name="Group 143"/>
          <p:cNvGrpSpPr>
            <a:grpSpLocks/>
          </p:cNvGrpSpPr>
          <p:nvPr/>
        </p:nvGrpSpPr>
        <p:grpSpPr bwMode="auto">
          <a:xfrm>
            <a:off x="5354638" y="2097088"/>
            <a:ext cx="268287" cy="115887"/>
            <a:chOff x="3767" y="5310"/>
            <a:chExt cx="852" cy="365"/>
          </a:xfrm>
        </p:grpSpPr>
        <p:sp>
          <p:nvSpPr>
            <p:cNvPr id="3474" name="Rectangle 144"/>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75" name="Line 145"/>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76" name="Line 146"/>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77" name="Line 147"/>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7316" name="Text Box 148"/>
          <p:cNvSpPr txBox="1">
            <a:spLocks noChangeArrowheads="1"/>
          </p:cNvSpPr>
          <p:nvPr/>
        </p:nvSpPr>
        <p:spPr bwMode="auto">
          <a:xfrm>
            <a:off x="4983163" y="1868488"/>
            <a:ext cx="4937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Triplett</a:t>
            </a:r>
          </a:p>
        </p:txBody>
      </p:sp>
      <p:grpSp>
        <p:nvGrpSpPr>
          <p:cNvPr id="7349" name="Group 149"/>
          <p:cNvGrpSpPr>
            <a:grpSpLocks/>
          </p:cNvGrpSpPr>
          <p:nvPr/>
        </p:nvGrpSpPr>
        <p:grpSpPr bwMode="auto">
          <a:xfrm>
            <a:off x="3305175" y="6567488"/>
            <a:ext cx="752475" cy="190500"/>
            <a:chOff x="2082" y="3753"/>
            <a:chExt cx="474" cy="120"/>
          </a:xfrm>
        </p:grpSpPr>
        <p:grpSp>
          <p:nvGrpSpPr>
            <p:cNvPr id="3465" name="Group 150"/>
            <p:cNvGrpSpPr>
              <a:grpSpLocks/>
            </p:cNvGrpSpPr>
            <p:nvPr/>
          </p:nvGrpSpPr>
          <p:grpSpPr bwMode="auto">
            <a:xfrm>
              <a:off x="2163" y="3753"/>
              <a:ext cx="283" cy="95"/>
              <a:chOff x="6528" y="15510"/>
              <a:chExt cx="852" cy="366"/>
            </a:xfrm>
          </p:grpSpPr>
          <p:grpSp>
            <p:nvGrpSpPr>
              <p:cNvPr id="3468" name="Group 151"/>
              <p:cNvGrpSpPr>
                <a:grpSpLocks/>
              </p:cNvGrpSpPr>
              <p:nvPr/>
            </p:nvGrpSpPr>
            <p:grpSpPr bwMode="auto">
              <a:xfrm>
                <a:off x="6528" y="15600"/>
                <a:ext cx="852" cy="276"/>
                <a:chOff x="6528" y="15594"/>
                <a:chExt cx="852" cy="276"/>
              </a:xfrm>
            </p:grpSpPr>
            <p:sp>
              <p:nvSpPr>
                <p:cNvPr id="3471" name="Rectangle 15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72" name="Line 153"/>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73" name="Line 154"/>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69" name="Line 155"/>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70" name="Line 156"/>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66" name="Text Box 157"/>
            <p:cNvSpPr txBox="1">
              <a:spLocks noChangeArrowheads="1"/>
            </p:cNvSpPr>
            <p:nvPr/>
          </p:nvSpPr>
          <p:spPr bwMode="auto">
            <a:xfrm>
              <a:off x="2082" y="3770"/>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1</a:t>
              </a:r>
            </a:p>
          </p:txBody>
        </p:sp>
        <p:sp>
          <p:nvSpPr>
            <p:cNvPr id="3467" name="Text Box 158"/>
            <p:cNvSpPr txBox="1">
              <a:spLocks noChangeArrowheads="1"/>
            </p:cNvSpPr>
            <p:nvPr/>
          </p:nvSpPr>
          <p:spPr bwMode="auto">
            <a:xfrm>
              <a:off x="2444" y="3776"/>
              <a:ext cx="1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71</a:t>
              </a:r>
            </a:p>
          </p:txBody>
        </p:sp>
      </p:grpSp>
      <p:grpSp>
        <p:nvGrpSpPr>
          <p:cNvPr id="7358" name="Group 159"/>
          <p:cNvGrpSpPr>
            <a:grpSpLocks/>
          </p:cNvGrpSpPr>
          <p:nvPr/>
        </p:nvGrpSpPr>
        <p:grpSpPr bwMode="auto">
          <a:xfrm>
            <a:off x="2959100" y="6235700"/>
            <a:ext cx="396875" cy="273050"/>
            <a:chOff x="1864" y="3544"/>
            <a:chExt cx="250" cy="172"/>
          </a:xfrm>
        </p:grpSpPr>
        <p:grpSp>
          <p:nvGrpSpPr>
            <p:cNvPr id="3460" name="Group 160"/>
            <p:cNvGrpSpPr>
              <a:grpSpLocks/>
            </p:cNvGrpSpPr>
            <p:nvPr/>
          </p:nvGrpSpPr>
          <p:grpSpPr bwMode="auto">
            <a:xfrm>
              <a:off x="1896" y="3544"/>
              <a:ext cx="192" cy="89"/>
              <a:chOff x="1452" y="3546"/>
              <a:chExt cx="300" cy="89"/>
            </a:xfrm>
          </p:grpSpPr>
          <p:sp>
            <p:nvSpPr>
              <p:cNvPr id="3462" name="Rectangle 161"/>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63" name="Line 162"/>
              <p:cNvSpPr>
                <a:spLocks noChangeShapeType="1"/>
              </p:cNvSpPr>
              <p:nvPr/>
            </p:nvSpPr>
            <p:spPr bwMode="auto">
              <a:xfrm flipV="1">
                <a:off x="1452" y="3573"/>
                <a:ext cx="300" cy="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64" name="Line 163"/>
              <p:cNvSpPr>
                <a:spLocks noChangeShapeType="1"/>
              </p:cNvSpPr>
              <p:nvPr/>
            </p:nvSpPr>
            <p:spPr bwMode="auto">
              <a:xfrm flipV="1">
                <a:off x="1610" y="3546"/>
                <a:ext cx="0"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61" name="Text Box 164"/>
            <p:cNvSpPr txBox="1">
              <a:spLocks noChangeArrowheads="1"/>
            </p:cNvSpPr>
            <p:nvPr/>
          </p:nvSpPr>
          <p:spPr bwMode="auto">
            <a:xfrm>
              <a:off x="1864" y="3619"/>
              <a:ext cx="2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grpSp>
        <p:nvGrpSpPr>
          <p:cNvPr id="7366" name="Group 165"/>
          <p:cNvGrpSpPr>
            <a:grpSpLocks/>
          </p:cNvGrpSpPr>
          <p:nvPr/>
        </p:nvGrpSpPr>
        <p:grpSpPr bwMode="auto">
          <a:xfrm>
            <a:off x="5530850" y="6275388"/>
            <a:ext cx="430213" cy="188912"/>
            <a:chOff x="7512" y="14880"/>
            <a:chExt cx="1429" cy="458"/>
          </a:xfrm>
        </p:grpSpPr>
        <p:sp>
          <p:nvSpPr>
            <p:cNvPr id="3456" name="Rectangle 166"/>
            <p:cNvSpPr>
              <a:spLocks noChangeArrowheads="1"/>
            </p:cNvSpPr>
            <p:nvPr/>
          </p:nvSpPr>
          <p:spPr bwMode="auto">
            <a:xfrm>
              <a:off x="7512" y="14970"/>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57" name="Line 167"/>
            <p:cNvSpPr>
              <a:spLocks noChangeShapeType="1"/>
            </p:cNvSpPr>
            <p:nvPr/>
          </p:nvSpPr>
          <p:spPr bwMode="auto">
            <a:xfrm flipV="1">
              <a:off x="7512" y="1497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58" name="Line 168"/>
            <p:cNvSpPr>
              <a:spLocks noChangeShapeType="1"/>
            </p:cNvSpPr>
            <p:nvPr/>
          </p:nvSpPr>
          <p:spPr bwMode="auto">
            <a:xfrm flipV="1">
              <a:off x="7939" y="1488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59" name="Text Box 169"/>
            <p:cNvSpPr txBox="1">
              <a:spLocks noChangeArrowheads="1"/>
            </p:cNvSpPr>
            <p:nvPr/>
          </p:nvSpPr>
          <p:spPr bwMode="auto">
            <a:xfrm>
              <a:off x="8351" y="14965"/>
              <a:ext cx="590"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17</a:t>
              </a:r>
            </a:p>
          </p:txBody>
        </p:sp>
      </p:grpSp>
      <p:grpSp>
        <p:nvGrpSpPr>
          <p:cNvPr id="7374" name="Group 170"/>
          <p:cNvGrpSpPr>
            <a:grpSpLocks/>
          </p:cNvGrpSpPr>
          <p:nvPr/>
        </p:nvGrpSpPr>
        <p:grpSpPr bwMode="auto">
          <a:xfrm>
            <a:off x="3379788" y="6251575"/>
            <a:ext cx="582612" cy="184150"/>
            <a:chOff x="2129" y="3554"/>
            <a:chExt cx="367" cy="116"/>
          </a:xfrm>
        </p:grpSpPr>
        <p:grpSp>
          <p:nvGrpSpPr>
            <p:cNvPr id="3447" name="Group 171"/>
            <p:cNvGrpSpPr>
              <a:grpSpLocks/>
            </p:cNvGrpSpPr>
            <p:nvPr/>
          </p:nvGrpSpPr>
          <p:grpSpPr bwMode="auto">
            <a:xfrm>
              <a:off x="2210" y="3554"/>
              <a:ext cx="286" cy="97"/>
              <a:chOff x="6300" y="14952"/>
              <a:chExt cx="852" cy="390"/>
            </a:xfrm>
          </p:grpSpPr>
          <p:grpSp>
            <p:nvGrpSpPr>
              <p:cNvPr id="3449" name="Group 172"/>
              <p:cNvGrpSpPr>
                <a:grpSpLocks/>
              </p:cNvGrpSpPr>
              <p:nvPr/>
            </p:nvGrpSpPr>
            <p:grpSpPr bwMode="auto">
              <a:xfrm>
                <a:off x="6300" y="15066"/>
                <a:ext cx="852" cy="276"/>
                <a:chOff x="6528" y="15594"/>
                <a:chExt cx="852" cy="276"/>
              </a:xfrm>
            </p:grpSpPr>
            <p:sp>
              <p:nvSpPr>
                <p:cNvPr id="3453" name="Rectangle 173"/>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54" name="Line 174"/>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55" name="Line 175"/>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50" name="Line 176"/>
              <p:cNvSpPr>
                <a:spLocks noChangeShapeType="1"/>
              </p:cNvSpPr>
              <p:nvPr/>
            </p:nvSpPr>
            <p:spPr bwMode="auto">
              <a:xfrm flipV="1">
                <a:off x="6624"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51" name="Line 177"/>
              <p:cNvSpPr>
                <a:spLocks noChangeShapeType="1"/>
              </p:cNvSpPr>
              <p:nvPr/>
            </p:nvSpPr>
            <p:spPr bwMode="auto">
              <a:xfrm flipV="1">
                <a:off x="6726"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52" name="Line 178"/>
              <p:cNvSpPr>
                <a:spLocks noChangeShapeType="1"/>
              </p:cNvSpPr>
              <p:nvPr/>
            </p:nvSpPr>
            <p:spPr bwMode="auto">
              <a:xfrm flipV="1">
                <a:off x="6810"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48" name="Text Box 179"/>
            <p:cNvSpPr txBox="1">
              <a:spLocks noChangeArrowheads="1"/>
            </p:cNvSpPr>
            <p:nvPr/>
          </p:nvSpPr>
          <p:spPr bwMode="auto">
            <a:xfrm>
              <a:off x="2129" y="3573"/>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a:t>
              </a:r>
            </a:p>
          </p:txBody>
        </p:sp>
      </p:grpSp>
      <p:grpSp>
        <p:nvGrpSpPr>
          <p:cNvPr id="7413" name="Group 180"/>
          <p:cNvGrpSpPr>
            <a:grpSpLocks/>
          </p:cNvGrpSpPr>
          <p:nvPr/>
        </p:nvGrpSpPr>
        <p:grpSpPr bwMode="auto">
          <a:xfrm>
            <a:off x="4999038" y="6257925"/>
            <a:ext cx="450850" cy="300038"/>
            <a:chOff x="3549" y="3558"/>
            <a:chExt cx="284" cy="189"/>
          </a:xfrm>
        </p:grpSpPr>
        <p:grpSp>
          <p:nvGrpSpPr>
            <p:cNvPr id="3439" name="Group 181"/>
            <p:cNvGrpSpPr>
              <a:grpSpLocks/>
            </p:cNvGrpSpPr>
            <p:nvPr/>
          </p:nvGrpSpPr>
          <p:grpSpPr bwMode="auto">
            <a:xfrm>
              <a:off x="3549" y="3558"/>
              <a:ext cx="284" cy="95"/>
              <a:chOff x="6528" y="15510"/>
              <a:chExt cx="852" cy="366"/>
            </a:xfrm>
          </p:grpSpPr>
          <p:grpSp>
            <p:nvGrpSpPr>
              <p:cNvPr id="3441" name="Group 182"/>
              <p:cNvGrpSpPr>
                <a:grpSpLocks/>
              </p:cNvGrpSpPr>
              <p:nvPr/>
            </p:nvGrpSpPr>
            <p:grpSpPr bwMode="auto">
              <a:xfrm>
                <a:off x="6528" y="15600"/>
                <a:ext cx="852" cy="276"/>
                <a:chOff x="6528" y="15594"/>
                <a:chExt cx="852" cy="276"/>
              </a:xfrm>
            </p:grpSpPr>
            <p:sp>
              <p:nvSpPr>
                <p:cNvPr id="3444" name="Rectangle 183"/>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45" name="Line 184"/>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46" name="Line 185"/>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42" name="Line 186"/>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43" name="Line 187"/>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40" name="Text Box 188"/>
            <p:cNvSpPr txBox="1">
              <a:spLocks noChangeArrowheads="1"/>
            </p:cNvSpPr>
            <p:nvPr/>
          </p:nvSpPr>
          <p:spPr bwMode="auto">
            <a:xfrm>
              <a:off x="3596" y="3650"/>
              <a:ext cx="19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Light</a:t>
              </a:r>
            </a:p>
          </p:txBody>
        </p:sp>
      </p:grpSp>
      <p:grpSp>
        <p:nvGrpSpPr>
          <p:cNvPr id="7424" name="Group 189"/>
          <p:cNvGrpSpPr>
            <a:grpSpLocks/>
          </p:cNvGrpSpPr>
          <p:nvPr/>
        </p:nvGrpSpPr>
        <p:grpSpPr bwMode="auto">
          <a:xfrm>
            <a:off x="4394200" y="6257925"/>
            <a:ext cx="514350" cy="298450"/>
            <a:chOff x="5712" y="14220"/>
            <a:chExt cx="1152" cy="751"/>
          </a:xfrm>
        </p:grpSpPr>
        <p:grpSp>
          <p:nvGrpSpPr>
            <p:cNvPr id="3431" name="Group 190"/>
            <p:cNvGrpSpPr>
              <a:grpSpLocks/>
            </p:cNvGrpSpPr>
            <p:nvPr/>
          </p:nvGrpSpPr>
          <p:grpSpPr bwMode="auto">
            <a:xfrm>
              <a:off x="5712" y="14220"/>
              <a:ext cx="1152" cy="387"/>
              <a:chOff x="6528" y="15510"/>
              <a:chExt cx="852" cy="366"/>
            </a:xfrm>
          </p:grpSpPr>
          <p:grpSp>
            <p:nvGrpSpPr>
              <p:cNvPr id="3433" name="Group 191"/>
              <p:cNvGrpSpPr>
                <a:grpSpLocks/>
              </p:cNvGrpSpPr>
              <p:nvPr/>
            </p:nvGrpSpPr>
            <p:grpSpPr bwMode="auto">
              <a:xfrm>
                <a:off x="6528" y="15600"/>
                <a:ext cx="852" cy="276"/>
                <a:chOff x="6528" y="15594"/>
                <a:chExt cx="852" cy="276"/>
              </a:xfrm>
            </p:grpSpPr>
            <p:sp>
              <p:nvSpPr>
                <p:cNvPr id="3436" name="Rectangle 19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37" name="Line 193"/>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38" name="Line 194"/>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34" name="Line 195"/>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435" name="Line 196"/>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432" name="Text Box 197"/>
            <p:cNvSpPr txBox="1">
              <a:spLocks noChangeArrowheads="1"/>
            </p:cNvSpPr>
            <p:nvPr/>
          </p:nvSpPr>
          <p:spPr bwMode="auto">
            <a:xfrm>
              <a:off x="5922" y="14584"/>
              <a:ext cx="889"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grpSp>
        <p:nvGrpSpPr>
          <p:cNvPr id="7437" name="Group 198"/>
          <p:cNvGrpSpPr>
            <a:grpSpLocks/>
          </p:cNvGrpSpPr>
          <p:nvPr/>
        </p:nvGrpSpPr>
        <p:grpSpPr bwMode="auto">
          <a:xfrm>
            <a:off x="4044950" y="6253163"/>
            <a:ext cx="214313" cy="147637"/>
            <a:chOff x="7548" y="14064"/>
            <a:chExt cx="514" cy="420"/>
          </a:xfrm>
        </p:grpSpPr>
        <p:sp>
          <p:nvSpPr>
            <p:cNvPr id="3428" name="Rectangle 199"/>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9" name="Oval 200"/>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30" name="Oval 201"/>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370" name="AutoShape 202"/>
          <p:cNvSpPr>
            <a:spLocks noChangeArrowheads="1"/>
          </p:cNvSpPr>
          <p:nvPr/>
        </p:nvSpPr>
        <p:spPr bwMode="auto">
          <a:xfrm>
            <a:off x="4587875" y="51879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371" name="AutoShape 203"/>
          <p:cNvSpPr>
            <a:spLocks noChangeArrowheads="1"/>
          </p:cNvSpPr>
          <p:nvPr/>
        </p:nvSpPr>
        <p:spPr bwMode="auto">
          <a:xfrm>
            <a:off x="3194050" y="5100638"/>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372" name="AutoShape 204"/>
          <p:cNvSpPr>
            <a:spLocks noChangeArrowheads="1"/>
          </p:cNvSpPr>
          <p:nvPr/>
        </p:nvSpPr>
        <p:spPr bwMode="auto">
          <a:xfrm>
            <a:off x="3636963" y="5064125"/>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373" name="AutoShape 205"/>
          <p:cNvSpPr>
            <a:spLocks noChangeArrowheads="1"/>
          </p:cNvSpPr>
          <p:nvPr/>
        </p:nvSpPr>
        <p:spPr bwMode="auto">
          <a:xfrm>
            <a:off x="5053013" y="52451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438" name="Group 206"/>
          <p:cNvGrpSpPr>
            <a:grpSpLocks/>
          </p:cNvGrpSpPr>
          <p:nvPr/>
        </p:nvGrpSpPr>
        <p:grpSpPr bwMode="auto">
          <a:xfrm>
            <a:off x="5400675" y="3392488"/>
            <a:ext cx="1257300" cy="384175"/>
            <a:chOff x="2712" y="3084"/>
            <a:chExt cx="792" cy="242"/>
          </a:xfrm>
        </p:grpSpPr>
        <p:sp>
          <p:nvSpPr>
            <p:cNvPr id="3410" name="Text Box 207"/>
            <p:cNvSpPr txBox="1">
              <a:spLocks noChangeArrowheads="1"/>
            </p:cNvSpPr>
            <p:nvPr/>
          </p:nvSpPr>
          <p:spPr bwMode="auto">
            <a:xfrm rot="749505">
              <a:off x="2912" y="3084"/>
              <a:ext cx="4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Hammond</a:t>
              </a:r>
            </a:p>
          </p:txBody>
        </p:sp>
        <p:sp>
          <p:nvSpPr>
            <p:cNvPr id="3411" name="Oval 208"/>
            <p:cNvSpPr>
              <a:spLocks noChangeArrowheads="1"/>
            </p:cNvSpPr>
            <p:nvPr/>
          </p:nvSpPr>
          <p:spPr bwMode="auto">
            <a:xfrm>
              <a:off x="2946" y="3187"/>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2" name="Oval 209"/>
            <p:cNvSpPr>
              <a:spLocks noChangeArrowheads="1"/>
            </p:cNvSpPr>
            <p:nvPr/>
          </p:nvSpPr>
          <p:spPr bwMode="auto">
            <a:xfrm>
              <a:off x="2800" y="3143"/>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3" name="Oval 210"/>
            <p:cNvSpPr>
              <a:spLocks noChangeArrowheads="1"/>
            </p:cNvSpPr>
            <p:nvPr/>
          </p:nvSpPr>
          <p:spPr bwMode="auto">
            <a:xfrm>
              <a:off x="2724" y="3172"/>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4" name="Oval 211"/>
            <p:cNvSpPr>
              <a:spLocks noChangeArrowheads="1"/>
            </p:cNvSpPr>
            <p:nvPr/>
          </p:nvSpPr>
          <p:spPr bwMode="auto">
            <a:xfrm>
              <a:off x="2712" y="312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5" name="Oval 212"/>
            <p:cNvSpPr>
              <a:spLocks noChangeArrowheads="1"/>
            </p:cNvSpPr>
            <p:nvPr/>
          </p:nvSpPr>
          <p:spPr bwMode="auto">
            <a:xfrm>
              <a:off x="2978" y="3211"/>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6" name="Oval 213"/>
            <p:cNvSpPr>
              <a:spLocks noChangeArrowheads="1"/>
            </p:cNvSpPr>
            <p:nvPr/>
          </p:nvSpPr>
          <p:spPr bwMode="auto">
            <a:xfrm>
              <a:off x="3044" y="320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7" name="Oval 214"/>
            <p:cNvSpPr>
              <a:spLocks noChangeArrowheads="1"/>
            </p:cNvSpPr>
            <p:nvPr/>
          </p:nvSpPr>
          <p:spPr bwMode="auto">
            <a:xfrm>
              <a:off x="3040" y="323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8" name="Oval 215"/>
            <p:cNvSpPr>
              <a:spLocks noChangeArrowheads="1"/>
            </p:cNvSpPr>
            <p:nvPr/>
          </p:nvSpPr>
          <p:spPr bwMode="auto">
            <a:xfrm>
              <a:off x="3099" y="322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19" name="Oval 216"/>
            <p:cNvSpPr>
              <a:spLocks noChangeArrowheads="1"/>
            </p:cNvSpPr>
            <p:nvPr/>
          </p:nvSpPr>
          <p:spPr bwMode="auto">
            <a:xfrm>
              <a:off x="3220" y="326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0" name="Oval 217"/>
            <p:cNvSpPr>
              <a:spLocks noChangeArrowheads="1"/>
            </p:cNvSpPr>
            <p:nvPr/>
          </p:nvSpPr>
          <p:spPr bwMode="auto">
            <a:xfrm>
              <a:off x="3443" y="3302"/>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1" name="Oval 218"/>
            <p:cNvSpPr>
              <a:spLocks noChangeArrowheads="1"/>
            </p:cNvSpPr>
            <p:nvPr/>
          </p:nvSpPr>
          <p:spPr bwMode="auto">
            <a:xfrm>
              <a:off x="3266" y="3257"/>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2" name="Oval 219"/>
            <p:cNvSpPr>
              <a:spLocks noChangeArrowheads="1"/>
            </p:cNvSpPr>
            <p:nvPr/>
          </p:nvSpPr>
          <p:spPr bwMode="auto">
            <a:xfrm>
              <a:off x="3359" y="328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3" name="Oval 220"/>
            <p:cNvSpPr>
              <a:spLocks noChangeArrowheads="1"/>
            </p:cNvSpPr>
            <p:nvPr/>
          </p:nvSpPr>
          <p:spPr bwMode="auto">
            <a:xfrm>
              <a:off x="3473" y="3278"/>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4" name="Oval 221"/>
            <p:cNvSpPr>
              <a:spLocks noChangeArrowheads="1"/>
            </p:cNvSpPr>
            <p:nvPr/>
          </p:nvSpPr>
          <p:spPr bwMode="auto">
            <a:xfrm>
              <a:off x="3169" y="3235"/>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5" name="Oval 222"/>
            <p:cNvSpPr>
              <a:spLocks noChangeArrowheads="1"/>
            </p:cNvSpPr>
            <p:nvPr/>
          </p:nvSpPr>
          <p:spPr bwMode="auto">
            <a:xfrm>
              <a:off x="2873" y="317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6" name="Oval 223"/>
            <p:cNvSpPr>
              <a:spLocks noChangeArrowheads="1"/>
            </p:cNvSpPr>
            <p:nvPr/>
          </p:nvSpPr>
          <p:spPr bwMode="auto">
            <a:xfrm>
              <a:off x="2794" y="3184"/>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27" name="Oval 224"/>
            <p:cNvSpPr>
              <a:spLocks noChangeArrowheads="1"/>
            </p:cNvSpPr>
            <p:nvPr/>
          </p:nvSpPr>
          <p:spPr bwMode="auto">
            <a:xfrm>
              <a:off x="3121" y="3259"/>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446" name="Group 225"/>
          <p:cNvGrpSpPr>
            <a:grpSpLocks/>
          </p:cNvGrpSpPr>
          <p:nvPr/>
        </p:nvGrpSpPr>
        <p:grpSpPr bwMode="auto">
          <a:xfrm>
            <a:off x="2365375" y="3194050"/>
            <a:ext cx="684213" cy="479425"/>
            <a:chOff x="1490" y="2012"/>
            <a:chExt cx="431" cy="302"/>
          </a:xfrm>
        </p:grpSpPr>
        <p:sp>
          <p:nvSpPr>
            <p:cNvPr id="3394" name="Text Box 226"/>
            <p:cNvSpPr txBox="1">
              <a:spLocks noChangeArrowheads="1"/>
            </p:cNvSpPr>
            <p:nvPr/>
          </p:nvSpPr>
          <p:spPr bwMode="auto">
            <a:xfrm>
              <a:off x="1513" y="2012"/>
              <a:ext cx="4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McDowell</a:t>
              </a:r>
            </a:p>
          </p:txBody>
        </p:sp>
        <p:sp>
          <p:nvSpPr>
            <p:cNvPr id="3395" name="Oval 227"/>
            <p:cNvSpPr>
              <a:spLocks noChangeArrowheads="1"/>
            </p:cNvSpPr>
            <p:nvPr/>
          </p:nvSpPr>
          <p:spPr bwMode="auto">
            <a:xfrm>
              <a:off x="1506" y="2233"/>
              <a:ext cx="31"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96" name="Oval 228"/>
            <p:cNvSpPr>
              <a:spLocks noChangeArrowheads="1"/>
            </p:cNvSpPr>
            <p:nvPr/>
          </p:nvSpPr>
          <p:spPr bwMode="auto">
            <a:xfrm>
              <a:off x="1679" y="214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97" name="Oval 229"/>
            <p:cNvSpPr>
              <a:spLocks noChangeArrowheads="1"/>
            </p:cNvSpPr>
            <p:nvPr/>
          </p:nvSpPr>
          <p:spPr bwMode="auto">
            <a:xfrm>
              <a:off x="1737" y="2203"/>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98" name="Oval 230"/>
            <p:cNvSpPr>
              <a:spLocks noChangeArrowheads="1"/>
            </p:cNvSpPr>
            <p:nvPr/>
          </p:nvSpPr>
          <p:spPr bwMode="auto">
            <a:xfrm>
              <a:off x="1879" y="2225"/>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99" name="Oval 231"/>
            <p:cNvSpPr>
              <a:spLocks noChangeArrowheads="1"/>
            </p:cNvSpPr>
            <p:nvPr/>
          </p:nvSpPr>
          <p:spPr bwMode="auto">
            <a:xfrm>
              <a:off x="1804" y="212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0" name="Oval 232"/>
            <p:cNvSpPr>
              <a:spLocks noChangeArrowheads="1"/>
            </p:cNvSpPr>
            <p:nvPr/>
          </p:nvSpPr>
          <p:spPr bwMode="auto">
            <a:xfrm>
              <a:off x="1531" y="2290"/>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1" name="Oval 233"/>
            <p:cNvSpPr>
              <a:spLocks noChangeArrowheads="1"/>
            </p:cNvSpPr>
            <p:nvPr/>
          </p:nvSpPr>
          <p:spPr bwMode="auto">
            <a:xfrm>
              <a:off x="1635" y="2179"/>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2" name="Oval 234"/>
            <p:cNvSpPr>
              <a:spLocks noChangeArrowheads="1"/>
            </p:cNvSpPr>
            <p:nvPr/>
          </p:nvSpPr>
          <p:spPr bwMode="auto">
            <a:xfrm>
              <a:off x="1872" y="2160"/>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3" name="Oval 235"/>
            <p:cNvSpPr>
              <a:spLocks noChangeArrowheads="1"/>
            </p:cNvSpPr>
            <p:nvPr/>
          </p:nvSpPr>
          <p:spPr bwMode="auto">
            <a:xfrm>
              <a:off x="1709" y="2181"/>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4" name="Oval 236"/>
            <p:cNvSpPr>
              <a:spLocks noChangeArrowheads="1"/>
            </p:cNvSpPr>
            <p:nvPr/>
          </p:nvSpPr>
          <p:spPr bwMode="auto">
            <a:xfrm>
              <a:off x="1576" y="2152"/>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5" name="Oval 237"/>
            <p:cNvSpPr>
              <a:spLocks noChangeArrowheads="1"/>
            </p:cNvSpPr>
            <p:nvPr/>
          </p:nvSpPr>
          <p:spPr bwMode="auto">
            <a:xfrm>
              <a:off x="1810" y="216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6" name="Oval 238"/>
            <p:cNvSpPr>
              <a:spLocks noChangeArrowheads="1"/>
            </p:cNvSpPr>
            <p:nvPr/>
          </p:nvSpPr>
          <p:spPr bwMode="auto">
            <a:xfrm>
              <a:off x="1550" y="2185"/>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7" name="Oval 239"/>
            <p:cNvSpPr>
              <a:spLocks noChangeArrowheads="1"/>
            </p:cNvSpPr>
            <p:nvPr/>
          </p:nvSpPr>
          <p:spPr bwMode="auto">
            <a:xfrm>
              <a:off x="1846" y="2188"/>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8" name="Oval 240"/>
            <p:cNvSpPr>
              <a:spLocks noChangeArrowheads="1"/>
            </p:cNvSpPr>
            <p:nvPr/>
          </p:nvSpPr>
          <p:spPr bwMode="auto">
            <a:xfrm>
              <a:off x="1490" y="216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409" name="Oval 241"/>
            <p:cNvSpPr>
              <a:spLocks noChangeArrowheads="1"/>
            </p:cNvSpPr>
            <p:nvPr/>
          </p:nvSpPr>
          <p:spPr bwMode="auto">
            <a:xfrm>
              <a:off x="1756" y="2149"/>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410" name="AutoShape 242"/>
          <p:cNvSpPr>
            <a:spLocks noChangeArrowheads="1"/>
          </p:cNvSpPr>
          <p:nvPr/>
        </p:nvSpPr>
        <p:spPr bwMode="auto">
          <a:xfrm>
            <a:off x="3636963" y="3792538"/>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411" name="AutoShape 243"/>
          <p:cNvSpPr>
            <a:spLocks noChangeArrowheads="1"/>
          </p:cNvSpPr>
          <p:nvPr/>
        </p:nvSpPr>
        <p:spPr bwMode="auto">
          <a:xfrm>
            <a:off x="4808538" y="37782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447" name="Group 244"/>
          <p:cNvGrpSpPr>
            <a:grpSpLocks/>
          </p:cNvGrpSpPr>
          <p:nvPr/>
        </p:nvGrpSpPr>
        <p:grpSpPr bwMode="auto">
          <a:xfrm>
            <a:off x="1990725" y="2740025"/>
            <a:ext cx="655638" cy="327025"/>
            <a:chOff x="1254" y="1726"/>
            <a:chExt cx="413" cy="206"/>
          </a:xfrm>
        </p:grpSpPr>
        <p:grpSp>
          <p:nvGrpSpPr>
            <p:cNvPr id="3387" name="Group 245"/>
            <p:cNvGrpSpPr>
              <a:grpSpLocks/>
            </p:cNvGrpSpPr>
            <p:nvPr/>
          </p:nvGrpSpPr>
          <p:grpSpPr bwMode="auto">
            <a:xfrm rot="8863461">
              <a:off x="1385" y="1842"/>
              <a:ext cx="282" cy="90"/>
              <a:chOff x="3048" y="12624"/>
              <a:chExt cx="2238" cy="564"/>
            </a:xfrm>
          </p:grpSpPr>
          <p:sp>
            <p:nvSpPr>
              <p:cNvPr id="3389" name="Rectangle 246"/>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90" name="Line 247"/>
              <p:cNvSpPr>
                <a:spLocks noChangeShapeType="1"/>
              </p:cNvSpPr>
              <p:nvPr/>
            </p:nvSpPr>
            <p:spPr bwMode="auto">
              <a:xfrm flipV="1">
                <a:off x="3048" y="12762"/>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91" name="Line 248"/>
              <p:cNvSpPr>
                <a:spLocks noChangeShapeType="1"/>
              </p:cNvSpPr>
              <p:nvPr/>
            </p:nvSpPr>
            <p:spPr bwMode="auto">
              <a:xfrm>
                <a:off x="3048" y="12756"/>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92" name="Line 249"/>
              <p:cNvSpPr>
                <a:spLocks noChangeShapeType="1"/>
              </p:cNvSpPr>
              <p:nvPr/>
            </p:nvSpPr>
            <p:spPr bwMode="auto">
              <a:xfrm flipV="1">
                <a:off x="4044"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93" name="Line 250"/>
              <p:cNvSpPr>
                <a:spLocks noChangeShapeType="1"/>
              </p:cNvSpPr>
              <p:nvPr/>
            </p:nvSpPr>
            <p:spPr bwMode="auto">
              <a:xfrm flipV="1">
                <a:off x="4266"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88" name="Text Box 251"/>
            <p:cNvSpPr txBox="1">
              <a:spLocks noChangeArrowheads="1"/>
            </p:cNvSpPr>
            <p:nvPr/>
          </p:nvSpPr>
          <p:spPr bwMode="auto">
            <a:xfrm rot="-1816541">
              <a:off x="1254" y="1726"/>
              <a:ext cx="4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McDowell</a:t>
              </a:r>
            </a:p>
          </p:txBody>
        </p:sp>
      </p:grpSp>
      <p:grpSp>
        <p:nvGrpSpPr>
          <p:cNvPr id="7455" name="Group 252"/>
          <p:cNvGrpSpPr>
            <a:grpSpLocks/>
          </p:cNvGrpSpPr>
          <p:nvPr/>
        </p:nvGrpSpPr>
        <p:grpSpPr bwMode="auto">
          <a:xfrm>
            <a:off x="5356225" y="611188"/>
            <a:ext cx="1466850" cy="784225"/>
            <a:chOff x="3374" y="385"/>
            <a:chExt cx="924" cy="494"/>
          </a:xfrm>
        </p:grpSpPr>
        <p:sp>
          <p:nvSpPr>
            <p:cNvPr id="3385" name="Oval 253"/>
            <p:cNvSpPr>
              <a:spLocks noChangeArrowheads="1"/>
            </p:cNvSpPr>
            <p:nvPr/>
          </p:nvSpPr>
          <p:spPr bwMode="auto">
            <a:xfrm>
              <a:off x="3374" y="385"/>
              <a:ext cx="924" cy="494"/>
            </a:xfrm>
            <a:prstGeom prst="ellipse">
              <a:avLst/>
            </a:prstGeom>
            <a:noFill/>
            <a:ln w="3810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86" name="Text Box 254"/>
            <p:cNvSpPr txBox="1">
              <a:spLocks noChangeArrowheads="1"/>
            </p:cNvSpPr>
            <p:nvPr/>
          </p:nvSpPr>
          <p:spPr bwMode="auto">
            <a:xfrm>
              <a:off x="3505" y="467"/>
              <a:ext cx="67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400" b="1">
                  <a:solidFill>
                    <a:srgbClr val="000066"/>
                  </a:solidFill>
                </a:rPr>
                <a:t>Militia</a:t>
              </a:r>
            </a:p>
            <a:p>
              <a:pPr algn="ctr" eaLnBrk="1" fontAlgn="base" hangingPunct="1">
                <a:spcBef>
                  <a:spcPct val="0"/>
                </a:spcBef>
                <a:spcAft>
                  <a:spcPct val="0"/>
                </a:spcAft>
              </a:pPr>
              <a:r>
                <a:rPr lang="en-US" altLang="en-US" sz="1400" b="1">
                  <a:solidFill>
                    <a:srgbClr val="000066"/>
                  </a:solidFill>
                </a:rPr>
                <a:t>Reforming</a:t>
              </a:r>
            </a:p>
          </p:txBody>
        </p:sp>
      </p:grpSp>
      <p:grpSp>
        <p:nvGrpSpPr>
          <p:cNvPr id="7456" name="Group 255"/>
          <p:cNvGrpSpPr>
            <a:grpSpLocks/>
          </p:cNvGrpSpPr>
          <p:nvPr/>
        </p:nvGrpSpPr>
        <p:grpSpPr bwMode="auto">
          <a:xfrm>
            <a:off x="5548313" y="1855788"/>
            <a:ext cx="684212" cy="360362"/>
            <a:chOff x="3495" y="1169"/>
            <a:chExt cx="431" cy="227"/>
          </a:xfrm>
        </p:grpSpPr>
        <p:grpSp>
          <p:nvGrpSpPr>
            <p:cNvPr id="3378" name="Group 256"/>
            <p:cNvGrpSpPr>
              <a:grpSpLocks/>
            </p:cNvGrpSpPr>
            <p:nvPr/>
          </p:nvGrpSpPr>
          <p:grpSpPr bwMode="auto">
            <a:xfrm rot="10800000">
              <a:off x="3573" y="1306"/>
              <a:ext cx="282" cy="90"/>
              <a:chOff x="3048" y="12624"/>
              <a:chExt cx="2238" cy="564"/>
            </a:xfrm>
          </p:grpSpPr>
          <p:sp>
            <p:nvSpPr>
              <p:cNvPr id="3380" name="Rectangle 257"/>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81" name="Line 258"/>
              <p:cNvSpPr>
                <a:spLocks noChangeShapeType="1"/>
              </p:cNvSpPr>
              <p:nvPr/>
            </p:nvSpPr>
            <p:spPr bwMode="auto">
              <a:xfrm flipV="1">
                <a:off x="3048" y="12762"/>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82" name="Line 259"/>
              <p:cNvSpPr>
                <a:spLocks noChangeShapeType="1"/>
              </p:cNvSpPr>
              <p:nvPr/>
            </p:nvSpPr>
            <p:spPr bwMode="auto">
              <a:xfrm>
                <a:off x="3048" y="12756"/>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83" name="Line 260"/>
              <p:cNvSpPr>
                <a:spLocks noChangeShapeType="1"/>
              </p:cNvSpPr>
              <p:nvPr/>
            </p:nvSpPr>
            <p:spPr bwMode="auto">
              <a:xfrm flipV="1">
                <a:off x="4044"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84" name="Line 261"/>
              <p:cNvSpPr>
                <a:spLocks noChangeShapeType="1"/>
              </p:cNvSpPr>
              <p:nvPr/>
            </p:nvSpPr>
            <p:spPr bwMode="auto">
              <a:xfrm flipV="1">
                <a:off x="4266"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79" name="Text Box 262"/>
            <p:cNvSpPr txBox="1">
              <a:spLocks noChangeArrowheads="1"/>
            </p:cNvSpPr>
            <p:nvPr/>
          </p:nvSpPr>
          <p:spPr bwMode="auto">
            <a:xfrm rot="29098">
              <a:off x="3495" y="1169"/>
              <a:ext cx="4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Hammond</a:t>
              </a:r>
            </a:p>
          </p:txBody>
        </p:sp>
      </p:grpSp>
      <p:grpSp>
        <p:nvGrpSpPr>
          <p:cNvPr id="7464" name="Group 263"/>
          <p:cNvGrpSpPr>
            <a:grpSpLocks/>
          </p:cNvGrpSpPr>
          <p:nvPr/>
        </p:nvGrpSpPr>
        <p:grpSpPr bwMode="auto">
          <a:xfrm>
            <a:off x="5921375" y="1598613"/>
            <a:ext cx="430213" cy="188912"/>
            <a:chOff x="7512" y="14880"/>
            <a:chExt cx="1429" cy="458"/>
          </a:xfrm>
        </p:grpSpPr>
        <p:sp>
          <p:nvSpPr>
            <p:cNvPr id="3374" name="Rectangle 264"/>
            <p:cNvSpPr>
              <a:spLocks noChangeArrowheads="1"/>
            </p:cNvSpPr>
            <p:nvPr/>
          </p:nvSpPr>
          <p:spPr bwMode="auto">
            <a:xfrm>
              <a:off x="7512" y="14970"/>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75" name="Line 265"/>
            <p:cNvSpPr>
              <a:spLocks noChangeShapeType="1"/>
            </p:cNvSpPr>
            <p:nvPr/>
          </p:nvSpPr>
          <p:spPr bwMode="auto">
            <a:xfrm flipV="1">
              <a:off x="7512" y="1497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76" name="Line 266"/>
            <p:cNvSpPr>
              <a:spLocks noChangeShapeType="1"/>
            </p:cNvSpPr>
            <p:nvPr/>
          </p:nvSpPr>
          <p:spPr bwMode="auto">
            <a:xfrm flipV="1">
              <a:off x="7939" y="1488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77" name="Text Box 267"/>
            <p:cNvSpPr txBox="1">
              <a:spLocks noChangeArrowheads="1"/>
            </p:cNvSpPr>
            <p:nvPr/>
          </p:nvSpPr>
          <p:spPr bwMode="auto">
            <a:xfrm>
              <a:off x="8351" y="14965"/>
              <a:ext cx="590"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17</a:t>
              </a:r>
            </a:p>
          </p:txBody>
        </p:sp>
      </p:grpSp>
      <p:grpSp>
        <p:nvGrpSpPr>
          <p:cNvPr id="7468" name="Group 268"/>
          <p:cNvGrpSpPr>
            <a:grpSpLocks/>
          </p:cNvGrpSpPr>
          <p:nvPr/>
        </p:nvGrpSpPr>
        <p:grpSpPr bwMode="auto">
          <a:xfrm>
            <a:off x="3513138" y="2479675"/>
            <a:ext cx="582612" cy="184150"/>
            <a:chOff x="2129" y="3554"/>
            <a:chExt cx="367" cy="116"/>
          </a:xfrm>
        </p:grpSpPr>
        <p:grpSp>
          <p:nvGrpSpPr>
            <p:cNvPr id="3365" name="Group 269"/>
            <p:cNvGrpSpPr>
              <a:grpSpLocks/>
            </p:cNvGrpSpPr>
            <p:nvPr/>
          </p:nvGrpSpPr>
          <p:grpSpPr bwMode="auto">
            <a:xfrm>
              <a:off x="2210" y="3554"/>
              <a:ext cx="286" cy="97"/>
              <a:chOff x="6300" y="14952"/>
              <a:chExt cx="852" cy="390"/>
            </a:xfrm>
          </p:grpSpPr>
          <p:grpSp>
            <p:nvGrpSpPr>
              <p:cNvPr id="3367" name="Group 270"/>
              <p:cNvGrpSpPr>
                <a:grpSpLocks/>
              </p:cNvGrpSpPr>
              <p:nvPr/>
            </p:nvGrpSpPr>
            <p:grpSpPr bwMode="auto">
              <a:xfrm>
                <a:off x="6300" y="15066"/>
                <a:ext cx="852" cy="276"/>
                <a:chOff x="6528" y="15594"/>
                <a:chExt cx="852" cy="276"/>
              </a:xfrm>
            </p:grpSpPr>
            <p:sp>
              <p:nvSpPr>
                <p:cNvPr id="3371" name="Rectangle 271"/>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72" name="Line 272"/>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73" name="Line 273"/>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68" name="Line 274"/>
              <p:cNvSpPr>
                <a:spLocks noChangeShapeType="1"/>
              </p:cNvSpPr>
              <p:nvPr/>
            </p:nvSpPr>
            <p:spPr bwMode="auto">
              <a:xfrm flipV="1">
                <a:off x="6624"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69" name="Line 275"/>
              <p:cNvSpPr>
                <a:spLocks noChangeShapeType="1"/>
              </p:cNvSpPr>
              <p:nvPr/>
            </p:nvSpPr>
            <p:spPr bwMode="auto">
              <a:xfrm flipV="1">
                <a:off x="6726"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70" name="Line 276"/>
              <p:cNvSpPr>
                <a:spLocks noChangeShapeType="1"/>
              </p:cNvSpPr>
              <p:nvPr/>
            </p:nvSpPr>
            <p:spPr bwMode="auto">
              <a:xfrm flipV="1">
                <a:off x="6810"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66" name="Text Box 277"/>
            <p:cNvSpPr txBox="1">
              <a:spLocks noChangeArrowheads="1"/>
            </p:cNvSpPr>
            <p:nvPr/>
          </p:nvSpPr>
          <p:spPr bwMode="auto">
            <a:xfrm>
              <a:off x="2129" y="3573"/>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a:t>
              </a:r>
            </a:p>
          </p:txBody>
        </p:sp>
      </p:grpSp>
      <p:grpSp>
        <p:nvGrpSpPr>
          <p:cNvPr id="7483" name="Group 278"/>
          <p:cNvGrpSpPr>
            <a:grpSpLocks/>
          </p:cNvGrpSpPr>
          <p:nvPr/>
        </p:nvGrpSpPr>
        <p:grpSpPr bwMode="auto">
          <a:xfrm>
            <a:off x="4999038" y="2466975"/>
            <a:ext cx="450850" cy="300038"/>
            <a:chOff x="3549" y="3558"/>
            <a:chExt cx="284" cy="189"/>
          </a:xfrm>
        </p:grpSpPr>
        <p:grpSp>
          <p:nvGrpSpPr>
            <p:cNvPr id="3357" name="Group 279"/>
            <p:cNvGrpSpPr>
              <a:grpSpLocks/>
            </p:cNvGrpSpPr>
            <p:nvPr/>
          </p:nvGrpSpPr>
          <p:grpSpPr bwMode="auto">
            <a:xfrm>
              <a:off x="3549" y="3558"/>
              <a:ext cx="284" cy="95"/>
              <a:chOff x="6528" y="15510"/>
              <a:chExt cx="852" cy="366"/>
            </a:xfrm>
          </p:grpSpPr>
          <p:grpSp>
            <p:nvGrpSpPr>
              <p:cNvPr id="3359" name="Group 280"/>
              <p:cNvGrpSpPr>
                <a:grpSpLocks/>
              </p:cNvGrpSpPr>
              <p:nvPr/>
            </p:nvGrpSpPr>
            <p:grpSpPr bwMode="auto">
              <a:xfrm>
                <a:off x="6528" y="15600"/>
                <a:ext cx="852" cy="276"/>
                <a:chOff x="6528" y="15594"/>
                <a:chExt cx="852" cy="276"/>
              </a:xfrm>
            </p:grpSpPr>
            <p:sp>
              <p:nvSpPr>
                <p:cNvPr id="3362" name="Rectangle 281"/>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63" name="Line 282"/>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64" name="Line 283"/>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60" name="Line 284"/>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61" name="Line 285"/>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58" name="Text Box 286"/>
            <p:cNvSpPr txBox="1">
              <a:spLocks noChangeArrowheads="1"/>
            </p:cNvSpPr>
            <p:nvPr/>
          </p:nvSpPr>
          <p:spPr bwMode="auto">
            <a:xfrm>
              <a:off x="3596" y="3650"/>
              <a:ext cx="19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Light</a:t>
              </a:r>
            </a:p>
          </p:txBody>
        </p:sp>
      </p:grpSp>
      <p:grpSp>
        <p:nvGrpSpPr>
          <p:cNvPr id="7492" name="Group 287"/>
          <p:cNvGrpSpPr>
            <a:grpSpLocks/>
          </p:cNvGrpSpPr>
          <p:nvPr/>
        </p:nvGrpSpPr>
        <p:grpSpPr bwMode="auto">
          <a:xfrm>
            <a:off x="4422775" y="2476500"/>
            <a:ext cx="514350" cy="298450"/>
            <a:chOff x="5712" y="14220"/>
            <a:chExt cx="1152" cy="751"/>
          </a:xfrm>
        </p:grpSpPr>
        <p:grpSp>
          <p:nvGrpSpPr>
            <p:cNvPr id="3349" name="Group 288"/>
            <p:cNvGrpSpPr>
              <a:grpSpLocks/>
            </p:cNvGrpSpPr>
            <p:nvPr/>
          </p:nvGrpSpPr>
          <p:grpSpPr bwMode="auto">
            <a:xfrm>
              <a:off x="5712" y="14220"/>
              <a:ext cx="1152" cy="387"/>
              <a:chOff x="6528" y="15510"/>
              <a:chExt cx="852" cy="366"/>
            </a:xfrm>
          </p:grpSpPr>
          <p:grpSp>
            <p:nvGrpSpPr>
              <p:cNvPr id="3351" name="Group 289"/>
              <p:cNvGrpSpPr>
                <a:grpSpLocks/>
              </p:cNvGrpSpPr>
              <p:nvPr/>
            </p:nvGrpSpPr>
            <p:grpSpPr bwMode="auto">
              <a:xfrm>
                <a:off x="6528" y="15600"/>
                <a:ext cx="852" cy="276"/>
                <a:chOff x="6528" y="15594"/>
                <a:chExt cx="852" cy="276"/>
              </a:xfrm>
            </p:grpSpPr>
            <p:sp>
              <p:nvSpPr>
                <p:cNvPr id="3354" name="Rectangle 290"/>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55" name="Line 291"/>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56" name="Line 292"/>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52" name="Line 293"/>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53" name="Line 294"/>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50" name="Text Box 295"/>
            <p:cNvSpPr txBox="1">
              <a:spLocks noChangeArrowheads="1"/>
            </p:cNvSpPr>
            <p:nvPr/>
          </p:nvSpPr>
          <p:spPr bwMode="auto">
            <a:xfrm>
              <a:off x="5922" y="14584"/>
              <a:ext cx="889"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grpSp>
        <p:nvGrpSpPr>
          <p:cNvPr id="7589" name="Group 296"/>
          <p:cNvGrpSpPr>
            <a:grpSpLocks/>
          </p:cNvGrpSpPr>
          <p:nvPr/>
        </p:nvGrpSpPr>
        <p:grpSpPr bwMode="auto">
          <a:xfrm>
            <a:off x="4159250" y="2481263"/>
            <a:ext cx="214313" cy="147637"/>
            <a:chOff x="7548" y="14064"/>
            <a:chExt cx="514" cy="420"/>
          </a:xfrm>
        </p:grpSpPr>
        <p:sp>
          <p:nvSpPr>
            <p:cNvPr id="3346" name="Rectangle 297"/>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47" name="Oval 298"/>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48" name="Oval 299"/>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594" name="Group 300"/>
          <p:cNvGrpSpPr>
            <a:grpSpLocks/>
          </p:cNvGrpSpPr>
          <p:nvPr/>
        </p:nvGrpSpPr>
        <p:grpSpPr bwMode="auto">
          <a:xfrm rot="-1966492">
            <a:off x="2244725" y="3187700"/>
            <a:ext cx="396875" cy="273050"/>
            <a:chOff x="1864" y="3544"/>
            <a:chExt cx="250" cy="172"/>
          </a:xfrm>
        </p:grpSpPr>
        <p:grpSp>
          <p:nvGrpSpPr>
            <p:cNvPr id="3341" name="Group 301"/>
            <p:cNvGrpSpPr>
              <a:grpSpLocks/>
            </p:cNvGrpSpPr>
            <p:nvPr/>
          </p:nvGrpSpPr>
          <p:grpSpPr bwMode="auto">
            <a:xfrm>
              <a:off x="1896" y="3544"/>
              <a:ext cx="192" cy="89"/>
              <a:chOff x="1452" y="3546"/>
              <a:chExt cx="300" cy="89"/>
            </a:xfrm>
          </p:grpSpPr>
          <p:sp>
            <p:nvSpPr>
              <p:cNvPr id="3343" name="Rectangle 302"/>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44" name="Line 303"/>
              <p:cNvSpPr>
                <a:spLocks noChangeShapeType="1"/>
              </p:cNvSpPr>
              <p:nvPr/>
            </p:nvSpPr>
            <p:spPr bwMode="auto">
              <a:xfrm flipV="1">
                <a:off x="1452" y="3573"/>
                <a:ext cx="300" cy="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45" name="Line 304"/>
              <p:cNvSpPr>
                <a:spLocks noChangeShapeType="1"/>
              </p:cNvSpPr>
              <p:nvPr/>
            </p:nvSpPr>
            <p:spPr bwMode="auto">
              <a:xfrm flipV="1">
                <a:off x="1610" y="3546"/>
                <a:ext cx="0"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42" name="Text Box 305"/>
            <p:cNvSpPr txBox="1">
              <a:spLocks noChangeArrowheads="1"/>
            </p:cNvSpPr>
            <p:nvPr/>
          </p:nvSpPr>
          <p:spPr bwMode="auto">
            <a:xfrm>
              <a:off x="1864" y="3619"/>
              <a:ext cx="2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grpSp>
        <p:nvGrpSpPr>
          <p:cNvPr id="7604" name="Group 306"/>
          <p:cNvGrpSpPr>
            <a:grpSpLocks/>
          </p:cNvGrpSpPr>
          <p:nvPr/>
        </p:nvGrpSpPr>
        <p:grpSpPr bwMode="auto">
          <a:xfrm rot="-2077939">
            <a:off x="2571750" y="2938463"/>
            <a:ext cx="423863" cy="176212"/>
            <a:chOff x="4684" y="1451"/>
            <a:chExt cx="267" cy="111"/>
          </a:xfrm>
        </p:grpSpPr>
        <p:sp>
          <p:nvSpPr>
            <p:cNvPr id="3336" name="Rectangle 307"/>
            <p:cNvSpPr>
              <a:spLocks noChangeArrowheads="1"/>
            </p:cNvSpPr>
            <p:nvPr/>
          </p:nvSpPr>
          <p:spPr bwMode="auto">
            <a:xfrm>
              <a:off x="4684" y="1474"/>
              <a:ext cx="161" cy="72"/>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37" name="Line 308"/>
            <p:cNvSpPr>
              <a:spLocks noChangeShapeType="1"/>
            </p:cNvSpPr>
            <p:nvPr/>
          </p:nvSpPr>
          <p:spPr bwMode="auto">
            <a:xfrm flipV="1">
              <a:off x="4684" y="1475"/>
              <a:ext cx="162" cy="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38" name="Line 309"/>
            <p:cNvSpPr>
              <a:spLocks noChangeShapeType="1"/>
            </p:cNvSpPr>
            <p:nvPr/>
          </p:nvSpPr>
          <p:spPr bwMode="auto">
            <a:xfrm flipV="1">
              <a:off x="4765" y="1451"/>
              <a:ext cx="0" cy="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39" name="Text Box 310"/>
            <p:cNvSpPr txBox="1">
              <a:spLocks noChangeArrowheads="1"/>
            </p:cNvSpPr>
            <p:nvPr/>
          </p:nvSpPr>
          <p:spPr bwMode="auto">
            <a:xfrm>
              <a:off x="4839" y="1465"/>
              <a:ext cx="1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71</a:t>
              </a:r>
            </a:p>
          </p:txBody>
        </p:sp>
        <p:sp>
          <p:nvSpPr>
            <p:cNvPr id="3340" name="Line 311"/>
            <p:cNvSpPr>
              <a:spLocks noChangeShapeType="1"/>
            </p:cNvSpPr>
            <p:nvPr/>
          </p:nvSpPr>
          <p:spPr bwMode="auto">
            <a:xfrm>
              <a:off x="4686" y="1480"/>
              <a:ext cx="164" cy="6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7480" name="AutoShape 312"/>
          <p:cNvSpPr>
            <a:spLocks noChangeArrowheads="1"/>
          </p:cNvSpPr>
          <p:nvPr/>
        </p:nvSpPr>
        <p:spPr bwMode="auto">
          <a:xfrm>
            <a:off x="2357438" y="29273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481" name="AutoShape 313"/>
          <p:cNvSpPr>
            <a:spLocks noChangeArrowheads="1"/>
          </p:cNvSpPr>
          <p:nvPr/>
        </p:nvSpPr>
        <p:spPr bwMode="auto">
          <a:xfrm>
            <a:off x="3792538" y="21653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482" name="AutoShape 314"/>
          <p:cNvSpPr>
            <a:spLocks noChangeArrowheads="1"/>
          </p:cNvSpPr>
          <p:nvPr/>
        </p:nvSpPr>
        <p:spPr bwMode="auto">
          <a:xfrm>
            <a:off x="4948238" y="22034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609" name="Group 315"/>
          <p:cNvGrpSpPr>
            <a:grpSpLocks/>
          </p:cNvGrpSpPr>
          <p:nvPr/>
        </p:nvGrpSpPr>
        <p:grpSpPr bwMode="auto">
          <a:xfrm>
            <a:off x="2001838" y="2297113"/>
            <a:ext cx="396875" cy="273050"/>
            <a:chOff x="1864" y="3544"/>
            <a:chExt cx="250" cy="172"/>
          </a:xfrm>
        </p:grpSpPr>
        <p:grpSp>
          <p:nvGrpSpPr>
            <p:cNvPr id="3331" name="Group 316"/>
            <p:cNvGrpSpPr>
              <a:grpSpLocks/>
            </p:cNvGrpSpPr>
            <p:nvPr/>
          </p:nvGrpSpPr>
          <p:grpSpPr bwMode="auto">
            <a:xfrm>
              <a:off x="1896" y="3544"/>
              <a:ext cx="192" cy="89"/>
              <a:chOff x="1452" y="3546"/>
              <a:chExt cx="300" cy="89"/>
            </a:xfrm>
          </p:grpSpPr>
          <p:sp>
            <p:nvSpPr>
              <p:cNvPr id="3333" name="Rectangle 317"/>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34" name="Line 318"/>
              <p:cNvSpPr>
                <a:spLocks noChangeShapeType="1"/>
              </p:cNvSpPr>
              <p:nvPr/>
            </p:nvSpPr>
            <p:spPr bwMode="auto">
              <a:xfrm flipV="1">
                <a:off x="1452" y="3573"/>
                <a:ext cx="300" cy="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35" name="Line 319"/>
              <p:cNvSpPr>
                <a:spLocks noChangeShapeType="1"/>
              </p:cNvSpPr>
              <p:nvPr/>
            </p:nvSpPr>
            <p:spPr bwMode="auto">
              <a:xfrm flipV="1">
                <a:off x="1610" y="3546"/>
                <a:ext cx="0"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3332" name="Text Box 320"/>
            <p:cNvSpPr txBox="1">
              <a:spLocks noChangeArrowheads="1"/>
            </p:cNvSpPr>
            <p:nvPr/>
          </p:nvSpPr>
          <p:spPr bwMode="auto">
            <a:xfrm>
              <a:off x="1864" y="3619"/>
              <a:ext cx="2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sp>
        <p:nvSpPr>
          <p:cNvPr id="7489" name="AutoShape 321"/>
          <p:cNvSpPr>
            <a:spLocks noChangeArrowheads="1"/>
          </p:cNvSpPr>
          <p:nvPr/>
        </p:nvSpPr>
        <p:spPr bwMode="auto">
          <a:xfrm>
            <a:off x="2062163" y="2084388"/>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619" name="Group 322"/>
          <p:cNvGrpSpPr>
            <a:grpSpLocks/>
          </p:cNvGrpSpPr>
          <p:nvPr/>
        </p:nvGrpSpPr>
        <p:grpSpPr bwMode="auto">
          <a:xfrm>
            <a:off x="4422775" y="34925"/>
            <a:ext cx="790575" cy="304800"/>
            <a:chOff x="2786" y="22"/>
            <a:chExt cx="498" cy="192"/>
          </a:xfrm>
        </p:grpSpPr>
        <p:sp>
          <p:nvSpPr>
            <p:cNvPr id="3324" name="Text Box 323"/>
            <p:cNvSpPr txBox="1">
              <a:spLocks noChangeArrowheads="1"/>
            </p:cNvSpPr>
            <p:nvPr/>
          </p:nvSpPr>
          <p:spPr bwMode="auto">
            <a:xfrm>
              <a:off x="2786" y="22"/>
              <a:ext cx="49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Washington</a:t>
              </a:r>
            </a:p>
          </p:txBody>
        </p:sp>
        <p:grpSp>
          <p:nvGrpSpPr>
            <p:cNvPr id="3325" name="Group 324"/>
            <p:cNvGrpSpPr>
              <a:grpSpLocks/>
            </p:cNvGrpSpPr>
            <p:nvPr/>
          </p:nvGrpSpPr>
          <p:grpSpPr bwMode="auto">
            <a:xfrm>
              <a:off x="2955" y="122"/>
              <a:ext cx="328" cy="92"/>
              <a:chOff x="6848" y="2360"/>
              <a:chExt cx="990" cy="366"/>
            </a:xfrm>
          </p:grpSpPr>
          <p:sp>
            <p:nvSpPr>
              <p:cNvPr id="3326" name="Rectangle 325"/>
              <p:cNvSpPr>
                <a:spLocks noChangeArrowheads="1"/>
              </p:cNvSpPr>
              <p:nvPr/>
            </p:nvSpPr>
            <p:spPr bwMode="auto">
              <a:xfrm rot="10800000">
                <a:off x="6850" y="2360"/>
                <a:ext cx="987" cy="280"/>
              </a:xfrm>
              <a:prstGeom prst="rect">
                <a:avLst/>
              </a:prstGeom>
              <a:solidFill>
                <a:schemeClr val="bg1"/>
              </a:solidFill>
              <a:ln w="9525">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327" name="Line 326"/>
              <p:cNvSpPr>
                <a:spLocks noChangeShapeType="1"/>
              </p:cNvSpPr>
              <p:nvPr/>
            </p:nvSpPr>
            <p:spPr bwMode="auto">
              <a:xfrm rot="10800000" flipV="1">
                <a:off x="6848" y="2360"/>
                <a:ext cx="990" cy="276"/>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28" name="Line 327"/>
              <p:cNvSpPr>
                <a:spLocks noChangeShapeType="1"/>
              </p:cNvSpPr>
              <p:nvPr/>
            </p:nvSpPr>
            <p:spPr bwMode="auto">
              <a:xfrm rot="10800000" flipV="1">
                <a:off x="7444" y="2652"/>
                <a:ext cx="0" cy="74"/>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29" name="Line 328"/>
              <p:cNvSpPr>
                <a:spLocks noChangeShapeType="1"/>
              </p:cNvSpPr>
              <p:nvPr/>
            </p:nvSpPr>
            <p:spPr bwMode="auto">
              <a:xfrm rot="10800000" flipV="1">
                <a:off x="7257" y="2652"/>
                <a:ext cx="0" cy="74"/>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30" name="Line 329"/>
              <p:cNvSpPr>
                <a:spLocks noChangeShapeType="1"/>
              </p:cNvSpPr>
              <p:nvPr/>
            </p:nvSpPr>
            <p:spPr bwMode="auto">
              <a:xfrm rot="10800000" flipV="1">
                <a:off x="7346" y="2652"/>
                <a:ext cx="0" cy="74"/>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sp>
        <p:nvSpPr>
          <p:cNvPr id="7498" name="AutoShape 330"/>
          <p:cNvSpPr>
            <a:spLocks noChangeArrowheads="1"/>
          </p:cNvSpPr>
          <p:nvPr/>
        </p:nvSpPr>
        <p:spPr bwMode="auto">
          <a:xfrm>
            <a:off x="5926138" y="14160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629" name="Group 331"/>
          <p:cNvGrpSpPr>
            <a:grpSpLocks/>
          </p:cNvGrpSpPr>
          <p:nvPr/>
        </p:nvGrpSpPr>
        <p:grpSpPr bwMode="auto">
          <a:xfrm>
            <a:off x="3001963" y="3295650"/>
            <a:ext cx="581025" cy="830263"/>
            <a:chOff x="1891" y="2076"/>
            <a:chExt cx="366" cy="523"/>
          </a:xfrm>
        </p:grpSpPr>
        <p:sp>
          <p:nvSpPr>
            <p:cNvPr id="3316" name="Rectangle 332"/>
            <p:cNvSpPr>
              <a:spLocks noChangeArrowheads="1"/>
            </p:cNvSpPr>
            <p:nvPr/>
          </p:nvSpPr>
          <p:spPr bwMode="auto">
            <a:xfrm rot="-1532120">
              <a:off x="1965" y="2077"/>
              <a:ext cx="121" cy="522"/>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3317" name="Group 333"/>
            <p:cNvGrpSpPr>
              <a:grpSpLocks/>
            </p:cNvGrpSpPr>
            <p:nvPr/>
          </p:nvGrpSpPr>
          <p:grpSpPr bwMode="auto">
            <a:xfrm>
              <a:off x="1891" y="2076"/>
              <a:ext cx="366" cy="520"/>
              <a:chOff x="1894" y="2076"/>
              <a:chExt cx="366" cy="520"/>
            </a:xfrm>
          </p:grpSpPr>
          <p:sp>
            <p:nvSpPr>
              <p:cNvPr id="3318" name="Line 334"/>
              <p:cNvSpPr>
                <a:spLocks noChangeShapeType="1"/>
              </p:cNvSpPr>
              <p:nvPr/>
            </p:nvSpPr>
            <p:spPr bwMode="auto">
              <a:xfrm rot="20067880" flipV="1">
                <a:off x="1971" y="2077"/>
                <a:ext cx="116" cy="5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19" name="Line 335"/>
              <p:cNvSpPr>
                <a:spLocks noChangeShapeType="1"/>
              </p:cNvSpPr>
              <p:nvPr/>
            </p:nvSpPr>
            <p:spPr bwMode="auto">
              <a:xfrm rot="20067880" flipV="1">
                <a:off x="1895" y="2087"/>
                <a:ext cx="0" cy="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20" name="Text Box 336"/>
              <p:cNvSpPr txBox="1">
                <a:spLocks noChangeArrowheads="1"/>
              </p:cNvSpPr>
              <p:nvPr/>
            </p:nvSpPr>
            <p:spPr bwMode="auto">
              <a:xfrm rot="-1532120">
                <a:off x="2085" y="2240"/>
                <a:ext cx="17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71(-)</a:t>
                </a:r>
              </a:p>
            </p:txBody>
          </p:sp>
          <p:sp>
            <p:nvSpPr>
              <p:cNvPr id="3321" name="Line 337"/>
              <p:cNvSpPr>
                <a:spLocks noChangeShapeType="1"/>
              </p:cNvSpPr>
              <p:nvPr/>
            </p:nvSpPr>
            <p:spPr bwMode="auto">
              <a:xfrm rot="-1532120">
                <a:off x="1965" y="2079"/>
                <a:ext cx="122" cy="51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22" name="Line 338"/>
              <p:cNvSpPr>
                <a:spLocks noChangeShapeType="1"/>
              </p:cNvSpPr>
              <p:nvPr/>
            </p:nvSpPr>
            <p:spPr bwMode="auto">
              <a:xfrm rot="20067880" flipV="1">
                <a:off x="1919" y="2076"/>
                <a:ext cx="0" cy="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23" name="Text Box 339"/>
              <p:cNvSpPr txBox="1">
                <a:spLocks noChangeArrowheads="1"/>
              </p:cNvSpPr>
              <p:nvPr/>
            </p:nvSpPr>
            <p:spPr bwMode="auto">
              <a:xfrm rot="-1532120">
                <a:off x="1894" y="2369"/>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1</a:t>
                </a:r>
              </a:p>
            </p:txBody>
          </p:sp>
        </p:grpSp>
      </p:grpSp>
    </p:spTree>
    <p:extLst>
      <p:ext uri="{BB962C8B-B14F-4D97-AF65-F5344CB8AC3E}">
        <p14:creationId xmlns:p14="http://schemas.microsoft.com/office/powerpoint/2010/main" val="1368998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58"/>
                                        </p:tgtEl>
                                        <p:attrNameLst>
                                          <p:attrName>style.visibility</p:attrName>
                                        </p:attrNameLst>
                                      </p:cBhvr>
                                      <p:to>
                                        <p:strVal val="visible"/>
                                      </p:to>
                                    </p:set>
                                    <p:animEffect transition="in" filter="wipe(left)">
                                      <p:cBhvr>
                                        <p:cTn id="7" dur="500"/>
                                        <p:tgtEl>
                                          <p:spTgt spid="735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374"/>
                                        </p:tgtEl>
                                        <p:attrNameLst>
                                          <p:attrName>style.visibility</p:attrName>
                                        </p:attrNameLst>
                                      </p:cBhvr>
                                      <p:to>
                                        <p:strVal val="visible"/>
                                      </p:to>
                                    </p:set>
                                    <p:animEffect transition="in" filter="wipe(left)">
                                      <p:cBhvr>
                                        <p:cTn id="11" dur="500"/>
                                        <p:tgtEl>
                                          <p:spTgt spid="737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437"/>
                                        </p:tgtEl>
                                        <p:attrNameLst>
                                          <p:attrName>style.visibility</p:attrName>
                                        </p:attrNameLst>
                                      </p:cBhvr>
                                      <p:to>
                                        <p:strVal val="visible"/>
                                      </p:to>
                                    </p:set>
                                    <p:animEffect transition="in" filter="wipe(left)">
                                      <p:cBhvr>
                                        <p:cTn id="15" dur="500"/>
                                        <p:tgtEl>
                                          <p:spTgt spid="7437"/>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7424"/>
                                        </p:tgtEl>
                                        <p:attrNameLst>
                                          <p:attrName>style.visibility</p:attrName>
                                        </p:attrNameLst>
                                      </p:cBhvr>
                                      <p:to>
                                        <p:strVal val="visible"/>
                                      </p:to>
                                    </p:set>
                                    <p:animEffect transition="in" filter="wipe(left)">
                                      <p:cBhvr>
                                        <p:cTn id="19" dur="500"/>
                                        <p:tgtEl>
                                          <p:spTgt spid="7424"/>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7413"/>
                                        </p:tgtEl>
                                        <p:attrNameLst>
                                          <p:attrName>style.visibility</p:attrName>
                                        </p:attrNameLst>
                                      </p:cBhvr>
                                      <p:to>
                                        <p:strVal val="visible"/>
                                      </p:to>
                                    </p:set>
                                    <p:animEffect transition="in" filter="wipe(left)">
                                      <p:cBhvr>
                                        <p:cTn id="23" dur="500"/>
                                        <p:tgtEl>
                                          <p:spTgt spid="7413"/>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7366"/>
                                        </p:tgtEl>
                                        <p:attrNameLst>
                                          <p:attrName>style.visibility</p:attrName>
                                        </p:attrNameLst>
                                      </p:cBhvr>
                                      <p:to>
                                        <p:strVal val="visible"/>
                                      </p:to>
                                    </p:set>
                                    <p:animEffect transition="in" filter="wipe(left)">
                                      <p:cBhvr>
                                        <p:cTn id="27" dur="500"/>
                                        <p:tgtEl>
                                          <p:spTgt spid="7366"/>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7349"/>
                                        </p:tgtEl>
                                        <p:attrNameLst>
                                          <p:attrName>style.visibility</p:attrName>
                                        </p:attrNameLst>
                                      </p:cBhvr>
                                      <p:to>
                                        <p:strVal val="visible"/>
                                      </p:to>
                                    </p:set>
                                    <p:animEffect transition="in" filter="wipe(left)">
                                      <p:cBhvr>
                                        <p:cTn id="31" dur="500"/>
                                        <p:tgtEl>
                                          <p:spTgt spid="734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nodeType="clickEffect">
                                  <p:stCondLst>
                                    <p:cond delay="0"/>
                                  </p:stCondLst>
                                  <p:childTnLst>
                                    <p:animMotion origin="layout" path="M 0 0 L 0.00156 -0.10833 " pathEditMode="relative" ptsTypes="AA">
                                      <p:cBhvr>
                                        <p:cTn id="35" dur="2000" fill="hold"/>
                                        <p:tgtEl>
                                          <p:spTgt spid="7358"/>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 0 L 0.00156 -0.10833 " pathEditMode="relative" ptsTypes="AA">
                                      <p:cBhvr>
                                        <p:cTn id="37" dur="2000" fill="hold"/>
                                        <p:tgtEl>
                                          <p:spTgt spid="7374"/>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 0 L 0.00156 -0.10833 " pathEditMode="relative" ptsTypes="AA">
                                      <p:cBhvr>
                                        <p:cTn id="39" dur="2000" fill="hold"/>
                                        <p:tgtEl>
                                          <p:spTgt spid="7437"/>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0 0 L 0.00156 -0.10833 " pathEditMode="relative" ptsTypes="AA">
                                      <p:cBhvr>
                                        <p:cTn id="41" dur="2000" fill="hold"/>
                                        <p:tgtEl>
                                          <p:spTgt spid="7424"/>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0 0 L 0.00156 -0.10833 " pathEditMode="relative" ptsTypes="AA">
                                      <p:cBhvr>
                                        <p:cTn id="43" dur="2000" fill="hold"/>
                                        <p:tgtEl>
                                          <p:spTgt spid="7413"/>
                                        </p:tgtEl>
                                        <p:attrNameLst>
                                          <p:attrName>ppt_x</p:attrName>
                                          <p:attrName>ppt_y</p:attrName>
                                        </p:attrNameLst>
                                      </p:cBhvr>
                                    </p:animMotion>
                                  </p:childTnLst>
                                </p:cTn>
                              </p:par>
                              <p:par>
                                <p:cTn id="44" presetID="0" presetClass="path" presetSubtype="0" accel="50000" decel="50000" fill="hold" nodeType="withEffect">
                                  <p:stCondLst>
                                    <p:cond delay="0"/>
                                  </p:stCondLst>
                                  <p:childTnLst>
                                    <p:animMotion origin="layout" path="M 0 0 L 0.00156 -0.10833 " pathEditMode="relative" ptsTypes="AA">
                                      <p:cBhvr>
                                        <p:cTn id="45" dur="2000" fill="hold"/>
                                        <p:tgtEl>
                                          <p:spTgt spid="7366"/>
                                        </p:tgtEl>
                                        <p:attrNameLst>
                                          <p:attrName>ppt_x</p:attrName>
                                          <p:attrName>ppt_y</p:attrName>
                                        </p:attrNameLst>
                                      </p:cBhvr>
                                    </p:animMotion>
                                  </p:childTnLst>
                                </p:cTn>
                              </p:par>
                              <p:par>
                                <p:cTn id="46" presetID="0" presetClass="path" presetSubtype="0" accel="50000" decel="50000" fill="hold" nodeType="withEffect">
                                  <p:stCondLst>
                                    <p:cond delay="0"/>
                                  </p:stCondLst>
                                  <p:childTnLst>
                                    <p:animMotion origin="layout" path="M 0 0 L 0.00156 -0.10833 " pathEditMode="relative" ptsTypes="AA">
                                      <p:cBhvr>
                                        <p:cTn id="47" dur="2000" fill="hold"/>
                                        <p:tgtEl>
                                          <p:spTgt spid="7349"/>
                                        </p:tgtEl>
                                        <p:attrNameLst>
                                          <p:attrName>ppt_x</p:attrName>
                                          <p:attrName>ppt_y</p:attrName>
                                        </p:attrNameLst>
                                      </p:cBhvr>
                                    </p:animMotion>
                                  </p:childTnLst>
                                </p:cTn>
                              </p:par>
                            </p:childTnLst>
                          </p:cTn>
                        </p:par>
                        <p:par>
                          <p:cTn id="48" fill="hold" nodeType="afterGroup">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737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par>
                                <p:cTn id="51" presetID="3" presetClass="exit" presetSubtype="10" fill="hold" grpId="1" nodeType="withEffect">
                                  <p:stCondLst>
                                    <p:cond delay="0"/>
                                  </p:stCondLst>
                                  <p:childTnLst>
                                    <p:animEffect transition="out" filter="blinds(horizontal)">
                                      <p:cBhvr>
                                        <p:cTn id="52" dur="500"/>
                                        <p:tgtEl>
                                          <p:spTgt spid="7370"/>
                                        </p:tgtEl>
                                      </p:cBhvr>
                                    </p:animEffect>
                                    <p:set>
                                      <p:cBhvr>
                                        <p:cTn id="53" dur="1" fill="hold">
                                          <p:stCondLst>
                                            <p:cond delay="499"/>
                                          </p:stCondLst>
                                        </p:cTn>
                                        <p:tgtEl>
                                          <p:spTgt spid="7370"/>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737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explode.wav"/>
                                        </p:tgtEl>
                                      </p:cMediaNode>
                                    </p:audio>
                                  </p:subTnLst>
                                </p:cTn>
                              </p:par>
                              <p:par>
                                <p:cTn id="56" presetID="3" presetClass="exit" presetSubtype="10" fill="hold" grpId="1" nodeType="withEffect">
                                  <p:stCondLst>
                                    <p:cond delay="0"/>
                                  </p:stCondLst>
                                  <p:childTnLst>
                                    <p:animEffect transition="out" filter="blinds(horizontal)">
                                      <p:cBhvr>
                                        <p:cTn id="57" dur="500"/>
                                        <p:tgtEl>
                                          <p:spTgt spid="7371"/>
                                        </p:tgtEl>
                                      </p:cBhvr>
                                    </p:animEffect>
                                    <p:set>
                                      <p:cBhvr>
                                        <p:cTn id="58" dur="1" fill="hold">
                                          <p:stCondLst>
                                            <p:cond delay="499"/>
                                          </p:stCondLst>
                                        </p:cTn>
                                        <p:tgtEl>
                                          <p:spTgt spid="7371"/>
                                        </p:tgtEl>
                                        <p:attrNameLst>
                                          <p:attrName>style.visibility</p:attrName>
                                        </p:attrNameLst>
                                      </p:cBhvr>
                                      <p:to>
                                        <p:strVal val="hidden"/>
                                      </p:to>
                                    </p:set>
                                  </p:childTnLst>
                                </p:cTn>
                              </p:par>
                            </p:childTnLst>
                          </p:cTn>
                        </p:par>
                        <p:par>
                          <p:cTn id="59" fill="hold" nodeType="afterGroup">
                            <p:stCondLst>
                              <p:cond delay="2500"/>
                            </p:stCondLst>
                            <p:childTnLst>
                              <p:par>
                                <p:cTn id="60" presetID="1" presetClass="entr" presetSubtype="0" fill="hold" grpId="0" nodeType="afterEffect">
                                  <p:stCondLst>
                                    <p:cond delay="0"/>
                                  </p:stCondLst>
                                  <p:childTnLst>
                                    <p:set>
                                      <p:cBhvr>
                                        <p:cTn id="61" dur="1" fill="hold">
                                          <p:stCondLst>
                                            <p:cond delay="0"/>
                                          </p:stCondLst>
                                        </p:cTn>
                                        <p:tgtEl>
                                          <p:spTgt spid="73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explode.wav"/>
                                        </p:tgtEl>
                                      </p:cMediaNode>
                                    </p:audio>
                                  </p:subTnLst>
                                </p:cTn>
                              </p:par>
                              <p:par>
                                <p:cTn id="62" presetID="3" presetClass="exit" presetSubtype="10" fill="hold" grpId="1" nodeType="withEffect">
                                  <p:stCondLst>
                                    <p:cond delay="0"/>
                                  </p:stCondLst>
                                  <p:childTnLst>
                                    <p:animEffect transition="out" filter="blinds(horizontal)">
                                      <p:cBhvr>
                                        <p:cTn id="63" dur="500"/>
                                        <p:tgtEl>
                                          <p:spTgt spid="7372"/>
                                        </p:tgtEl>
                                      </p:cBhvr>
                                    </p:animEffect>
                                    <p:set>
                                      <p:cBhvr>
                                        <p:cTn id="64" dur="1" fill="hold">
                                          <p:stCondLst>
                                            <p:cond delay="499"/>
                                          </p:stCondLst>
                                        </p:cTn>
                                        <p:tgtEl>
                                          <p:spTgt spid="737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737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explode.wav"/>
                                        </p:tgtEl>
                                      </p:cMediaNode>
                                    </p:audio>
                                  </p:subTnLst>
                                </p:cTn>
                              </p:par>
                              <p:par>
                                <p:cTn id="67" presetID="3" presetClass="exit" presetSubtype="10" fill="hold" grpId="1" nodeType="withEffect">
                                  <p:stCondLst>
                                    <p:cond delay="0"/>
                                  </p:stCondLst>
                                  <p:childTnLst>
                                    <p:animEffect transition="out" filter="blinds(horizontal)">
                                      <p:cBhvr>
                                        <p:cTn id="68" dur="500"/>
                                        <p:tgtEl>
                                          <p:spTgt spid="7373"/>
                                        </p:tgtEl>
                                      </p:cBhvr>
                                    </p:animEffect>
                                    <p:set>
                                      <p:cBhvr>
                                        <p:cTn id="69" dur="1" fill="hold">
                                          <p:stCondLst>
                                            <p:cond delay="499"/>
                                          </p:stCondLst>
                                        </p:cTn>
                                        <p:tgtEl>
                                          <p:spTgt spid="7373"/>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xit" presetSubtype="0" fill="hold" nodeType="clickEffect">
                                  <p:stCondLst>
                                    <p:cond delay="0"/>
                                  </p:stCondLst>
                                  <p:childTnLst>
                                    <p:animEffect transition="out" filter="dissolve">
                                      <p:cBhvr>
                                        <p:cTn id="73" dur="500"/>
                                        <p:tgtEl>
                                          <p:spTgt spid="7282"/>
                                        </p:tgtEl>
                                      </p:cBhvr>
                                    </p:animEffect>
                                    <p:set>
                                      <p:cBhvr>
                                        <p:cTn id="74" dur="1" fill="hold">
                                          <p:stCondLst>
                                            <p:cond delay="499"/>
                                          </p:stCondLst>
                                        </p:cTn>
                                        <p:tgtEl>
                                          <p:spTgt spid="7282"/>
                                        </p:tgtEl>
                                        <p:attrNameLst>
                                          <p:attrName>style.visibility</p:attrName>
                                        </p:attrNameLst>
                                      </p:cBhvr>
                                      <p:to>
                                        <p:strVal val="hidden"/>
                                      </p:to>
                                    </p:set>
                                  </p:childTnLst>
                                </p:cTn>
                              </p:par>
                              <p:par>
                                <p:cTn id="75" presetID="9" presetClass="exit" presetSubtype="0" fill="hold" nodeType="withEffect">
                                  <p:stCondLst>
                                    <p:cond delay="0"/>
                                  </p:stCondLst>
                                  <p:childTnLst>
                                    <p:animEffect transition="out" filter="dissolve">
                                      <p:cBhvr>
                                        <p:cTn id="76" dur="500"/>
                                        <p:tgtEl>
                                          <p:spTgt spid="7276"/>
                                        </p:tgtEl>
                                      </p:cBhvr>
                                    </p:animEffect>
                                    <p:set>
                                      <p:cBhvr>
                                        <p:cTn id="77" dur="1" fill="hold">
                                          <p:stCondLst>
                                            <p:cond delay="499"/>
                                          </p:stCondLst>
                                        </p:cTn>
                                        <p:tgtEl>
                                          <p:spTgt spid="7276"/>
                                        </p:tgtEl>
                                        <p:attrNameLst>
                                          <p:attrName>style.visibility</p:attrName>
                                        </p:attrNameLst>
                                      </p:cBhvr>
                                      <p:to>
                                        <p:strVal val="hidden"/>
                                      </p:to>
                                    </p:set>
                                  </p:childTnLst>
                                </p:cTn>
                              </p:par>
                            </p:childTnLst>
                          </p:cTn>
                        </p:par>
                        <p:par>
                          <p:cTn id="78" fill="hold" nodeType="afterGroup">
                            <p:stCondLst>
                              <p:cond delay="500"/>
                            </p:stCondLst>
                            <p:childTnLst>
                              <p:par>
                                <p:cTn id="79" presetID="9" presetClass="entr" presetSubtype="0" fill="hold" nodeType="afterEffect">
                                  <p:stCondLst>
                                    <p:cond delay="0"/>
                                  </p:stCondLst>
                                  <p:childTnLst>
                                    <p:set>
                                      <p:cBhvr>
                                        <p:cTn id="80" dur="1" fill="hold">
                                          <p:stCondLst>
                                            <p:cond delay="0"/>
                                          </p:stCondLst>
                                        </p:cTn>
                                        <p:tgtEl>
                                          <p:spTgt spid="7438"/>
                                        </p:tgtEl>
                                        <p:attrNameLst>
                                          <p:attrName>style.visibility</p:attrName>
                                        </p:attrNameLst>
                                      </p:cBhvr>
                                      <p:to>
                                        <p:strVal val="visible"/>
                                      </p:to>
                                    </p:set>
                                    <p:animEffect transition="in" filter="dissolve">
                                      <p:cBhvr>
                                        <p:cTn id="81" dur="500"/>
                                        <p:tgtEl>
                                          <p:spTgt spid="7438"/>
                                        </p:tgtEl>
                                      </p:cBhvr>
                                    </p:animEffect>
                                  </p:childTnLst>
                                </p:cTn>
                              </p:par>
                              <p:par>
                                <p:cTn id="82" presetID="9" presetClass="entr" presetSubtype="0" fill="hold" nodeType="withEffect">
                                  <p:stCondLst>
                                    <p:cond delay="0"/>
                                  </p:stCondLst>
                                  <p:childTnLst>
                                    <p:set>
                                      <p:cBhvr>
                                        <p:cTn id="83" dur="1" fill="hold">
                                          <p:stCondLst>
                                            <p:cond delay="0"/>
                                          </p:stCondLst>
                                        </p:cTn>
                                        <p:tgtEl>
                                          <p:spTgt spid="7446"/>
                                        </p:tgtEl>
                                        <p:attrNameLst>
                                          <p:attrName>style.visibility</p:attrName>
                                        </p:attrNameLst>
                                      </p:cBhvr>
                                      <p:to>
                                        <p:strVal val="visible"/>
                                      </p:to>
                                    </p:set>
                                    <p:animEffect transition="in" filter="dissolve">
                                      <p:cBhvr>
                                        <p:cTn id="84" dur="500"/>
                                        <p:tgtEl>
                                          <p:spTgt spid="744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0.00156 -0.10834 L 0.00208 -0.25139 L 0.00208 -0.29584 " pathEditMode="relative" rAng="0" ptsTypes="AAA">
                                      <p:cBhvr>
                                        <p:cTn id="88" dur="2000" fill="hold"/>
                                        <p:tgtEl>
                                          <p:spTgt spid="7358"/>
                                        </p:tgtEl>
                                        <p:attrNameLst>
                                          <p:attrName>ppt_x</p:attrName>
                                          <p:attrName>ppt_y</p:attrName>
                                        </p:attrNameLst>
                                      </p:cBhvr>
                                      <p:rCtr x="17" y="-9375"/>
                                    </p:animMotion>
                                  </p:childTnLst>
                                </p:cTn>
                              </p:par>
                              <p:par>
                                <p:cTn id="89" presetID="0" presetClass="path" presetSubtype="0" accel="50000" decel="50000" fill="hold" nodeType="withEffect">
                                  <p:stCondLst>
                                    <p:cond delay="0"/>
                                  </p:stCondLst>
                                  <p:childTnLst>
                                    <p:animMotion origin="layout" path="M 0.00156 -0.10833 L 0.00208 -0.25139 L 0.00208 -0.29583 " pathEditMode="relative" rAng="0" ptsTypes="AAA">
                                      <p:cBhvr>
                                        <p:cTn id="90" dur="2000" fill="hold"/>
                                        <p:tgtEl>
                                          <p:spTgt spid="7374"/>
                                        </p:tgtEl>
                                        <p:attrNameLst>
                                          <p:attrName>ppt_x</p:attrName>
                                          <p:attrName>ppt_y</p:attrName>
                                        </p:attrNameLst>
                                      </p:cBhvr>
                                      <p:rCtr x="17" y="-9375"/>
                                    </p:animMotion>
                                  </p:childTnLst>
                                </p:cTn>
                              </p:par>
                              <p:par>
                                <p:cTn id="91" presetID="0" presetClass="path" presetSubtype="0" accel="50000" decel="50000" fill="hold" nodeType="withEffect">
                                  <p:stCondLst>
                                    <p:cond delay="0"/>
                                  </p:stCondLst>
                                  <p:childTnLst>
                                    <p:animMotion origin="layout" path="M 0.00156 -0.10833 L 0.00208 -0.25139 L 0.00208 -0.29583 " pathEditMode="relative" rAng="0" ptsTypes="AAA">
                                      <p:cBhvr>
                                        <p:cTn id="92" dur="2000" fill="hold"/>
                                        <p:tgtEl>
                                          <p:spTgt spid="7437"/>
                                        </p:tgtEl>
                                        <p:attrNameLst>
                                          <p:attrName>ppt_x</p:attrName>
                                          <p:attrName>ppt_y</p:attrName>
                                        </p:attrNameLst>
                                      </p:cBhvr>
                                      <p:rCtr x="17" y="-9375"/>
                                    </p:animMotion>
                                  </p:childTnLst>
                                </p:cTn>
                              </p:par>
                              <p:par>
                                <p:cTn id="93" presetID="0" presetClass="path" presetSubtype="0" accel="50000" decel="50000" fill="hold" nodeType="withEffect">
                                  <p:stCondLst>
                                    <p:cond delay="0"/>
                                  </p:stCondLst>
                                  <p:childTnLst>
                                    <p:animMotion origin="layout" path="M 0.00156 -0.10834 L 0.00208 -0.25139 L 0.00208 -0.29584 " pathEditMode="relative" rAng="0" ptsTypes="AAA">
                                      <p:cBhvr>
                                        <p:cTn id="94" dur="2000" fill="hold"/>
                                        <p:tgtEl>
                                          <p:spTgt spid="7424"/>
                                        </p:tgtEl>
                                        <p:attrNameLst>
                                          <p:attrName>ppt_x</p:attrName>
                                          <p:attrName>ppt_y</p:attrName>
                                        </p:attrNameLst>
                                      </p:cBhvr>
                                      <p:rCtr x="17" y="-9375"/>
                                    </p:animMotion>
                                  </p:childTnLst>
                                </p:cTn>
                              </p:par>
                              <p:par>
                                <p:cTn id="95" presetID="0" presetClass="path" presetSubtype="0" accel="50000" decel="50000" fill="hold" nodeType="withEffect">
                                  <p:stCondLst>
                                    <p:cond delay="0"/>
                                  </p:stCondLst>
                                  <p:childTnLst>
                                    <p:animMotion origin="layout" path="M 0.00157 -0.10834 L 0.00209 -0.25139 L 0.00209 -0.29584 " pathEditMode="relative" rAng="0" ptsTypes="AAA">
                                      <p:cBhvr>
                                        <p:cTn id="96" dur="2000" fill="hold"/>
                                        <p:tgtEl>
                                          <p:spTgt spid="7413"/>
                                        </p:tgtEl>
                                        <p:attrNameLst>
                                          <p:attrName>ppt_x</p:attrName>
                                          <p:attrName>ppt_y</p:attrName>
                                        </p:attrNameLst>
                                      </p:cBhvr>
                                      <p:rCtr x="17" y="-9375"/>
                                    </p:animMotion>
                                  </p:childTnLst>
                                </p:cTn>
                              </p:par>
                              <p:par>
                                <p:cTn id="97" presetID="0" presetClass="path" presetSubtype="0" accel="50000" decel="50000" fill="hold" nodeType="withEffect">
                                  <p:stCondLst>
                                    <p:cond delay="0"/>
                                  </p:stCondLst>
                                  <p:childTnLst>
                                    <p:animMotion origin="layout" path="M 0.00156 -0.10833 L 0.00208 -0.25139 L 0.00208 -0.29583 " pathEditMode="relative" rAng="0" ptsTypes="AAA">
                                      <p:cBhvr>
                                        <p:cTn id="98" dur="2000" fill="hold"/>
                                        <p:tgtEl>
                                          <p:spTgt spid="7366"/>
                                        </p:tgtEl>
                                        <p:attrNameLst>
                                          <p:attrName>ppt_x</p:attrName>
                                          <p:attrName>ppt_y</p:attrName>
                                        </p:attrNameLst>
                                      </p:cBhvr>
                                      <p:rCtr x="17" y="-9375"/>
                                    </p:animMotion>
                                  </p:childTnLst>
                                </p:cTn>
                              </p:par>
                              <p:par>
                                <p:cTn id="99" presetID="0" presetClass="path" presetSubtype="0" accel="50000" decel="50000" fill="hold" nodeType="withEffect">
                                  <p:stCondLst>
                                    <p:cond delay="0"/>
                                  </p:stCondLst>
                                  <p:childTnLst>
                                    <p:animMotion origin="layout" path="M 0.00157 -0.10833 L 0.00209 -0.25139 L 0.00209 -0.29583 " pathEditMode="relative" rAng="0" ptsTypes="AAA">
                                      <p:cBhvr>
                                        <p:cTn id="100" dur="2000" fill="hold"/>
                                        <p:tgtEl>
                                          <p:spTgt spid="7349"/>
                                        </p:tgtEl>
                                        <p:attrNameLst>
                                          <p:attrName>ppt_x</p:attrName>
                                          <p:attrName>ppt_y</p:attrName>
                                        </p:attrNameLst>
                                      </p:cBhvr>
                                      <p:rCtr x="17" y="-9375"/>
                                    </p:animMotion>
                                  </p:childTnLst>
                                </p:cTn>
                              </p:par>
                            </p:childTnLst>
                          </p:cTn>
                        </p:par>
                        <p:par>
                          <p:cTn id="101" fill="hold" nodeType="afterGroup">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741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explode.wav"/>
                                        </p:tgtEl>
                                      </p:cMediaNode>
                                    </p:audio>
                                  </p:subTnLst>
                                </p:cTn>
                              </p:par>
                              <p:par>
                                <p:cTn id="104" presetID="3" presetClass="exit" presetSubtype="10" fill="hold" grpId="1" nodeType="withEffect">
                                  <p:stCondLst>
                                    <p:cond delay="0"/>
                                  </p:stCondLst>
                                  <p:childTnLst>
                                    <p:animEffect transition="out" filter="blinds(horizontal)">
                                      <p:cBhvr>
                                        <p:cTn id="105" dur="500"/>
                                        <p:tgtEl>
                                          <p:spTgt spid="7410"/>
                                        </p:tgtEl>
                                      </p:cBhvr>
                                    </p:animEffect>
                                    <p:set>
                                      <p:cBhvr>
                                        <p:cTn id="106" dur="1" fill="hold">
                                          <p:stCondLst>
                                            <p:cond delay="499"/>
                                          </p:stCondLst>
                                        </p:cTn>
                                        <p:tgtEl>
                                          <p:spTgt spid="7410"/>
                                        </p:tgtEl>
                                        <p:attrNameLst>
                                          <p:attrName>style.visibility</p:attrName>
                                        </p:attrNameLst>
                                      </p:cBhvr>
                                      <p:to>
                                        <p:strVal val="hidden"/>
                                      </p:to>
                                    </p:set>
                                  </p:childTnLst>
                                </p:cTn>
                              </p:par>
                            </p:childTnLst>
                          </p:cTn>
                        </p:par>
                        <p:par>
                          <p:cTn id="107" fill="hold" nodeType="afterGroup">
                            <p:stCondLst>
                              <p:cond delay="2500"/>
                            </p:stCondLst>
                            <p:childTnLst>
                              <p:par>
                                <p:cTn id="108" presetID="1" presetClass="entr" presetSubtype="0" fill="hold" grpId="0" nodeType="afterEffect">
                                  <p:stCondLst>
                                    <p:cond delay="0"/>
                                  </p:stCondLst>
                                  <p:childTnLst>
                                    <p:set>
                                      <p:cBhvr>
                                        <p:cTn id="109" dur="1" fill="hold">
                                          <p:stCondLst>
                                            <p:cond delay="0"/>
                                          </p:stCondLst>
                                        </p:cTn>
                                        <p:tgtEl>
                                          <p:spTgt spid="7411"/>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explode.wav"/>
                                        </p:tgtEl>
                                      </p:cMediaNode>
                                    </p:audio>
                                  </p:subTnLst>
                                </p:cTn>
                              </p:par>
                              <p:par>
                                <p:cTn id="110" presetID="3" presetClass="exit" presetSubtype="10" fill="hold" grpId="1" nodeType="withEffect">
                                  <p:stCondLst>
                                    <p:cond delay="0"/>
                                  </p:stCondLst>
                                  <p:childTnLst>
                                    <p:animEffect transition="out" filter="blinds(horizontal)">
                                      <p:cBhvr>
                                        <p:cTn id="111" dur="500"/>
                                        <p:tgtEl>
                                          <p:spTgt spid="7411"/>
                                        </p:tgtEl>
                                      </p:cBhvr>
                                    </p:animEffect>
                                    <p:set>
                                      <p:cBhvr>
                                        <p:cTn id="112" dur="1" fill="hold">
                                          <p:stCondLst>
                                            <p:cond delay="499"/>
                                          </p:stCondLst>
                                        </p:cTn>
                                        <p:tgtEl>
                                          <p:spTgt spid="7411"/>
                                        </p:tgtEl>
                                        <p:attrNameLst>
                                          <p:attrName>style.visibility</p:attrName>
                                        </p:attrNameLst>
                                      </p:cBhvr>
                                      <p:to>
                                        <p:strVal val="hidden"/>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9" presetClass="exit" presetSubtype="0" fill="hold" nodeType="clickEffect">
                                  <p:stCondLst>
                                    <p:cond delay="0"/>
                                  </p:stCondLst>
                                  <p:childTnLst>
                                    <p:animEffect transition="out" filter="dissolve">
                                      <p:cBhvr>
                                        <p:cTn id="116" dur="500"/>
                                        <p:tgtEl>
                                          <p:spTgt spid="7438"/>
                                        </p:tgtEl>
                                      </p:cBhvr>
                                    </p:animEffect>
                                    <p:set>
                                      <p:cBhvr>
                                        <p:cTn id="117" dur="1" fill="hold">
                                          <p:stCondLst>
                                            <p:cond delay="499"/>
                                          </p:stCondLst>
                                        </p:cTn>
                                        <p:tgtEl>
                                          <p:spTgt spid="7438"/>
                                        </p:tgtEl>
                                        <p:attrNameLst>
                                          <p:attrName>style.visibility</p:attrName>
                                        </p:attrNameLst>
                                      </p:cBhvr>
                                      <p:to>
                                        <p:strVal val="hidden"/>
                                      </p:to>
                                    </p:set>
                                  </p:childTnLst>
                                </p:cTn>
                              </p:par>
                            </p:childTnLst>
                          </p:cTn>
                        </p:par>
                        <p:par>
                          <p:cTn id="118" fill="hold" nodeType="afterGroup">
                            <p:stCondLst>
                              <p:cond delay="500"/>
                            </p:stCondLst>
                            <p:childTnLst>
                              <p:par>
                                <p:cTn id="119" presetID="9" presetClass="entr" presetSubtype="0" fill="hold" nodeType="afterEffect">
                                  <p:stCondLst>
                                    <p:cond delay="0"/>
                                  </p:stCondLst>
                                  <p:childTnLst>
                                    <p:set>
                                      <p:cBhvr>
                                        <p:cTn id="120" dur="1" fill="hold">
                                          <p:stCondLst>
                                            <p:cond delay="0"/>
                                          </p:stCondLst>
                                        </p:cTn>
                                        <p:tgtEl>
                                          <p:spTgt spid="7456"/>
                                        </p:tgtEl>
                                        <p:attrNameLst>
                                          <p:attrName>style.visibility</p:attrName>
                                        </p:attrNameLst>
                                      </p:cBhvr>
                                      <p:to>
                                        <p:strVal val="visible"/>
                                      </p:to>
                                    </p:set>
                                    <p:animEffect transition="in" filter="dissolve">
                                      <p:cBhvr>
                                        <p:cTn id="121" dur="500"/>
                                        <p:tgtEl>
                                          <p:spTgt spid="7456"/>
                                        </p:tgtEl>
                                      </p:cBhvr>
                                    </p:animEffect>
                                  </p:childTnLst>
                                </p:cTn>
                              </p:par>
                            </p:childTnLst>
                          </p:cTn>
                        </p:par>
                        <p:par>
                          <p:cTn id="122" fill="hold" nodeType="afterGroup">
                            <p:stCondLst>
                              <p:cond delay="1000"/>
                            </p:stCondLst>
                            <p:childTnLst>
                              <p:par>
                                <p:cTn id="123" presetID="0" presetClass="path" presetSubtype="0" accel="50000" decel="50000" fill="hold" nodeType="afterEffect">
                                  <p:stCondLst>
                                    <p:cond delay="0"/>
                                  </p:stCondLst>
                                  <p:childTnLst>
                                    <p:animMotion origin="layout" path="M -8.33333E-6 -5.92593E-6 L -0.04063 -0.20209 L 0.00312 -0.23473 L 0.07187 -0.30556 " pathEditMode="relative" rAng="0" ptsTypes="AAAA">
                                      <p:cBhvr>
                                        <p:cTn id="124" dur="2000" fill="hold"/>
                                        <p:tgtEl>
                                          <p:spTgt spid="7269"/>
                                        </p:tgtEl>
                                        <p:attrNameLst>
                                          <p:attrName>ppt_x</p:attrName>
                                          <p:attrName>ppt_y</p:attrName>
                                        </p:attrNameLst>
                                      </p:cBhvr>
                                      <p:rCtr x="0" y="0"/>
                                    </p:animMotion>
                                  </p:childTnLst>
                                </p:cTn>
                              </p:par>
                            </p:childTnLst>
                          </p:cTn>
                        </p:par>
                        <p:par>
                          <p:cTn id="125" fill="hold" nodeType="afterGroup">
                            <p:stCondLst>
                              <p:cond delay="3000"/>
                            </p:stCondLst>
                            <p:childTnLst>
                              <p:par>
                                <p:cTn id="126" presetID="9" presetClass="exit" presetSubtype="0" fill="hold" nodeType="afterEffect">
                                  <p:stCondLst>
                                    <p:cond delay="0"/>
                                  </p:stCondLst>
                                  <p:childTnLst>
                                    <p:animEffect transition="out" filter="dissolve">
                                      <p:cBhvr>
                                        <p:cTn id="127" dur="500"/>
                                        <p:tgtEl>
                                          <p:spTgt spid="7269"/>
                                        </p:tgtEl>
                                      </p:cBhvr>
                                    </p:animEffect>
                                    <p:set>
                                      <p:cBhvr>
                                        <p:cTn id="128" dur="1" fill="hold">
                                          <p:stCondLst>
                                            <p:cond delay="499"/>
                                          </p:stCondLst>
                                        </p:cTn>
                                        <p:tgtEl>
                                          <p:spTgt spid="7269"/>
                                        </p:tgtEl>
                                        <p:attrNameLst>
                                          <p:attrName>style.visibility</p:attrName>
                                        </p:attrNameLst>
                                      </p:cBhvr>
                                      <p:to>
                                        <p:strVal val="hidden"/>
                                      </p:to>
                                    </p:set>
                                  </p:childTnLst>
                                </p:cTn>
                              </p:par>
                            </p:childTnLst>
                          </p:cTn>
                        </p:par>
                        <p:par>
                          <p:cTn id="129" fill="hold" nodeType="afterGroup">
                            <p:stCondLst>
                              <p:cond delay="3500"/>
                            </p:stCondLst>
                            <p:childTnLst>
                              <p:par>
                                <p:cTn id="130" presetID="0" presetClass="path" presetSubtype="0" accel="50000" decel="50000" fill="hold" nodeType="afterEffect">
                                  <p:stCondLst>
                                    <p:cond delay="0"/>
                                  </p:stCondLst>
                                  <p:childTnLst>
                                    <p:animMotion origin="layout" path="M 8.33333E-7 -2.22222E-6 L 0.01406 -0.20208 L 0.11614 -0.30972 " pathEditMode="relative" ptsTypes="AAA">
                                      <p:cBhvr>
                                        <p:cTn id="131" dur="2000" fill="hold"/>
                                        <p:tgtEl>
                                          <p:spTgt spid="7258"/>
                                        </p:tgtEl>
                                        <p:attrNameLst>
                                          <p:attrName>ppt_x</p:attrName>
                                          <p:attrName>ppt_y</p:attrName>
                                        </p:attrNameLst>
                                      </p:cBhvr>
                                    </p:animMotion>
                                  </p:childTnLst>
                                </p:cTn>
                              </p:par>
                            </p:childTnLst>
                          </p:cTn>
                        </p:par>
                        <p:par>
                          <p:cTn id="132" fill="hold" nodeType="afterGroup">
                            <p:stCondLst>
                              <p:cond delay="5500"/>
                            </p:stCondLst>
                            <p:childTnLst>
                              <p:par>
                                <p:cTn id="133" presetID="9" presetClass="exit" presetSubtype="0" fill="hold" nodeType="afterEffect">
                                  <p:stCondLst>
                                    <p:cond delay="0"/>
                                  </p:stCondLst>
                                  <p:childTnLst>
                                    <p:animEffect transition="out" filter="dissolve">
                                      <p:cBhvr>
                                        <p:cTn id="134" dur="500"/>
                                        <p:tgtEl>
                                          <p:spTgt spid="7258"/>
                                        </p:tgtEl>
                                      </p:cBhvr>
                                    </p:animEffect>
                                    <p:set>
                                      <p:cBhvr>
                                        <p:cTn id="135" dur="1" fill="hold">
                                          <p:stCondLst>
                                            <p:cond delay="499"/>
                                          </p:stCondLst>
                                        </p:cTn>
                                        <p:tgtEl>
                                          <p:spTgt spid="7258"/>
                                        </p:tgtEl>
                                        <p:attrNameLst>
                                          <p:attrName>style.visibility</p:attrName>
                                        </p:attrNameLst>
                                      </p:cBhvr>
                                      <p:to>
                                        <p:strVal val="hidden"/>
                                      </p:to>
                                    </p:set>
                                  </p:childTnLst>
                                </p:cTn>
                              </p:par>
                            </p:childTnLst>
                          </p:cTn>
                        </p:par>
                        <p:par>
                          <p:cTn id="136" fill="hold" nodeType="afterGroup">
                            <p:stCondLst>
                              <p:cond delay="6000"/>
                            </p:stCondLst>
                            <p:childTnLst>
                              <p:par>
                                <p:cTn id="137" presetID="0" presetClass="path" presetSubtype="0" accel="50000" decel="50000" fill="hold" nodeType="afterEffect">
                                  <p:stCondLst>
                                    <p:cond delay="0"/>
                                  </p:stCondLst>
                                  <p:childTnLst>
                                    <p:animMotion origin="layout" path="M -2.77778E-6 2.22222E-6 L 0.07552 -0.21875 L 0.17448 -0.31389 " pathEditMode="relative" ptsTypes="AAA">
                                      <p:cBhvr>
                                        <p:cTn id="138" dur="2000" fill="hold"/>
                                        <p:tgtEl>
                                          <p:spTgt spid="7248"/>
                                        </p:tgtEl>
                                        <p:attrNameLst>
                                          <p:attrName>ppt_x</p:attrName>
                                          <p:attrName>ppt_y</p:attrName>
                                        </p:attrNameLst>
                                      </p:cBhvr>
                                    </p:animMotion>
                                  </p:childTnLst>
                                </p:cTn>
                              </p:par>
                            </p:childTnLst>
                          </p:cTn>
                        </p:par>
                        <p:par>
                          <p:cTn id="139" fill="hold" nodeType="afterGroup">
                            <p:stCondLst>
                              <p:cond delay="8000"/>
                            </p:stCondLst>
                            <p:childTnLst>
                              <p:par>
                                <p:cTn id="140" presetID="9" presetClass="exit" presetSubtype="0" fill="hold" nodeType="afterEffect">
                                  <p:stCondLst>
                                    <p:cond delay="0"/>
                                  </p:stCondLst>
                                  <p:childTnLst>
                                    <p:animEffect transition="out" filter="dissolve">
                                      <p:cBhvr>
                                        <p:cTn id="141" dur="500"/>
                                        <p:tgtEl>
                                          <p:spTgt spid="7248"/>
                                        </p:tgtEl>
                                      </p:cBhvr>
                                    </p:animEffect>
                                    <p:set>
                                      <p:cBhvr>
                                        <p:cTn id="142" dur="1" fill="hold">
                                          <p:stCondLst>
                                            <p:cond delay="499"/>
                                          </p:stCondLst>
                                        </p:cTn>
                                        <p:tgtEl>
                                          <p:spTgt spid="7248"/>
                                        </p:tgtEl>
                                        <p:attrNameLst>
                                          <p:attrName>style.visibility</p:attrName>
                                        </p:attrNameLst>
                                      </p:cBhvr>
                                      <p:to>
                                        <p:strVal val="hidden"/>
                                      </p:to>
                                    </p:set>
                                  </p:childTnLst>
                                </p:cTn>
                              </p:par>
                            </p:childTnLst>
                          </p:cTn>
                        </p:par>
                        <p:par>
                          <p:cTn id="143" fill="hold" nodeType="afterGroup">
                            <p:stCondLst>
                              <p:cond delay="8500"/>
                            </p:stCondLst>
                            <p:childTnLst>
                              <p:par>
                                <p:cTn id="144" presetID="0" presetClass="path" presetSubtype="0" accel="50000" decel="50000" fill="hold" nodeType="afterEffect">
                                  <p:stCondLst>
                                    <p:cond delay="0"/>
                                  </p:stCondLst>
                                  <p:childTnLst>
                                    <p:animMotion origin="layout" path="M -6.94444E-6 4.07407E-6 L -0.03334 -0.20834 L 0.07604 -0.28264 L 0.23072 -0.33403 " pathEditMode="relative" ptsTypes="AAAA">
                                      <p:cBhvr>
                                        <p:cTn id="145" dur="2000" fill="hold"/>
                                        <p:tgtEl>
                                          <p:spTgt spid="7242"/>
                                        </p:tgtEl>
                                        <p:attrNameLst>
                                          <p:attrName>ppt_x</p:attrName>
                                          <p:attrName>ppt_y</p:attrName>
                                        </p:attrNameLst>
                                      </p:cBhvr>
                                    </p:animMotion>
                                  </p:childTnLst>
                                </p:cTn>
                              </p:par>
                            </p:childTnLst>
                          </p:cTn>
                        </p:par>
                        <p:par>
                          <p:cTn id="146" fill="hold" nodeType="afterGroup">
                            <p:stCondLst>
                              <p:cond delay="10500"/>
                            </p:stCondLst>
                            <p:childTnLst>
                              <p:par>
                                <p:cTn id="147" presetID="9" presetClass="exit" presetSubtype="0" fill="hold" nodeType="afterEffect">
                                  <p:stCondLst>
                                    <p:cond delay="0"/>
                                  </p:stCondLst>
                                  <p:childTnLst>
                                    <p:animEffect transition="out" filter="dissolve">
                                      <p:cBhvr>
                                        <p:cTn id="148" dur="500"/>
                                        <p:tgtEl>
                                          <p:spTgt spid="7242"/>
                                        </p:tgtEl>
                                      </p:cBhvr>
                                    </p:animEffect>
                                    <p:set>
                                      <p:cBhvr>
                                        <p:cTn id="149" dur="1" fill="hold">
                                          <p:stCondLst>
                                            <p:cond delay="499"/>
                                          </p:stCondLst>
                                        </p:cTn>
                                        <p:tgtEl>
                                          <p:spTgt spid="7242"/>
                                        </p:tgtEl>
                                        <p:attrNameLst>
                                          <p:attrName>style.visibility</p:attrName>
                                        </p:attrNameLst>
                                      </p:cBhvr>
                                      <p:to>
                                        <p:strVal val="hidden"/>
                                      </p:to>
                                    </p:set>
                                  </p:childTnLst>
                                </p:cTn>
                              </p:par>
                            </p:childTnLst>
                          </p:cTn>
                        </p:par>
                        <p:par>
                          <p:cTn id="150" fill="hold" nodeType="afterGroup">
                            <p:stCondLst>
                              <p:cond delay="11000"/>
                            </p:stCondLst>
                            <p:childTnLst>
                              <p:par>
                                <p:cTn id="151" presetID="9" presetClass="entr" presetSubtype="0" fill="hold" nodeType="afterEffect">
                                  <p:stCondLst>
                                    <p:cond delay="0"/>
                                  </p:stCondLst>
                                  <p:childTnLst>
                                    <p:set>
                                      <p:cBhvr>
                                        <p:cTn id="152" dur="1" fill="hold">
                                          <p:stCondLst>
                                            <p:cond delay="0"/>
                                          </p:stCondLst>
                                        </p:cTn>
                                        <p:tgtEl>
                                          <p:spTgt spid="7455"/>
                                        </p:tgtEl>
                                        <p:attrNameLst>
                                          <p:attrName>style.visibility</p:attrName>
                                        </p:attrNameLst>
                                      </p:cBhvr>
                                      <p:to>
                                        <p:strVal val="visible"/>
                                      </p:to>
                                    </p:set>
                                    <p:animEffect transition="in" filter="dissolve">
                                      <p:cBhvr>
                                        <p:cTn id="153" dur="500"/>
                                        <p:tgtEl>
                                          <p:spTgt spid="7455"/>
                                        </p:tgtEl>
                                      </p:cBhvr>
                                    </p:animEffect>
                                  </p:childTnLst>
                                </p:cTn>
                              </p:par>
                            </p:childTnLst>
                          </p:cTn>
                        </p:par>
                        <p:par>
                          <p:cTn id="154" fill="hold" nodeType="afterGroup">
                            <p:stCondLst>
                              <p:cond delay="11500"/>
                            </p:stCondLst>
                            <p:childTnLst>
                              <p:par>
                                <p:cTn id="155" presetID="9" presetClass="exit" presetSubtype="0" fill="hold" nodeType="afterEffect">
                                  <p:stCondLst>
                                    <p:cond delay="0"/>
                                  </p:stCondLst>
                                  <p:childTnLst>
                                    <p:animEffect transition="out" filter="dissolve">
                                      <p:cBhvr>
                                        <p:cTn id="156" dur="500"/>
                                        <p:tgtEl>
                                          <p:spTgt spid="7446"/>
                                        </p:tgtEl>
                                      </p:cBhvr>
                                    </p:animEffect>
                                    <p:set>
                                      <p:cBhvr>
                                        <p:cTn id="157" dur="1" fill="hold">
                                          <p:stCondLst>
                                            <p:cond delay="499"/>
                                          </p:stCondLst>
                                        </p:cTn>
                                        <p:tgtEl>
                                          <p:spTgt spid="7446"/>
                                        </p:tgtEl>
                                        <p:attrNameLst>
                                          <p:attrName>style.visibility</p:attrName>
                                        </p:attrNameLst>
                                      </p:cBhvr>
                                      <p:to>
                                        <p:strVal val="hidden"/>
                                      </p:to>
                                    </p:set>
                                  </p:childTnLst>
                                </p:cTn>
                              </p:par>
                            </p:childTnLst>
                          </p:cTn>
                        </p:par>
                        <p:par>
                          <p:cTn id="158" fill="hold" nodeType="afterGroup">
                            <p:stCondLst>
                              <p:cond delay="12000"/>
                            </p:stCondLst>
                            <p:childTnLst>
                              <p:par>
                                <p:cTn id="159" presetID="9" presetClass="entr" presetSubtype="0" fill="hold" nodeType="afterEffect">
                                  <p:stCondLst>
                                    <p:cond delay="0"/>
                                  </p:stCondLst>
                                  <p:childTnLst>
                                    <p:set>
                                      <p:cBhvr>
                                        <p:cTn id="160" dur="1" fill="hold">
                                          <p:stCondLst>
                                            <p:cond delay="0"/>
                                          </p:stCondLst>
                                        </p:cTn>
                                        <p:tgtEl>
                                          <p:spTgt spid="7447"/>
                                        </p:tgtEl>
                                        <p:attrNameLst>
                                          <p:attrName>style.visibility</p:attrName>
                                        </p:attrNameLst>
                                      </p:cBhvr>
                                      <p:to>
                                        <p:strVal val="visible"/>
                                      </p:to>
                                    </p:set>
                                    <p:animEffect transition="in" filter="dissolve">
                                      <p:cBhvr>
                                        <p:cTn id="161" dur="500"/>
                                        <p:tgtEl>
                                          <p:spTgt spid="7447"/>
                                        </p:tgtEl>
                                      </p:cBhvr>
                                    </p:animEffect>
                                  </p:childTnLst>
                                </p:cTn>
                              </p:par>
                            </p:childTnLst>
                          </p:cTn>
                        </p:par>
                        <p:par>
                          <p:cTn id="162" fill="hold" nodeType="afterGroup">
                            <p:stCondLst>
                              <p:cond delay="12500"/>
                            </p:stCondLst>
                            <p:childTnLst>
                              <p:par>
                                <p:cTn id="163" presetID="0" presetClass="path" presetSubtype="0" accel="50000" decel="50000" fill="hold" nodeType="afterEffect">
                                  <p:stCondLst>
                                    <p:cond delay="0"/>
                                  </p:stCondLst>
                                  <p:childTnLst>
                                    <p:animMotion origin="layout" path="M 2.77778E-6 -7.40741E-7 L 0.00052 0.025 " pathEditMode="relative" ptsTypes="AA">
                                      <p:cBhvr>
                                        <p:cTn id="164" dur="2000" fill="hold"/>
                                        <p:tgtEl>
                                          <p:spTgt spid="7339"/>
                                        </p:tgtEl>
                                        <p:attrNameLst>
                                          <p:attrName>ppt_x</p:attrName>
                                          <p:attrName>ppt_y</p:attrName>
                                        </p:attrNameLst>
                                      </p:cBhvr>
                                    </p:animMotion>
                                  </p:childTnLst>
                                </p:cTn>
                              </p:par>
                              <p:par>
                                <p:cTn id="165" presetID="0" presetClass="path" presetSubtype="0" accel="50000" decel="50000" fill="hold" nodeType="withEffect">
                                  <p:stCondLst>
                                    <p:cond delay="0"/>
                                  </p:stCondLst>
                                  <p:childTnLst>
                                    <p:animMotion origin="layout" path="M 3.88889E-6 -1.48148E-6 L -0.00156 0.02778 " pathEditMode="relative" ptsTypes="AA">
                                      <p:cBhvr>
                                        <p:cTn id="166" dur="2000" fill="hold"/>
                                        <p:tgtEl>
                                          <p:spTgt spid="7319"/>
                                        </p:tgtEl>
                                        <p:attrNameLst>
                                          <p:attrName>ppt_x</p:attrName>
                                          <p:attrName>ppt_y</p:attrName>
                                        </p:attrNameLst>
                                      </p:cBhvr>
                                    </p:animMotion>
                                  </p:childTnLst>
                                </p:cTn>
                              </p:par>
                            </p:childTnLst>
                          </p:cTn>
                        </p:par>
                        <p:par>
                          <p:cTn id="167" fill="hold" nodeType="afterGroup">
                            <p:stCondLst>
                              <p:cond delay="14500"/>
                            </p:stCondLst>
                            <p:childTnLst>
                              <p:par>
                                <p:cTn id="168" presetID="0" presetClass="path" presetSubtype="0" accel="50000" decel="50000" fill="hold" nodeType="afterEffect">
                                  <p:stCondLst>
                                    <p:cond delay="0"/>
                                  </p:stCondLst>
                                  <p:childTnLst>
                                    <p:animMotion origin="layout" path="M -8.33333E-7 9.25926E-6 L -0.00052 0.04445 " pathEditMode="relative" ptsTypes="AA">
                                      <p:cBhvr>
                                        <p:cTn id="169" dur="2000" fill="hold"/>
                                        <p:tgtEl>
                                          <p:spTgt spid="7338"/>
                                        </p:tgtEl>
                                        <p:attrNameLst>
                                          <p:attrName>ppt_x</p:attrName>
                                          <p:attrName>ppt_y</p:attrName>
                                        </p:attrNameLst>
                                      </p:cBhvr>
                                    </p:animMotion>
                                  </p:childTnLst>
                                </p:cTn>
                              </p:par>
                              <p:par>
                                <p:cTn id="170" presetID="0" presetClass="path" presetSubtype="0" accel="50000" decel="50000" fill="hold" nodeType="withEffect">
                                  <p:stCondLst>
                                    <p:cond delay="0"/>
                                  </p:stCondLst>
                                  <p:childTnLst>
                                    <p:animMotion origin="layout" path="M -1.66667E-6 -1.85185E-6 L 0.00018 0.04792 " pathEditMode="relative" ptsTypes="AA">
                                      <p:cBhvr>
                                        <p:cTn id="171" dur="2000" fill="hold"/>
                                        <p:tgtEl>
                                          <p:spTgt spid="7328"/>
                                        </p:tgtEl>
                                        <p:attrNameLst>
                                          <p:attrName>ppt_x</p:attrName>
                                          <p:attrName>ppt_y</p:attrName>
                                        </p:attrNameLst>
                                      </p:cBhvr>
                                    </p:animMotion>
                                  </p:childTnLst>
                                </p:cTn>
                              </p:par>
                            </p:childTnLst>
                          </p:cTn>
                        </p:par>
                      </p:childTnLst>
                    </p:cTn>
                  </p:par>
                  <p:par>
                    <p:cTn id="172" fill="hold" nodeType="clickPar">
                      <p:stCondLst>
                        <p:cond delay="indefinite"/>
                      </p:stCondLst>
                      <p:childTnLst>
                        <p:par>
                          <p:cTn id="173" fill="hold" nodeType="withGroup">
                            <p:stCondLst>
                              <p:cond delay="0"/>
                            </p:stCondLst>
                            <p:childTnLst>
                              <p:par>
                                <p:cTn id="174" presetID="9" presetClass="exit" presetSubtype="0" fill="hold" nodeType="clickEffect">
                                  <p:stCondLst>
                                    <p:cond delay="0"/>
                                  </p:stCondLst>
                                  <p:childTnLst>
                                    <p:animEffect transition="out" filter="dissolve">
                                      <p:cBhvr>
                                        <p:cTn id="175" dur="500"/>
                                        <p:tgtEl>
                                          <p:spTgt spid="7358"/>
                                        </p:tgtEl>
                                      </p:cBhvr>
                                    </p:animEffect>
                                    <p:set>
                                      <p:cBhvr>
                                        <p:cTn id="176" dur="1" fill="hold">
                                          <p:stCondLst>
                                            <p:cond delay="499"/>
                                          </p:stCondLst>
                                        </p:cTn>
                                        <p:tgtEl>
                                          <p:spTgt spid="7358"/>
                                        </p:tgtEl>
                                        <p:attrNameLst>
                                          <p:attrName>style.visibility</p:attrName>
                                        </p:attrNameLst>
                                      </p:cBhvr>
                                      <p:to>
                                        <p:strVal val="hidden"/>
                                      </p:to>
                                    </p:set>
                                  </p:childTnLst>
                                </p:cTn>
                              </p:par>
                            </p:childTnLst>
                          </p:cTn>
                        </p:par>
                        <p:par>
                          <p:cTn id="177" fill="hold" nodeType="afterGroup">
                            <p:stCondLst>
                              <p:cond delay="500"/>
                            </p:stCondLst>
                            <p:childTnLst>
                              <p:par>
                                <p:cTn id="178" presetID="9" presetClass="exit" presetSubtype="0" fill="hold" nodeType="afterEffect">
                                  <p:stCondLst>
                                    <p:cond delay="0"/>
                                  </p:stCondLst>
                                  <p:childTnLst>
                                    <p:animEffect transition="out" filter="dissolve">
                                      <p:cBhvr>
                                        <p:cTn id="179" dur="500"/>
                                        <p:tgtEl>
                                          <p:spTgt spid="7374"/>
                                        </p:tgtEl>
                                      </p:cBhvr>
                                    </p:animEffect>
                                    <p:set>
                                      <p:cBhvr>
                                        <p:cTn id="180" dur="1" fill="hold">
                                          <p:stCondLst>
                                            <p:cond delay="499"/>
                                          </p:stCondLst>
                                        </p:cTn>
                                        <p:tgtEl>
                                          <p:spTgt spid="7374"/>
                                        </p:tgtEl>
                                        <p:attrNameLst>
                                          <p:attrName>style.visibility</p:attrName>
                                        </p:attrNameLst>
                                      </p:cBhvr>
                                      <p:to>
                                        <p:strVal val="hidden"/>
                                      </p:to>
                                    </p:set>
                                  </p:childTnLst>
                                </p:cTn>
                              </p:par>
                            </p:childTnLst>
                          </p:cTn>
                        </p:par>
                        <p:par>
                          <p:cTn id="181" fill="hold" nodeType="afterGroup">
                            <p:stCondLst>
                              <p:cond delay="1000"/>
                            </p:stCondLst>
                            <p:childTnLst>
                              <p:par>
                                <p:cTn id="182" presetID="9" presetClass="exit" presetSubtype="0" fill="hold" nodeType="afterEffect">
                                  <p:stCondLst>
                                    <p:cond delay="0"/>
                                  </p:stCondLst>
                                  <p:childTnLst>
                                    <p:animEffect transition="out" filter="dissolve">
                                      <p:cBhvr>
                                        <p:cTn id="183" dur="500"/>
                                        <p:tgtEl>
                                          <p:spTgt spid="7437"/>
                                        </p:tgtEl>
                                      </p:cBhvr>
                                    </p:animEffect>
                                    <p:set>
                                      <p:cBhvr>
                                        <p:cTn id="184" dur="1" fill="hold">
                                          <p:stCondLst>
                                            <p:cond delay="499"/>
                                          </p:stCondLst>
                                        </p:cTn>
                                        <p:tgtEl>
                                          <p:spTgt spid="7437"/>
                                        </p:tgtEl>
                                        <p:attrNameLst>
                                          <p:attrName>style.visibility</p:attrName>
                                        </p:attrNameLst>
                                      </p:cBhvr>
                                      <p:to>
                                        <p:strVal val="hidden"/>
                                      </p:to>
                                    </p:set>
                                  </p:childTnLst>
                                </p:cTn>
                              </p:par>
                            </p:childTnLst>
                          </p:cTn>
                        </p:par>
                        <p:par>
                          <p:cTn id="185" fill="hold" nodeType="afterGroup">
                            <p:stCondLst>
                              <p:cond delay="1500"/>
                            </p:stCondLst>
                            <p:childTnLst>
                              <p:par>
                                <p:cTn id="186" presetID="9" presetClass="exit" presetSubtype="0" fill="hold" nodeType="afterEffect">
                                  <p:stCondLst>
                                    <p:cond delay="0"/>
                                  </p:stCondLst>
                                  <p:childTnLst>
                                    <p:animEffect transition="out" filter="dissolve">
                                      <p:cBhvr>
                                        <p:cTn id="187" dur="500"/>
                                        <p:tgtEl>
                                          <p:spTgt spid="7424"/>
                                        </p:tgtEl>
                                      </p:cBhvr>
                                    </p:animEffect>
                                    <p:set>
                                      <p:cBhvr>
                                        <p:cTn id="188" dur="1" fill="hold">
                                          <p:stCondLst>
                                            <p:cond delay="499"/>
                                          </p:stCondLst>
                                        </p:cTn>
                                        <p:tgtEl>
                                          <p:spTgt spid="7424"/>
                                        </p:tgtEl>
                                        <p:attrNameLst>
                                          <p:attrName>style.visibility</p:attrName>
                                        </p:attrNameLst>
                                      </p:cBhvr>
                                      <p:to>
                                        <p:strVal val="hidden"/>
                                      </p:to>
                                    </p:set>
                                  </p:childTnLst>
                                </p:cTn>
                              </p:par>
                            </p:childTnLst>
                          </p:cTn>
                        </p:par>
                        <p:par>
                          <p:cTn id="189" fill="hold" nodeType="afterGroup">
                            <p:stCondLst>
                              <p:cond delay="2000"/>
                            </p:stCondLst>
                            <p:childTnLst>
                              <p:par>
                                <p:cTn id="190" presetID="9" presetClass="exit" presetSubtype="0" fill="hold" nodeType="afterEffect">
                                  <p:stCondLst>
                                    <p:cond delay="0"/>
                                  </p:stCondLst>
                                  <p:childTnLst>
                                    <p:animEffect transition="out" filter="dissolve">
                                      <p:cBhvr>
                                        <p:cTn id="191" dur="500"/>
                                        <p:tgtEl>
                                          <p:spTgt spid="7413"/>
                                        </p:tgtEl>
                                      </p:cBhvr>
                                    </p:animEffect>
                                    <p:set>
                                      <p:cBhvr>
                                        <p:cTn id="192" dur="1" fill="hold">
                                          <p:stCondLst>
                                            <p:cond delay="499"/>
                                          </p:stCondLst>
                                        </p:cTn>
                                        <p:tgtEl>
                                          <p:spTgt spid="7413"/>
                                        </p:tgtEl>
                                        <p:attrNameLst>
                                          <p:attrName>style.visibility</p:attrName>
                                        </p:attrNameLst>
                                      </p:cBhvr>
                                      <p:to>
                                        <p:strVal val="hidden"/>
                                      </p:to>
                                    </p:set>
                                  </p:childTnLst>
                                </p:cTn>
                              </p:par>
                            </p:childTnLst>
                          </p:cTn>
                        </p:par>
                        <p:par>
                          <p:cTn id="193" fill="hold" nodeType="afterGroup">
                            <p:stCondLst>
                              <p:cond delay="2500"/>
                            </p:stCondLst>
                            <p:childTnLst>
                              <p:par>
                                <p:cTn id="194" presetID="9" presetClass="exit" presetSubtype="0" fill="hold" nodeType="afterEffect">
                                  <p:stCondLst>
                                    <p:cond delay="0"/>
                                  </p:stCondLst>
                                  <p:childTnLst>
                                    <p:animEffect transition="out" filter="dissolve">
                                      <p:cBhvr>
                                        <p:cTn id="195" dur="500"/>
                                        <p:tgtEl>
                                          <p:spTgt spid="7366"/>
                                        </p:tgtEl>
                                      </p:cBhvr>
                                    </p:animEffect>
                                    <p:set>
                                      <p:cBhvr>
                                        <p:cTn id="196" dur="1" fill="hold">
                                          <p:stCondLst>
                                            <p:cond delay="499"/>
                                          </p:stCondLst>
                                        </p:cTn>
                                        <p:tgtEl>
                                          <p:spTgt spid="7366"/>
                                        </p:tgtEl>
                                        <p:attrNameLst>
                                          <p:attrName>style.visibility</p:attrName>
                                        </p:attrNameLst>
                                      </p:cBhvr>
                                      <p:to>
                                        <p:strVal val="hidden"/>
                                      </p:to>
                                    </p:set>
                                  </p:childTnLst>
                                </p:cTn>
                              </p:par>
                            </p:childTnLst>
                          </p:cTn>
                        </p:par>
                        <p:par>
                          <p:cTn id="197" fill="hold" nodeType="afterGroup">
                            <p:stCondLst>
                              <p:cond delay="3000"/>
                            </p:stCondLst>
                            <p:childTnLst>
                              <p:par>
                                <p:cTn id="198" presetID="9" presetClass="exit" presetSubtype="0" fill="hold" nodeType="afterEffect">
                                  <p:stCondLst>
                                    <p:cond delay="0"/>
                                  </p:stCondLst>
                                  <p:childTnLst>
                                    <p:animEffect transition="out" filter="dissolve">
                                      <p:cBhvr>
                                        <p:cTn id="199" dur="500"/>
                                        <p:tgtEl>
                                          <p:spTgt spid="7349"/>
                                        </p:tgtEl>
                                      </p:cBhvr>
                                    </p:animEffect>
                                    <p:set>
                                      <p:cBhvr>
                                        <p:cTn id="200" dur="1" fill="hold">
                                          <p:stCondLst>
                                            <p:cond delay="499"/>
                                          </p:stCondLst>
                                        </p:cTn>
                                        <p:tgtEl>
                                          <p:spTgt spid="7349"/>
                                        </p:tgtEl>
                                        <p:attrNameLst>
                                          <p:attrName>style.visibility</p:attrName>
                                        </p:attrNameLst>
                                      </p:cBhvr>
                                      <p:to>
                                        <p:strVal val="hidden"/>
                                      </p:to>
                                    </p:set>
                                  </p:childTnLst>
                                </p:cTn>
                              </p:par>
                            </p:childTnLst>
                          </p:cTn>
                        </p:par>
                        <p:par>
                          <p:cTn id="201" fill="hold" nodeType="afterGroup">
                            <p:stCondLst>
                              <p:cond delay="3500"/>
                            </p:stCondLst>
                            <p:childTnLst>
                              <p:par>
                                <p:cTn id="202" presetID="9" presetClass="entr" presetSubtype="0" fill="hold" nodeType="afterEffect">
                                  <p:stCondLst>
                                    <p:cond delay="0"/>
                                  </p:stCondLst>
                                  <p:childTnLst>
                                    <p:set>
                                      <p:cBhvr>
                                        <p:cTn id="203" dur="1" fill="hold">
                                          <p:stCondLst>
                                            <p:cond delay="0"/>
                                          </p:stCondLst>
                                        </p:cTn>
                                        <p:tgtEl>
                                          <p:spTgt spid="7594"/>
                                        </p:tgtEl>
                                        <p:attrNameLst>
                                          <p:attrName>style.visibility</p:attrName>
                                        </p:attrNameLst>
                                      </p:cBhvr>
                                      <p:to>
                                        <p:strVal val="visible"/>
                                      </p:to>
                                    </p:set>
                                    <p:animEffect transition="in" filter="dissolve">
                                      <p:cBhvr>
                                        <p:cTn id="204" dur="500"/>
                                        <p:tgtEl>
                                          <p:spTgt spid="7594"/>
                                        </p:tgtEl>
                                      </p:cBhvr>
                                    </p:animEffect>
                                  </p:childTnLst>
                                </p:cTn>
                              </p:par>
                              <p:par>
                                <p:cTn id="205" presetID="9" presetClass="entr" presetSubtype="0" fill="hold" nodeType="withEffect">
                                  <p:stCondLst>
                                    <p:cond delay="0"/>
                                  </p:stCondLst>
                                  <p:childTnLst>
                                    <p:set>
                                      <p:cBhvr>
                                        <p:cTn id="206" dur="1" fill="hold">
                                          <p:stCondLst>
                                            <p:cond delay="0"/>
                                          </p:stCondLst>
                                        </p:cTn>
                                        <p:tgtEl>
                                          <p:spTgt spid="7604"/>
                                        </p:tgtEl>
                                        <p:attrNameLst>
                                          <p:attrName>style.visibility</p:attrName>
                                        </p:attrNameLst>
                                      </p:cBhvr>
                                      <p:to>
                                        <p:strVal val="visible"/>
                                      </p:to>
                                    </p:set>
                                    <p:animEffect transition="in" filter="dissolve">
                                      <p:cBhvr>
                                        <p:cTn id="207" dur="500"/>
                                        <p:tgtEl>
                                          <p:spTgt spid="7604"/>
                                        </p:tgtEl>
                                      </p:cBhvr>
                                    </p:animEffect>
                                  </p:childTnLst>
                                </p:cTn>
                              </p:par>
                              <p:par>
                                <p:cTn id="208" presetID="9" presetClass="entr" presetSubtype="0" fill="hold" nodeType="withEffect">
                                  <p:stCondLst>
                                    <p:cond delay="0"/>
                                  </p:stCondLst>
                                  <p:childTnLst>
                                    <p:set>
                                      <p:cBhvr>
                                        <p:cTn id="209" dur="1" fill="hold">
                                          <p:stCondLst>
                                            <p:cond delay="0"/>
                                          </p:stCondLst>
                                        </p:cTn>
                                        <p:tgtEl>
                                          <p:spTgt spid="7629"/>
                                        </p:tgtEl>
                                        <p:attrNameLst>
                                          <p:attrName>style.visibility</p:attrName>
                                        </p:attrNameLst>
                                      </p:cBhvr>
                                      <p:to>
                                        <p:strVal val="visible"/>
                                      </p:to>
                                    </p:set>
                                    <p:animEffect transition="in" filter="dissolve">
                                      <p:cBhvr>
                                        <p:cTn id="210" dur="500"/>
                                        <p:tgtEl>
                                          <p:spTgt spid="7629"/>
                                        </p:tgtEl>
                                      </p:cBhvr>
                                    </p:animEffect>
                                  </p:childTnLst>
                                </p:cTn>
                              </p:par>
                            </p:childTnLst>
                          </p:cTn>
                        </p:par>
                        <p:par>
                          <p:cTn id="211" fill="hold" nodeType="afterGroup">
                            <p:stCondLst>
                              <p:cond delay="4000"/>
                            </p:stCondLst>
                            <p:childTnLst>
                              <p:par>
                                <p:cTn id="212" presetID="1" presetClass="entr" presetSubtype="0" fill="hold" grpId="0" nodeType="afterEffect">
                                  <p:stCondLst>
                                    <p:cond delay="0"/>
                                  </p:stCondLst>
                                  <p:childTnLst>
                                    <p:set>
                                      <p:cBhvr>
                                        <p:cTn id="213" dur="1" fill="hold">
                                          <p:stCondLst>
                                            <p:cond delay="0"/>
                                          </p:stCondLst>
                                        </p:cTn>
                                        <p:tgtEl>
                                          <p:spTgt spid="7480"/>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3" name="explode.wav"/>
                                        </p:tgtEl>
                                      </p:cMediaNode>
                                    </p:audio>
                                  </p:subTnLst>
                                </p:cTn>
                              </p:par>
                              <p:par>
                                <p:cTn id="214" presetID="3" presetClass="exit" presetSubtype="10" fill="hold" grpId="1" nodeType="withEffect">
                                  <p:stCondLst>
                                    <p:cond delay="0"/>
                                  </p:stCondLst>
                                  <p:childTnLst>
                                    <p:animEffect transition="out" filter="blinds(horizontal)">
                                      <p:cBhvr>
                                        <p:cTn id="215" dur="500"/>
                                        <p:tgtEl>
                                          <p:spTgt spid="7480"/>
                                        </p:tgtEl>
                                      </p:cBhvr>
                                    </p:animEffect>
                                    <p:set>
                                      <p:cBhvr>
                                        <p:cTn id="216" dur="1" fill="hold">
                                          <p:stCondLst>
                                            <p:cond delay="499"/>
                                          </p:stCondLst>
                                        </p:cTn>
                                        <p:tgtEl>
                                          <p:spTgt spid="7480"/>
                                        </p:tgtEl>
                                        <p:attrNameLst>
                                          <p:attrName>style.visibility</p:attrName>
                                        </p:attrNameLst>
                                      </p:cBhvr>
                                      <p:to>
                                        <p:strVal val="hidden"/>
                                      </p:to>
                                    </p:set>
                                  </p:childTnLst>
                                </p:cTn>
                              </p:par>
                            </p:childTnLst>
                          </p:cTn>
                        </p:par>
                        <p:par>
                          <p:cTn id="217" fill="hold" nodeType="afterGroup">
                            <p:stCondLst>
                              <p:cond delay="4500"/>
                            </p:stCondLst>
                            <p:childTnLst>
                              <p:par>
                                <p:cTn id="218" presetID="9" presetClass="entr" presetSubtype="0" fill="hold" nodeType="afterEffect">
                                  <p:stCondLst>
                                    <p:cond delay="0"/>
                                  </p:stCondLst>
                                  <p:childTnLst>
                                    <p:set>
                                      <p:cBhvr>
                                        <p:cTn id="219" dur="1" fill="hold">
                                          <p:stCondLst>
                                            <p:cond delay="0"/>
                                          </p:stCondLst>
                                        </p:cTn>
                                        <p:tgtEl>
                                          <p:spTgt spid="7468"/>
                                        </p:tgtEl>
                                        <p:attrNameLst>
                                          <p:attrName>style.visibility</p:attrName>
                                        </p:attrNameLst>
                                      </p:cBhvr>
                                      <p:to>
                                        <p:strVal val="visible"/>
                                      </p:to>
                                    </p:set>
                                    <p:animEffect transition="in" filter="dissolve">
                                      <p:cBhvr>
                                        <p:cTn id="220" dur="500"/>
                                        <p:tgtEl>
                                          <p:spTgt spid="7468"/>
                                        </p:tgtEl>
                                      </p:cBhvr>
                                    </p:animEffect>
                                  </p:childTnLst>
                                </p:cTn>
                              </p:par>
                            </p:childTnLst>
                          </p:cTn>
                        </p:par>
                        <p:par>
                          <p:cTn id="221" fill="hold" nodeType="afterGroup">
                            <p:stCondLst>
                              <p:cond delay="5000"/>
                            </p:stCondLst>
                            <p:childTnLst>
                              <p:par>
                                <p:cTn id="222" presetID="9" presetClass="entr" presetSubtype="0" fill="hold" nodeType="afterEffect">
                                  <p:stCondLst>
                                    <p:cond delay="0"/>
                                  </p:stCondLst>
                                  <p:childTnLst>
                                    <p:set>
                                      <p:cBhvr>
                                        <p:cTn id="223" dur="1" fill="hold">
                                          <p:stCondLst>
                                            <p:cond delay="0"/>
                                          </p:stCondLst>
                                        </p:cTn>
                                        <p:tgtEl>
                                          <p:spTgt spid="7589"/>
                                        </p:tgtEl>
                                        <p:attrNameLst>
                                          <p:attrName>style.visibility</p:attrName>
                                        </p:attrNameLst>
                                      </p:cBhvr>
                                      <p:to>
                                        <p:strVal val="visible"/>
                                      </p:to>
                                    </p:set>
                                    <p:animEffect transition="in" filter="dissolve">
                                      <p:cBhvr>
                                        <p:cTn id="224" dur="500"/>
                                        <p:tgtEl>
                                          <p:spTgt spid="7589"/>
                                        </p:tgtEl>
                                      </p:cBhvr>
                                    </p:animEffect>
                                  </p:childTnLst>
                                </p:cTn>
                              </p:par>
                            </p:childTnLst>
                          </p:cTn>
                        </p:par>
                        <p:par>
                          <p:cTn id="225" fill="hold" nodeType="afterGroup">
                            <p:stCondLst>
                              <p:cond delay="5500"/>
                            </p:stCondLst>
                            <p:childTnLst>
                              <p:par>
                                <p:cTn id="226" presetID="1" presetClass="entr" presetSubtype="0" fill="hold" grpId="0" nodeType="afterEffect">
                                  <p:stCondLst>
                                    <p:cond delay="0"/>
                                  </p:stCondLst>
                                  <p:childTnLst>
                                    <p:set>
                                      <p:cBhvr>
                                        <p:cTn id="227" dur="1" fill="hold">
                                          <p:stCondLst>
                                            <p:cond delay="0"/>
                                          </p:stCondLst>
                                        </p:cTn>
                                        <p:tgtEl>
                                          <p:spTgt spid="7481"/>
                                        </p:tgtEl>
                                        <p:attrNameLst>
                                          <p:attrName>style.visibility</p:attrName>
                                        </p:attrNameLst>
                                      </p:cBhvr>
                                      <p:to>
                                        <p:strVal val="visible"/>
                                      </p:to>
                                    </p:set>
                                  </p:childTnLst>
                                  <p:subTnLst>
                                    <p:audio>
                                      <p:cMediaNode>
                                        <p:cTn display="0" masterRel="sameClick">
                                          <p:stCondLst>
                                            <p:cond evt="begin" delay="0">
                                              <p:tn val="226"/>
                                            </p:cond>
                                          </p:stCondLst>
                                          <p:endCondLst>
                                            <p:cond evt="onStopAudio" delay="0">
                                              <p:tgtEl>
                                                <p:sldTgt/>
                                              </p:tgtEl>
                                            </p:cond>
                                          </p:endCondLst>
                                        </p:cTn>
                                        <p:tgtEl>
                                          <p:sndTgt r:embed="rId3" name="explode.wav"/>
                                        </p:tgtEl>
                                      </p:cMediaNode>
                                    </p:audio>
                                  </p:subTnLst>
                                </p:cTn>
                              </p:par>
                              <p:par>
                                <p:cTn id="228" presetID="3" presetClass="exit" presetSubtype="10" fill="hold" grpId="1" nodeType="withEffect">
                                  <p:stCondLst>
                                    <p:cond delay="0"/>
                                  </p:stCondLst>
                                  <p:childTnLst>
                                    <p:animEffect transition="out" filter="blinds(horizontal)">
                                      <p:cBhvr>
                                        <p:cTn id="229" dur="500"/>
                                        <p:tgtEl>
                                          <p:spTgt spid="7481"/>
                                        </p:tgtEl>
                                      </p:cBhvr>
                                    </p:animEffect>
                                    <p:set>
                                      <p:cBhvr>
                                        <p:cTn id="230" dur="1" fill="hold">
                                          <p:stCondLst>
                                            <p:cond delay="499"/>
                                          </p:stCondLst>
                                        </p:cTn>
                                        <p:tgtEl>
                                          <p:spTgt spid="7481"/>
                                        </p:tgtEl>
                                        <p:attrNameLst>
                                          <p:attrName>style.visibility</p:attrName>
                                        </p:attrNameLst>
                                      </p:cBhvr>
                                      <p:to>
                                        <p:strVal val="hidden"/>
                                      </p:to>
                                    </p:set>
                                  </p:childTnLst>
                                </p:cTn>
                              </p:par>
                            </p:childTnLst>
                          </p:cTn>
                        </p:par>
                        <p:par>
                          <p:cTn id="231" fill="hold" nodeType="afterGroup">
                            <p:stCondLst>
                              <p:cond delay="6000"/>
                            </p:stCondLst>
                            <p:childTnLst>
                              <p:par>
                                <p:cTn id="232" presetID="9" presetClass="entr" presetSubtype="0" fill="hold" nodeType="afterEffect">
                                  <p:stCondLst>
                                    <p:cond delay="0"/>
                                  </p:stCondLst>
                                  <p:childTnLst>
                                    <p:set>
                                      <p:cBhvr>
                                        <p:cTn id="233" dur="1" fill="hold">
                                          <p:stCondLst>
                                            <p:cond delay="0"/>
                                          </p:stCondLst>
                                        </p:cTn>
                                        <p:tgtEl>
                                          <p:spTgt spid="7492"/>
                                        </p:tgtEl>
                                        <p:attrNameLst>
                                          <p:attrName>style.visibility</p:attrName>
                                        </p:attrNameLst>
                                      </p:cBhvr>
                                      <p:to>
                                        <p:strVal val="visible"/>
                                      </p:to>
                                    </p:set>
                                    <p:animEffect transition="in" filter="dissolve">
                                      <p:cBhvr>
                                        <p:cTn id="234" dur="500"/>
                                        <p:tgtEl>
                                          <p:spTgt spid="7492"/>
                                        </p:tgtEl>
                                      </p:cBhvr>
                                    </p:animEffect>
                                  </p:childTnLst>
                                </p:cTn>
                              </p:par>
                            </p:childTnLst>
                          </p:cTn>
                        </p:par>
                        <p:par>
                          <p:cTn id="235" fill="hold" nodeType="afterGroup">
                            <p:stCondLst>
                              <p:cond delay="6500"/>
                            </p:stCondLst>
                            <p:childTnLst>
                              <p:par>
                                <p:cTn id="236" presetID="9" presetClass="entr" presetSubtype="0" fill="hold" nodeType="afterEffect">
                                  <p:stCondLst>
                                    <p:cond delay="0"/>
                                  </p:stCondLst>
                                  <p:childTnLst>
                                    <p:set>
                                      <p:cBhvr>
                                        <p:cTn id="237" dur="1" fill="hold">
                                          <p:stCondLst>
                                            <p:cond delay="0"/>
                                          </p:stCondLst>
                                        </p:cTn>
                                        <p:tgtEl>
                                          <p:spTgt spid="7483"/>
                                        </p:tgtEl>
                                        <p:attrNameLst>
                                          <p:attrName>style.visibility</p:attrName>
                                        </p:attrNameLst>
                                      </p:cBhvr>
                                      <p:to>
                                        <p:strVal val="visible"/>
                                      </p:to>
                                    </p:set>
                                    <p:animEffect transition="in" filter="dissolve">
                                      <p:cBhvr>
                                        <p:cTn id="238" dur="500"/>
                                        <p:tgtEl>
                                          <p:spTgt spid="7483"/>
                                        </p:tgtEl>
                                      </p:cBhvr>
                                    </p:animEffect>
                                  </p:childTnLst>
                                </p:cTn>
                              </p:par>
                            </p:childTnLst>
                          </p:cTn>
                        </p:par>
                        <p:par>
                          <p:cTn id="239" fill="hold" nodeType="afterGroup">
                            <p:stCondLst>
                              <p:cond delay="7000"/>
                            </p:stCondLst>
                            <p:childTnLst>
                              <p:par>
                                <p:cTn id="240" presetID="1" presetClass="entr" presetSubtype="0" fill="hold" grpId="0" nodeType="afterEffect">
                                  <p:stCondLst>
                                    <p:cond delay="0"/>
                                  </p:stCondLst>
                                  <p:childTnLst>
                                    <p:set>
                                      <p:cBhvr>
                                        <p:cTn id="241" dur="1" fill="hold">
                                          <p:stCondLst>
                                            <p:cond delay="0"/>
                                          </p:stCondLst>
                                        </p:cTn>
                                        <p:tgtEl>
                                          <p:spTgt spid="7482"/>
                                        </p:tgtEl>
                                        <p:attrNameLst>
                                          <p:attrName>style.visibility</p:attrName>
                                        </p:attrNameLst>
                                      </p:cBhvr>
                                      <p:to>
                                        <p:strVal val="visible"/>
                                      </p:to>
                                    </p:set>
                                  </p:childTnLst>
                                  <p:subTnLst>
                                    <p:audio>
                                      <p:cMediaNode>
                                        <p:cTn display="0" masterRel="sameClick">
                                          <p:stCondLst>
                                            <p:cond evt="begin" delay="0">
                                              <p:tn val="240"/>
                                            </p:cond>
                                          </p:stCondLst>
                                          <p:endCondLst>
                                            <p:cond evt="onStopAudio" delay="0">
                                              <p:tgtEl>
                                                <p:sldTgt/>
                                              </p:tgtEl>
                                            </p:cond>
                                          </p:endCondLst>
                                        </p:cTn>
                                        <p:tgtEl>
                                          <p:sndTgt r:embed="rId3" name="explode.wav"/>
                                        </p:tgtEl>
                                      </p:cMediaNode>
                                    </p:audio>
                                  </p:subTnLst>
                                </p:cTn>
                              </p:par>
                              <p:par>
                                <p:cTn id="242" presetID="3" presetClass="exit" presetSubtype="10" fill="hold" grpId="1" nodeType="withEffect">
                                  <p:stCondLst>
                                    <p:cond delay="0"/>
                                  </p:stCondLst>
                                  <p:childTnLst>
                                    <p:animEffect transition="out" filter="blinds(horizontal)">
                                      <p:cBhvr>
                                        <p:cTn id="243" dur="500"/>
                                        <p:tgtEl>
                                          <p:spTgt spid="7482"/>
                                        </p:tgtEl>
                                      </p:cBhvr>
                                    </p:animEffect>
                                    <p:set>
                                      <p:cBhvr>
                                        <p:cTn id="244" dur="1" fill="hold">
                                          <p:stCondLst>
                                            <p:cond delay="499"/>
                                          </p:stCondLst>
                                        </p:cTn>
                                        <p:tgtEl>
                                          <p:spTgt spid="7482"/>
                                        </p:tgtEl>
                                        <p:attrNameLst>
                                          <p:attrName>style.visibility</p:attrName>
                                        </p:attrNameLst>
                                      </p:cBhvr>
                                      <p:to>
                                        <p:strVal val="hidden"/>
                                      </p:to>
                                    </p:set>
                                  </p:childTnLst>
                                </p:cTn>
                              </p:par>
                            </p:childTnLst>
                          </p:cTn>
                        </p:par>
                        <p:par>
                          <p:cTn id="245" fill="hold" nodeType="afterGroup">
                            <p:stCondLst>
                              <p:cond delay="7500"/>
                            </p:stCondLst>
                            <p:childTnLst>
                              <p:par>
                                <p:cTn id="246" presetID="9" presetClass="entr" presetSubtype="0" fill="hold" nodeType="afterEffect">
                                  <p:stCondLst>
                                    <p:cond delay="0"/>
                                  </p:stCondLst>
                                  <p:childTnLst>
                                    <p:set>
                                      <p:cBhvr>
                                        <p:cTn id="247" dur="1" fill="hold">
                                          <p:stCondLst>
                                            <p:cond delay="0"/>
                                          </p:stCondLst>
                                        </p:cTn>
                                        <p:tgtEl>
                                          <p:spTgt spid="7464"/>
                                        </p:tgtEl>
                                        <p:attrNameLst>
                                          <p:attrName>style.visibility</p:attrName>
                                        </p:attrNameLst>
                                      </p:cBhvr>
                                      <p:to>
                                        <p:strVal val="visible"/>
                                      </p:to>
                                    </p:set>
                                    <p:animEffect transition="in" filter="dissolve">
                                      <p:cBhvr>
                                        <p:cTn id="248" dur="500"/>
                                        <p:tgtEl>
                                          <p:spTgt spid="7464"/>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0" presetClass="path" presetSubtype="0" accel="50000" decel="50000" fill="hold" nodeType="clickEffect">
                                  <p:stCondLst>
                                    <p:cond delay="0"/>
                                  </p:stCondLst>
                                  <p:childTnLst>
                                    <p:animMotion origin="layout" path="M -4.72222E-6 7.77778E-6 L 0.02084 0.11297 L 0.11806 0.17408 " pathEditMode="relative" ptsTypes="AAA">
                                      <p:cBhvr>
                                        <p:cTn id="252" dur="2000" fill="hold"/>
                                        <p:tgtEl>
                                          <p:spTgt spid="7619"/>
                                        </p:tgtEl>
                                        <p:attrNameLst>
                                          <p:attrName>ppt_x</p:attrName>
                                          <p:attrName>ppt_y</p:attrName>
                                        </p:attrNameLst>
                                      </p:cBhvr>
                                    </p:animMotion>
                                  </p:childTnLst>
                                </p:cTn>
                              </p:par>
                            </p:childTnLst>
                          </p:cTn>
                        </p:par>
                        <p:par>
                          <p:cTn id="253" fill="hold" nodeType="afterGroup">
                            <p:stCondLst>
                              <p:cond delay="2000"/>
                            </p:stCondLst>
                            <p:childTnLst>
                              <p:par>
                                <p:cTn id="254" presetID="1" presetClass="entr" presetSubtype="0" fill="hold" grpId="0" nodeType="afterEffect">
                                  <p:stCondLst>
                                    <p:cond delay="0"/>
                                  </p:stCondLst>
                                  <p:childTnLst>
                                    <p:set>
                                      <p:cBhvr>
                                        <p:cTn id="255" dur="1" fill="hold">
                                          <p:stCondLst>
                                            <p:cond delay="0"/>
                                          </p:stCondLst>
                                        </p:cTn>
                                        <p:tgtEl>
                                          <p:spTgt spid="7498"/>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3" name="explode.wav"/>
                                        </p:tgtEl>
                                      </p:cMediaNode>
                                    </p:audio>
                                  </p:subTnLst>
                                </p:cTn>
                              </p:par>
                              <p:par>
                                <p:cTn id="256" presetID="3" presetClass="exit" presetSubtype="10" fill="hold" grpId="1" nodeType="withEffect">
                                  <p:stCondLst>
                                    <p:cond delay="0"/>
                                  </p:stCondLst>
                                  <p:childTnLst>
                                    <p:animEffect transition="out" filter="blinds(horizontal)">
                                      <p:cBhvr>
                                        <p:cTn id="257" dur="500"/>
                                        <p:tgtEl>
                                          <p:spTgt spid="7498"/>
                                        </p:tgtEl>
                                      </p:cBhvr>
                                    </p:animEffect>
                                    <p:set>
                                      <p:cBhvr>
                                        <p:cTn id="258" dur="1" fill="hold">
                                          <p:stCondLst>
                                            <p:cond delay="499"/>
                                          </p:stCondLst>
                                        </p:cTn>
                                        <p:tgtEl>
                                          <p:spTgt spid="7498"/>
                                        </p:tgtEl>
                                        <p:attrNameLst>
                                          <p:attrName>style.visibility</p:attrName>
                                        </p:attrNameLst>
                                      </p:cBhvr>
                                      <p:to>
                                        <p:strVal val="hidden"/>
                                      </p:to>
                                    </p:set>
                                  </p:childTnLst>
                                </p:cTn>
                              </p:par>
                            </p:childTnLst>
                          </p:cTn>
                        </p:par>
                        <p:par>
                          <p:cTn id="259" fill="hold" nodeType="afterGroup">
                            <p:stCondLst>
                              <p:cond delay="2500"/>
                            </p:stCondLst>
                            <p:childTnLst>
                              <p:par>
                                <p:cTn id="260" presetID="0" presetClass="path" presetSubtype="0" accel="50000" decel="50000" fill="hold" nodeType="afterEffect">
                                  <p:stCondLst>
                                    <p:cond delay="0"/>
                                  </p:stCondLst>
                                  <p:childTnLst>
                                    <p:animMotion origin="layout" path="M -7.5E-6 -2.96296E-6 L 0.01874 0.08334 L -0.07153 0.21111 L -0.16042 0.2963 " pathEditMode="relative" ptsTypes="AAAA">
                                      <p:cBhvr>
                                        <p:cTn id="261" dur="2000" fill="hold"/>
                                        <p:tgtEl>
                                          <p:spTgt spid="7464"/>
                                        </p:tgtEl>
                                        <p:attrNameLst>
                                          <p:attrName>ppt_x</p:attrName>
                                          <p:attrName>ppt_y</p:attrName>
                                        </p:attrNameLst>
                                      </p:cBhvr>
                                    </p:animMotion>
                                  </p:childTnLst>
                                </p:cTn>
                              </p:par>
                            </p:childTnLst>
                          </p:cTn>
                        </p:par>
                        <p:par>
                          <p:cTn id="262" fill="hold" nodeType="afterGroup">
                            <p:stCondLst>
                              <p:cond delay="4500"/>
                            </p:stCondLst>
                            <p:childTnLst>
                              <p:par>
                                <p:cTn id="263" presetID="9" presetClass="exit" presetSubtype="0" fill="hold" nodeType="afterEffect">
                                  <p:stCondLst>
                                    <p:cond delay="0"/>
                                  </p:stCondLst>
                                  <p:childTnLst>
                                    <p:animEffect transition="out" filter="dissolve">
                                      <p:cBhvr>
                                        <p:cTn id="264" dur="500"/>
                                        <p:tgtEl>
                                          <p:spTgt spid="7464"/>
                                        </p:tgtEl>
                                      </p:cBhvr>
                                    </p:animEffect>
                                    <p:set>
                                      <p:cBhvr>
                                        <p:cTn id="265" dur="1" fill="hold">
                                          <p:stCondLst>
                                            <p:cond delay="499"/>
                                          </p:stCondLst>
                                        </p:cTn>
                                        <p:tgtEl>
                                          <p:spTgt spid="7464"/>
                                        </p:tgtEl>
                                        <p:attrNameLst>
                                          <p:attrName>style.visibility</p:attrName>
                                        </p:attrNameLst>
                                      </p:cBhvr>
                                      <p:to>
                                        <p:strVal val="hidden"/>
                                      </p:to>
                                    </p:set>
                                  </p:childTnLst>
                                </p:cTn>
                              </p:par>
                            </p:childTnLst>
                          </p:cTn>
                        </p:par>
                      </p:childTnLst>
                    </p:cTn>
                  </p:par>
                  <p:par>
                    <p:cTn id="266" fill="hold" nodeType="clickPar">
                      <p:stCondLst>
                        <p:cond delay="indefinite"/>
                      </p:stCondLst>
                      <p:childTnLst>
                        <p:par>
                          <p:cTn id="267" fill="hold" nodeType="withGroup">
                            <p:stCondLst>
                              <p:cond delay="0"/>
                            </p:stCondLst>
                            <p:childTnLst>
                              <p:par>
                                <p:cTn id="268" presetID="9" presetClass="exit" presetSubtype="0" fill="hold" nodeType="clickEffect">
                                  <p:stCondLst>
                                    <p:cond delay="0"/>
                                  </p:stCondLst>
                                  <p:childTnLst>
                                    <p:animEffect transition="out" filter="dissolve">
                                      <p:cBhvr>
                                        <p:cTn id="269" dur="500"/>
                                        <p:tgtEl>
                                          <p:spTgt spid="7447"/>
                                        </p:tgtEl>
                                      </p:cBhvr>
                                    </p:animEffect>
                                    <p:set>
                                      <p:cBhvr>
                                        <p:cTn id="270" dur="1" fill="hold">
                                          <p:stCondLst>
                                            <p:cond delay="499"/>
                                          </p:stCondLst>
                                        </p:cTn>
                                        <p:tgtEl>
                                          <p:spTgt spid="7447"/>
                                        </p:tgtEl>
                                        <p:attrNameLst>
                                          <p:attrName>style.visibility</p:attrName>
                                        </p:attrNameLst>
                                      </p:cBhvr>
                                      <p:to>
                                        <p:strVal val="hidden"/>
                                      </p:to>
                                    </p:set>
                                  </p:childTnLst>
                                </p:cTn>
                              </p:par>
                            </p:childTnLst>
                          </p:cTn>
                        </p:par>
                        <p:par>
                          <p:cTn id="271" fill="hold" nodeType="afterGroup">
                            <p:stCondLst>
                              <p:cond delay="500"/>
                            </p:stCondLst>
                            <p:childTnLst>
                              <p:par>
                                <p:cTn id="272" presetID="9" presetClass="exit" presetSubtype="0" fill="hold" nodeType="afterEffect">
                                  <p:stCondLst>
                                    <p:cond delay="0"/>
                                  </p:stCondLst>
                                  <p:childTnLst>
                                    <p:animEffect transition="out" filter="dissolve">
                                      <p:cBhvr>
                                        <p:cTn id="273" dur="500"/>
                                        <p:tgtEl>
                                          <p:spTgt spid="7594"/>
                                        </p:tgtEl>
                                      </p:cBhvr>
                                    </p:animEffect>
                                    <p:set>
                                      <p:cBhvr>
                                        <p:cTn id="274" dur="1" fill="hold">
                                          <p:stCondLst>
                                            <p:cond delay="499"/>
                                          </p:stCondLst>
                                        </p:cTn>
                                        <p:tgtEl>
                                          <p:spTgt spid="7594"/>
                                        </p:tgtEl>
                                        <p:attrNameLst>
                                          <p:attrName>style.visibility</p:attrName>
                                        </p:attrNameLst>
                                      </p:cBhvr>
                                      <p:to>
                                        <p:strVal val="hidden"/>
                                      </p:to>
                                    </p:set>
                                  </p:childTnLst>
                                </p:cTn>
                              </p:par>
                            </p:childTnLst>
                          </p:cTn>
                        </p:par>
                        <p:par>
                          <p:cTn id="275" fill="hold" nodeType="afterGroup">
                            <p:stCondLst>
                              <p:cond delay="1000"/>
                            </p:stCondLst>
                            <p:childTnLst>
                              <p:par>
                                <p:cTn id="276" presetID="9" presetClass="entr" presetSubtype="0" fill="hold" nodeType="afterEffect">
                                  <p:stCondLst>
                                    <p:cond delay="0"/>
                                  </p:stCondLst>
                                  <p:childTnLst>
                                    <p:set>
                                      <p:cBhvr>
                                        <p:cTn id="277" dur="1" fill="hold">
                                          <p:stCondLst>
                                            <p:cond delay="0"/>
                                          </p:stCondLst>
                                        </p:cTn>
                                        <p:tgtEl>
                                          <p:spTgt spid="7609"/>
                                        </p:tgtEl>
                                        <p:attrNameLst>
                                          <p:attrName>style.visibility</p:attrName>
                                        </p:attrNameLst>
                                      </p:cBhvr>
                                      <p:to>
                                        <p:strVal val="visible"/>
                                      </p:to>
                                    </p:set>
                                    <p:animEffect transition="in" filter="dissolve">
                                      <p:cBhvr>
                                        <p:cTn id="278" dur="500"/>
                                        <p:tgtEl>
                                          <p:spTgt spid="7609"/>
                                        </p:tgtEl>
                                      </p:cBhvr>
                                    </p:animEffect>
                                  </p:childTnLst>
                                </p:cTn>
                              </p:par>
                            </p:childTnLst>
                          </p:cTn>
                        </p:par>
                        <p:par>
                          <p:cTn id="279" fill="hold" nodeType="afterGroup">
                            <p:stCondLst>
                              <p:cond delay="1500"/>
                            </p:stCondLst>
                            <p:childTnLst>
                              <p:par>
                                <p:cTn id="280" presetID="1" presetClass="entr" presetSubtype="0" fill="hold" grpId="0" nodeType="afterEffect">
                                  <p:stCondLst>
                                    <p:cond delay="0"/>
                                  </p:stCondLst>
                                  <p:childTnLst>
                                    <p:set>
                                      <p:cBhvr>
                                        <p:cTn id="281" dur="1" fill="hold">
                                          <p:stCondLst>
                                            <p:cond delay="0"/>
                                          </p:stCondLst>
                                        </p:cTn>
                                        <p:tgtEl>
                                          <p:spTgt spid="7489"/>
                                        </p:tgtEl>
                                        <p:attrNameLst>
                                          <p:attrName>style.visibility</p:attrName>
                                        </p:attrNameLst>
                                      </p:cBhvr>
                                      <p:to>
                                        <p:strVal val="visible"/>
                                      </p:to>
                                    </p:set>
                                  </p:childTnLst>
                                  <p:subTnLst>
                                    <p:audio>
                                      <p:cMediaNode>
                                        <p:cTn display="0" masterRel="sameClick">
                                          <p:stCondLst>
                                            <p:cond evt="begin" delay="0">
                                              <p:tn val="280"/>
                                            </p:cond>
                                          </p:stCondLst>
                                          <p:endCondLst>
                                            <p:cond evt="onStopAudio" delay="0">
                                              <p:tgtEl>
                                                <p:sldTgt/>
                                              </p:tgtEl>
                                            </p:cond>
                                          </p:endCondLst>
                                        </p:cTn>
                                        <p:tgtEl>
                                          <p:sndTgt r:embed="rId3" name="explode.wav"/>
                                        </p:tgtEl>
                                      </p:cMediaNode>
                                    </p:audio>
                                  </p:subTnLst>
                                </p:cTn>
                              </p:par>
                              <p:par>
                                <p:cTn id="282" presetID="3" presetClass="exit" presetSubtype="10" fill="hold" grpId="1" nodeType="withEffect">
                                  <p:stCondLst>
                                    <p:cond delay="0"/>
                                  </p:stCondLst>
                                  <p:childTnLst>
                                    <p:animEffect transition="out" filter="blinds(horizontal)">
                                      <p:cBhvr>
                                        <p:cTn id="283" dur="500"/>
                                        <p:tgtEl>
                                          <p:spTgt spid="7489"/>
                                        </p:tgtEl>
                                      </p:cBhvr>
                                    </p:animEffect>
                                    <p:set>
                                      <p:cBhvr>
                                        <p:cTn id="284" dur="1" fill="hold">
                                          <p:stCondLst>
                                            <p:cond delay="499"/>
                                          </p:stCondLst>
                                        </p:cTn>
                                        <p:tgtEl>
                                          <p:spTgt spid="7489"/>
                                        </p:tgtEl>
                                        <p:attrNameLst>
                                          <p:attrName>style.visibility</p:attrName>
                                        </p:attrNameLst>
                                      </p:cBhvr>
                                      <p:to>
                                        <p:strVal val="hidden"/>
                                      </p:to>
                                    </p:set>
                                  </p:childTnLst>
                                </p:cTn>
                              </p:par>
                            </p:childTnLst>
                          </p:cTn>
                        </p:par>
                        <p:par>
                          <p:cTn id="285" fill="hold" nodeType="afterGroup">
                            <p:stCondLst>
                              <p:cond delay="2000"/>
                            </p:stCondLst>
                            <p:childTnLst>
                              <p:par>
                                <p:cTn id="286" presetID="0" presetClass="path" presetSubtype="0" accel="50000" decel="50000" fill="hold" nodeType="afterEffect">
                                  <p:stCondLst>
                                    <p:cond delay="0"/>
                                  </p:stCondLst>
                                  <p:childTnLst>
                                    <p:animMotion origin="layout" path="M -8.33333E-6 -1.11111E-6 L 0.01302 -0.04097 L 0.15885 -0.1493 " pathEditMode="relative" ptsTypes="AAA">
                                      <p:cBhvr>
                                        <p:cTn id="287" dur="2000" fill="hold"/>
                                        <p:tgtEl>
                                          <p:spTgt spid="7306"/>
                                        </p:tgtEl>
                                        <p:attrNameLst>
                                          <p:attrName>ppt_x</p:attrName>
                                          <p:attrName>ppt_y</p:attrName>
                                        </p:attrNameLst>
                                      </p:cBhvr>
                                    </p:animMotion>
                                  </p:childTnLst>
                                </p:cTn>
                              </p:par>
                            </p:childTnLst>
                          </p:cTn>
                        </p:par>
                        <p:par>
                          <p:cTn id="288" fill="hold" nodeType="afterGroup">
                            <p:stCondLst>
                              <p:cond delay="4000"/>
                            </p:stCondLst>
                            <p:childTnLst>
                              <p:par>
                                <p:cTn id="289" presetID="9" presetClass="exit" presetSubtype="0" fill="hold" nodeType="afterEffect">
                                  <p:stCondLst>
                                    <p:cond delay="0"/>
                                  </p:stCondLst>
                                  <p:childTnLst>
                                    <p:animEffect transition="out" filter="dissolve">
                                      <p:cBhvr>
                                        <p:cTn id="290" dur="500"/>
                                        <p:tgtEl>
                                          <p:spTgt spid="7306"/>
                                        </p:tgtEl>
                                      </p:cBhvr>
                                    </p:animEffect>
                                    <p:set>
                                      <p:cBhvr>
                                        <p:cTn id="291" dur="1" fill="hold">
                                          <p:stCondLst>
                                            <p:cond delay="499"/>
                                          </p:stCondLst>
                                        </p:cTn>
                                        <p:tgtEl>
                                          <p:spTgt spid="7306"/>
                                        </p:tgtEl>
                                        <p:attrNameLst>
                                          <p:attrName>style.visibility</p:attrName>
                                        </p:attrNameLst>
                                      </p:cBhvr>
                                      <p:to>
                                        <p:strVal val="hidden"/>
                                      </p:to>
                                    </p:set>
                                  </p:childTnLst>
                                </p:cTn>
                              </p:par>
                            </p:childTnLst>
                          </p:cTn>
                        </p:par>
                      </p:childTnLst>
                    </p:cTn>
                  </p:par>
                  <p:par>
                    <p:cTn id="292" fill="hold" nodeType="clickPar">
                      <p:stCondLst>
                        <p:cond delay="indefinite"/>
                      </p:stCondLst>
                      <p:childTnLst>
                        <p:par>
                          <p:cTn id="293" fill="hold" nodeType="withGroup">
                            <p:stCondLst>
                              <p:cond delay="0"/>
                            </p:stCondLst>
                            <p:childTnLst>
                              <p:par>
                                <p:cTn id="294" presetID="9" presetClass="exit" presetSubtype="0" fill="hold" nodeType="clickEffect">
                                  <p:stCondLst>
                                    <p:cond delay="0"/>
                                  </p:stCondLst>
                                  <p:childTnLst>
                                    <p:animEffect transition="out" filter="dissolve">
                                      <p:cBhvr>
                                        <p:cTn id="295" dur="500"/>
                                        <p:tgtEl>
                                          <p:spTgt spid="7317"/>
                                        </p:tgtEl>
                                      </p:cBhvr>
                                    </p:animEffect>
                                    <p:set>
                                      <p:cBhvr>
                                        <p:cTn id="296" dur="1" fill="hold">
                                          <p:stCondLst>
                                            <p:cond delay="499"/>
                                          </p:stCondLst>
                                        </p:cTn>
                                        <p:tgtEl>
                                          <p:spTgt spid="7317"/>
                                        </p:tgtEl>
                                        <p:attrNameLst>
                                          <p:attrName>style.visibility</p:attrName>
                                        </p:attrNameLst>
                                      </p:cBhvr>
                                      <p:to>
                                        <p:strVal val="hidden"/>
                                      </p:to>
                                    </p:set>
                                  </p:childTnLst>
                                </p:cTn>
                              </p:par>
                            </p:childTnLst>
                          </p:cTn>
                        </p:par>
                        <p:par>
                          <p:cTn id="297" fill="hold" nodeType="afterGroup">
                            <p:stCondLst>
                              <p:cond delay="500"/>
                            </p:stCondLst>
                            <p:childTnLst>
                              <p:par>
                                <p:cTn id="298" presetID="9" presetClass="exit" presetSubtype="0" fill="hold" nodeType="afterEffect">
                                  <p:stCondLst>
                                    <p:cond delay="0"/>
                                  </p:stCondLst>
                                  <p:childTnLst>
                                    <p:animEffect transition="out" filter="dissolve">
                                      <p:cBhvr>
                                        <p:cTn id="299" dur="500"/>
                                        <p:tgtEl>
                                          <p:spTgt spid="7319"/>
                                        </p:tgtEl>
                                      </p:cBhvr>
                                    </p:animEffect>
                                    <p:set>
                                      <p:cBhvr>
                                        <p:cTn id="300" dur="1" fill="hold">
                                          <p:stCondLst>
                                            <p:cond delay="499"/>
                                          </p:stCondLst>
                                        </p:cTn>
                                        <p:tgtEl>
                                          <p:spTgt spid="7319"/>
                                        </p:tgtEl>
                                        <p:attrNameLst>
                                          <p:attrName>style.visibility</p:attrName>
                                        </p:attrNameLst>
                                      </p:cBhvr>
                                      <p:to>
                                        <p:strVal val="hidden"/>
                                      </p:to>
                                    </p:set>
                                  </p:childTnLst>
                                </p:cTn>
                              </p:par>
                            </p:childTnLst>
                          </p:cTn>
                        </p:par>
                        <p:par>
                          <p:cTn id="301" fill="hold" nodeType="afterGroup">
                            <p:stCondLst>
                              <p:cond delay="1000"/>
                            </p:stCondLst>
                            <p:childTnLst>
                              <p:par>
                                <p:cTn id="302" presetID="9" presetClass="exit" presetSubtype="0" fill="hold" nodeType="afterEffect">
                                  <p:stCondLst>
                                    <p:cond delay="0"/>
                                  </p:stCondLst>
                                  <p:childTnLst>
                                    <p:animEffect transition="out" filter="dissolve">
                                      <p:cBhvr>
                                        <p:cTn id="303" dur="500"/>
                                        <p:tgtEl>
                                          <p:spTgt spid="7328"/>
                                        </p:tgtEl>
                                      </p:cBhvr>
                                    </p:animEffect>
                                    <p:set>
                                      <p:cBhvr>
                                        <p:cTn id="304" dur="1" fill="hold">
                                          <p:stCondLst>
                                            <p:cond delay="499"/>
                                          </p:stCondLst>
                                        </p:cTn>
                                        <p:tgtEl>
                                          <p:spTgt spid="7328"/>
                                        </p:tgtEl>
                                        <p:attrNameLst>
                                          <p:attrName>style.visibility</p:attrName>
                                        </p:attrNameLst>
                                      </p:cBhvr>
                                      <p:to>
                                        <p:strVal val="hidden"/>
                                      </p:to>
                                    </p:set>
                                  </p:childTnLst>
                                </p:cTn>
                              </p:par>
                            </p:childTnLst>
                          </p:cTn>
                        </p:par>
                        <p:par>
                          <p:cTn id="305" fill="hold" nodeType="afterGroup">
                            <p:stCondLst>
                              <p:cond delay="1500"/>
                            </p:stCondLst>
                            <p:childTnLst>
                              <p:par>
                                <p:cTn id="306" presetID="9" presetClass="exit" presetSubtype="0" fill="hold" nodeType="afterEffect">
                                  <p:stCondLst>
                                    <p:cond delay="0"/>
                                  </p:stCondLst>
                                  <p:childTnLst>
                                    <p:animEffect transition="out" filter="dissolve">
                                      <p:cBhvr>
                                        <p:cTn id="307" dur="500"/>
                                        <p:tgtEl>
                                          <p:spTgt spid="7283"/>
                                        </p:tgtEl>
                                      </p:cBhvr>
                                    </p:animEffect>
                                    <p:set>
                                      <p:cBhvr>
                                        <p:cTn id="308" dur="1" fill="hold">
                                          <p:stCondLst>
                                            <p:cond delay="499"/>
                                          </p:stCondLst>
                                        </p:cTn>
                                        <p:tgtEl>
                                          <p:spTgt spid="7283"/>
                                        </p:tgtEl>
                                        <p:attrNameLst>
                                          <p:attrName>style.visibility</p:attrName>
                                        </p:attrNameLst>
                                      </p:cBhvr>
                                      <p:to>
                                        <p:strVal val="hidden"/>
                                      </p:to>
                                    </p:set>
                                  </p:childTnLst>
                                </p:cTn>
                              </p:par>
                            </p:childTnLst>
                          </p:cTn>
                        </p:par>
                        <p:par>
                          <p:cTn id="309" fill="hold" nodeType="afterGroup">
                            <p:stCondLst>
                              <p:cond delay="2000"/>
                            </p:stCondLst>
                            <p:childTnLst>
                              <p:par>
                                <p:cTn id="310" presetID="9" presetClass="exit" presetSubtype="0" fill="hold" nodeType="afterEffect">
                                  <p:stCondLst>
                                    <p:cond delay="0"/>
                                  </p:stCondLst>
                                  <p:childTnLst>
                                    <p:animEffect transition="out" filter="dissolve">
                                      <p:cBhvr>
                                        <p:cTn id="311" dur="500"/>
                                        <p:tgtEl>
                                          <p:spTgt spid="7338"/>
                                        </p:tgtEl>
                                      </p:cBhvr>
                                    </p:animEffect>
                                    <p:set>
                                      <p:cBhvr>
                                        <p:cTn id="312" dur="1" fill="hold">
                                          <p:stCondLst>
                                            <p:cond delay="499"/>
                                          </p:stCondLst>
                                        </p:cTn>
                                        <p:tgtEl>
                                          <p:spTgt spid="7338"/>
                                        </p:tgtEl>
                                        <p:attrNameLst>
                                          <p:attrName>style.visibility</p:attrName>
                                        </p:attrNameLst>
                                      </p:cBhvr>
                                      <p:to>
                                        <p:strVal val="hidden"/>
                                      </p:to>
                                    </p:set>
                                  </p:childTnLst>
                                </p:cTn>
                              </p:par>
                            </p:childTnLst>
                          </p:cTn>
                        </p:par>
                        <p:par>
                          <p:cTn id="313" fill="hold" nodeType="afterGroup">
                            <p:stCondLst>
                              <p:cond delay="2500"/>
                            </p:stCondLst>
                            <p:childTnLst>
                              <p:par>
                                <p:cTn id="314" presetID="9" presetClass="exit" presetSubtype="0" fill="hold" nodeType="afterEffect">
                                  <p:stCondLst>
                                    <p:cond delay="0"/>
                                  </p:stCondLst>
                                  <p:childTnLst>
                                    <p:animEffect transition="out" filter="dissolve">
                                      <p:cBhvr>
                                        <p:cTn id="315" dur="500"/>
                                        <p:tgtEl>
                                          <p:spTgt spid="7339"/>
                                        </p:tgtEl>
                                      </p:cBhvr>
                                    </p:animEffect>
                                    <p:set>
                                      <p:cBhvr>
                                        <p:cTn id="316" dur="1" fill="hold">
                                          <p:stCondLst>
                                            <p:cond delay="499"/>
                                          </p:stCondLst>
                                        </p:cTn>
                                        <p:tgtEl>
                                          <p:spTgt spid="7339"/>
                                        </p:tgtEl>
                                        <p:attrNameLst>
                                          <p:attrName>style.visibility</p:attrName>
                                        </p:attrNameLst>
                                      </p:cBhvr>
                                      <p:to>
                                        <p:strVal val="hidden"/>
                                      </p:to>
                                    </p:set>
                                  </p:childTnLst>
                                </p:cTn>
                              </p:par>
                            </p:childTnLst>
                          </p:cTn>
                        </p:par>
                        <p:par>
                          <p:cTn id="317" fill="hold" nodeType="afterGroup">
                            <p:stCondLst>
                              <p:cond delay="3000"/>
                            </p:stCondLst>
                            <p:childTnLst>
                              <p:par>
                                <p:cTn id="318" presetID="9" presetClass="exit" presetSubtype="0" fill="hold" nodeType="afterEffect">
                                  <p:stCondLst>
                                    <p:cond delay="0"/>
                                  </p:stCondLst>
                                  <p:childTnLst>
                                    <p:animEffect transition="out" filter="dissolve">
                                      <p:cBhvr>
                                        <p:cTn id="319" dur="500"/>
                                        <p:tgtEl>
                                          <p:spTgt spid="7340"/>
                                        </p:tgtEl>
                                      </p:cBhvr>
                                    </p:animEffect>
                                    <p:set>
                                      <p:cBhvr>
                                        <p:cTn id="320" dur="1" fill="hold">
                                          <p:stCondLst>
                                            <p:cond delay="499"/>
                                          </p:stCondLst>
                                        </p:cTn>
                                        <p:tgtEl>
                                          <p:spTgt spid="7340"/>
                                        </p:tgtEl>
                                        <p:attrNameLst>
                                          <p:attrName>style.visibility</p:attrName>
                                        </p:attrNameLst>
                                      </p:cBhvr>
                                      <p:to>
                                        <p:strVal val="hidden"/>
                                      </p:to>
                                    </p:set>
                                  </p:childTnLst>
                                </p:cTn>
                              </p:par>
                            </p:childTnLst>
                          </p:cTn>
                        </p:par>
                        <p:par>
                          <p:cTn id="321" fill="hold" nodeType="afterGroup">
                            <p:stCondLst>
                              <p:cond delay="3500"/>
                            </p:stCondLst>
                            <p:childTnLst>
                              <p:par>
                                <p:cTn id="322" presetID="9" presetClass="exit" presetSubtype="0" fill="hold" nodeType="afterEffect">
                                  <p:stCondLst>
                                    <p:cond delay="0"/>
                                  </p:stCondLst>
                                  <p:childTnLst>
                                    <p:animEffect transition="out" filter="dissolve">
                                      <p:cBhvr>
                                        <p:cTn id="323" dur="500"/>
                                        <p:tgtEl>
                                          <p:spTgt spid="7348"/>
                                        </p:tgtEl>
                                      </p:cBhvr>
                                    </p:animEffect>
                                    <p:set>
                                      <p:cBhvr>
                                        <p:cTn id="324" dur="1" fill="hold">
                                          <p:stCondLst>
                                            <p:cond delay="499"/>
                                          </p:stCondLst>
                                        </p:cTn>
                                        <p:tgtEl>
                                          <p:spTgt spid="7348"/>
                                        </p:tgtEl>
                                        <p:attrNameLst>
                                          <p:attrName>style.visibility</p:attrName>
                                        </p:attrNameLst>
                                      </p:cBhvr>
                                      <p:to>
                                        <p:strVal val="hidden"/>
                                      </p:to>
                                    </p:set>
                                  </p:childTnLst>
                                </p:cTn>
                              </p:par>
                              <p:par>
                                <p:cTn id="325" presetID="9" presetClass="exit" presetSubtype="0" fill="hold" grpId="0" nodeType="withEffect">
                                  <p:stCondLst>
                                    <p:cond delay="0"/>
                                  </p:stCondLst>
                                  <p:childTnLst>
                                    <p:animEffect transition="out" filter="dissolve">
                                      <p:cBhvr>
                                        <p:cTn id="326" dur="500"/>
                                        <p:tgtEl>
                                          <p:spTgt spid="7316"/>
                                        </p:tgtEl>
                                      </p:cBhvr>
                                    </p:animEffect>
                                    <p:set>
                                      <p:cBhvr>
                                        <p:cTn id="327" dur="1" fill="hold">
                                          <p:stCondLst>
                                            <p:cond delay="499"/>
                                          </p:stCondLst>
                                        </p:cTn>
                                        <p:tgtEl>
                                          <p:spTgt spid="7316"/>
                                        </p:tgtEl>
                                        <p:attrNameLst>
                                          <p:attrName>style.visibility</p:attrName>
                                        </p:attrNameLst>
                                      </p:cBhvr>
                                      <p:to>
                                        <p:strVal val="hidden"/>
                                      </p:to>
                                    </p:set>
                                  </p:childTnLst>
                                </p:cTn>
                              </p:par>
                            </p:childTnLst>
                          </p:cTn>
                        </p:par>
                        <p:par>
                          <p:cTn id="328" fill="hold" nodeType="afterGroup">
                            <p:stCondLst>
                              <p:cond delay="4000"/>
                            </p:stCondLst>
                            <p:childTnLst>
                              <p:par>
                                <p:cTn id="329" presetID="9" presetClass="exit" presetSubtype="0" fill="hold" nodeType="afterEffect">
                                  <p:stCondLst>
                                    <p:cond delay="0"/>
                                  </p:stCondLst>
                                  <p:childTnLst>
                                    <p:animEffect transition="out" filter="dissolve">
                                      <p:cBhvr>
                                        <p:cTn id="330" dur="500"/>
                                        <p:tgtEl>
                                          <p:spTgt spid="7456"/>
                                        </p:tgtEl>
                                      </p:cBhvr>
                                    </p:animEffect>
                                    <p:set>
                                      <p:cBhvr>
                                        <p:cTn id="331" dur="1" fill="hold">
                                          <p:stCondLst>
                                            <p:cond delay="499"/>
                                          </p:stCondLst>
                                        </p:cTn>
                                        <p:tgtEl>
                                          <p:spTgt spid="74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6" grpId="0"/>
      <p:bldP spid="7370" grpId="0" animBg="1"/>
      <p:bldP spid="7370" grpId="1" animBg="1"/>
      <p:bldP spid="7371" grpId="0" animBg="1"/>
      <p:bldP spid="7371" grpId="1" animBg="1"/>
      <p:bldP spid="7372" grpId="0" animBg="1"/>
      <p:bldP spid="7372" grpId="1" animBg="1"/>
      <p:bldP spid="7373" grpId="0" animBg="1"/>
      <p:bldP spid="7373" grpId="1" animBg="1"/>
      <p:bldP spid="7410" grpId="0" animBg="1"/>
      <p:bldP spid="7410" grpId="1" animBg="1"/>
      <p:bldP spid="7411" grpId="0" animBg="1"/>
      <p:bldP spid="7411" grpId="1" animBg="1"/>
      <p:bldP spid="7480" grpId="0" animBg="1"/>
      <p:bldP spid="7480" grpId="1" animBg="1"/>
      <p:bldP spid="7481" grpId="0" animBg="1"/>
      <p:bldP spid="7481" grpId="1" animBg="1"/>
      <p:bldP spid="7482" grpId="0" animBg="1"/>
      <p:bldP spid="7482" grpId="1" animBg="1"/>
      <p:bldP spid="7489" grpId="0" animBg="1"/>
      <p:bldP spid="7489" grpId="1" animBg="1"/>
      <p:bldP spid="7498" grpId="0" animBg="1"/>
      <p:bldP spid="7498" grpId="1" animBg="1"/>
    </p:bldLst>
  </p:timing>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18"/>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z="1400">
              <a:solidFill>
                <a:srgbClr val="000000"/>
              </a:solidFill>
            </a:endParaRPr>
          </a:p>
        </p:txBody>
      </p:sp>
      <p:sp>
        <p:nvSpPr>
          <p:cNvPr id="4099" name="Rectangle 219"/>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sz="1400">
              <a:solidFill>
                <a:srgbClr val="000000"/>
              </a:solidFill>
            </a:endParaRPr>
          </a:p>
        </p:txBody>
      </p:sp>
      <p:sp>
        <p:nvSpPr>
          <p:cNvPr id="4100" name="Rectangle 220"/>
          <p:cNvSpPr>
            <a:spLocks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850FD2BF-320F-48D0-805D-FC4855662D3E}" type="slidenum">
              <a:rPr lang="en-US" altLang="en-US" sz="1400" smtClean="0">
                <a:solidFill>
                  <a:srgbClr val="000000"/>
                </a:solidFill>
              </a:rPr>
              <a:pPr algn="r" eaLnBrk="1" fontAlgn="base" hangingPunct="1">
                <a:spcBef>
                  <a:spcPct val="0"/>
                </a:spcBef>
                <a:spcAft>
                  <a:spcPct val="0"/>
                </a:spcAft>
              </a:pPr>
              <a:t>243</a:t>
            </a:fld>
            <a:endParaRPr lang="en-US" altLang="en-US" sz="1400">
              <a:solidFill>
                <a:srgbClr val="000000"/>
              </a:solidFill>
            </a:endParaRPr>
          </a:p>
        </p:txBody>
      </p:sp>
      <p:sp>
        <p:nvSpPr>
          <p:cNvPr id="4101" name="Rectangle 221"/>
          <p:cNvSpPr>
            <a:spLocks noChangeArrowheads="1"/>
          </p:cNvSpPr>
          <p:nvPr/>
        </p:nvSpPr>
        <p:spPr bwMode="auto">
          <a:xfrm>
            <a:off x="2017713" y="0"/>
            <a:ext cx="5114925" cy="6872288"/>
          </a:xfrm>
          <a:prstGeom prst="rect">
            <a:avLst/>
          </a:prstGeom>
          <a:solidFill>
            <a:srgbClr val="CCFFCC">
              <a:alpha val="49019"/>
            </a:srgbClr>
          </a:solidFill>
          <a:ln w="19050">
            <a:solidFill>
              <a:schemeClr val="tx1"/>
            </a:solidFill>
            <a:miter lim="800000"/>
            <a:headEnd/>
            <a:tailEnd/>
          </a:ln>
        </p:spPr>
        <p:txBody>
          <a:bodyPr wrap="none" lIns="32004" tIns="16002" rIns="32004" bIns="16002"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b="1" i="1">
              <a:solidFill>
                <a:srgbClr val="000066"/>
              </a:solidFill>
            </a:endParaRPr>
          </a:p>
        </p:txBody>
      </p:sp>
      <p:sp>
        <p:nvSpPr>
          <p:cNvPr id="4102" name="Freeform 222"/>
          <p:cNvSpPr>
            <a:spLocks/>
          </p:cNvSpPr>
          <p:nvPr/>
        </p:nvSpPr>
        <p:spPr bwMode="auto">
          <a:xfrm>
            <a:off x="2001838" y="0"/>
            <a:ext cx="169862" cy="138113"/>
          </a:xfrm>
          <a:custGeom>
            <a:avLst/>
            <a:gdLst>
              <a:gd name="T0" fmla="*/ 324 w 324"/>
              <a:gd name="T1" fmla="*/ 0 h 348"/>
              <a:gd name="T2" fmla="*/ 168 w 324"/>
              <a:gd name="T3" fmla="*/ 228 h 348"/>
              <a:gd name="T4" fmla="*/ 0 w 324"/>
              <a:gd name="T5" fmla="*/ 348 h 348"/>
              <a:gd name="T6" fmla="*/ 0 60000 65536"/>
              <a:gd name="T7" fmla="*/ 0 60000 65536"/>
              <a:gd name="T8" fmla="*/ 0 60000 65536"/>
              <a:gd name="T9" fmla="*/ 0 w 324"/>
              <a:gd name="T10" fmla="*/ 0 h 348"/>
              <a:gd name="T11" fmla="*/ 324 w 324"/>
              <a:gd name="T12" fmla="*/ 348 h 348"/>
            </a:gdLst>
            <a:ahLst/>
            <a:cxnLst>
              <a:cxn ang="T6">
                <a:pos x="T0" y="T1"/>
              </a:cxn>
              <a:cxn ang="T7">
                <a:pos x="T2" y="T3"/>
              </a:cxn>
              <a:cxn ang="T8">
                <a:pos x="T4" y="T5"/>
              </a:cxn>
            </a:cxnLst>
            <a:rect l="T9" t="T10" r="T11" b="T12"/>
            <a:pathLst>
              <a:path w="324" h="348">
                <a:moveTo>
                  <a:pt x="324" y="0"/>
                </a:moveTo>
                <a:cubicBezTo>
                  <a:pt x="273" y="85"/>
                  <a:pt x="222" y="170"/>
                  <a:pt x="168" y="228"/>
                </a:cubicBezTo>
                <a:cubicBezTo>
                  <a:pt x="114" y="286"/>
                  <a:pt x="28" y="328"/>
                  <a:pt x="0" y="3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03" name="Freeform 223"/>
          <p:cNvSpPr>
            <a:spLocks/>
          </p:cNvSpPr>
          <p:nvPr/>
        </p:nvSpPr>
        <p:spPr bwMode="auto">
          <a:xfrm>
            <a:off x="2008188" y="4763"/>
            <a:ext cx="434975" cy="309562"/>
          </a:xfrm>
          <a:custGeom>
            <a:avLst/>
            <a:gdLst>
              <a:gd name="T0" fmla="*/ 828 w 828"/>
              <a:gd name="T1" fmla="*/ 0 h 780"/>
              <a:gd name="T2" fmla="*/ 684 w 828"/>
              <a:gd name="T3" fmla="*/ 108 h 780"/>
              <a:gd name="T4" fmla="*/ 588 w 828"/>
              <a:gd name="T5" fmla="*/ 312 h 780"/>
              <a:gd name="T6" fmla="*/ 432 w 828"/>
              <a:gd name="T7" fmla="*/ 480 h 780"/>
              <a:gd name="T8" fmla="*/ 240 w 828"/>
              <a:gd name="T9" fmla="*/ 636 h 780"/>
              <a:gd name="T10" fmla="*/ 0 w 828"/>
              <a:gd name="T11" fmla="*/ 780 h 780"/>
              <a:gd name="T12" fmla="*/ 0 60000 65536"/>
              <a:gd name="T13" fmla="*/ 0 60000 65536"/>
              <a:gd name="T14" fmla="*/ 0 60000 65536"/>
              <a:gd name="T15" fmla="*/ 0 60000 65536"/>
              <a:gd name="T16" fmla="*/ 0 60000 65536"/>
              <a:gd name="T17" fmla="*/ 0 60000 65536"/>
              <a:gd name="T18" fmla="*/ 0 w 828"/>
              <a:gd name="T19" fmla="*/ 0 h 780"/>
              <a:gd name="T20" fmla="*/ 828 w 828"/>
              <a:gd name="T21" fmla="*/ 780 h 780"/>
            </a:gdLst>
            <a:ahLst/>
            <a:cxnLst>
              <a:cxn ang="T12">
                <a:pos x="T0" y="T1"/>
              </a:cxn>
              <a:cxn ang="T13">
                <a:pos x="T2" y="T3"/>
              </a:cxn>
              <a:cxn ang="T14">
                <a:pos x="T4" y="T5"/>
              </a:cxn>
              <a:cxn ang="T15">
                <a:pos x="T6" y="T7"/>
              </a:cxn>
              <a:cxn ang="T16">
                <a:pos x="T8" y="T9"/>
              </a:cxn>
              <a:cxn ang="T17">
                <a:pos x="T10" y="T11"/>
              </a:cxn>
            </a:cxnLst>
            <a:rect l="T18" t="T19" r="T20" b="T21"/>
            <a:pathLst>
              <a:path w="828" h="780">
                <a:moveTo>
                  <a:pt x="828" y="0"/>
                </a:moveTo>
                <a:cubicBezTo>
                  <a:pt x="776" y="28"/>
                  <a:pt x="724" y="56"/>
                  <a:pt x="684" y="108"/>
                </a:cubicBezTo>
                <a:cubicBezTo>
                  <a:pt x="644" y="160"/>
                  <a:pt x="630" y="250"/>
                  <a:pt x="588" y="312"/>
                </a:cubicBezTo>
                <a:cubicBezTo>
                  <a:pt x="546" y="374"/>
                  <a:pt x="490" y="426"/>
                  <a:pt x="432" y="480"/>
                </a:cubicBezTo>
                <a:cubicBezTo>
                  <a:pt x="374" y="534"/>
                  <a:pt x="312" y="586"/>
                  <a:pt x="240" y="636"/>
                </a:cubicBezTo>
                <a:cubicBezTo>
                  <a:pt x="168" y="686"/>
                  <a:pt x="84" y="733"/>
                  <a:pt x="0" y="78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04" name="Freeform 224"/>
          <p:cNvSpPr>
            <a:spLocks/>
          </p:cNvSpPr>
          <p:nvPr/>
        </p:nvSpPr>
        <p:spPr bwMode="auto">
          <a:xfrm>
            <a:off x="2014538" y="0"/>
            <a:ext cx="573087" cy="473075"/>
          </a:xfrm>
          <a:custGeom>
            <a:avLst/>
            <a:gdLst>
              <a:gd name="T0" fmla="*/ 1092 w 1092"/>
              <a:gd name="T1" fmla="*/ 0 h 1188"/>
              <a:gd name="T2" fmla="*/ 912 w 1092"/>
              <a:gd name="T3" fmla="*/ 132 h 1188"/>
              <a:gd name="T4" fmla="*/ 828 w 1092"/>
              <a:gd name="T5" fmla="*/ 336 h 1188"/>
              <a:gd name="T6" fmla="*/ 768 w 1092"/>
              <a:gd name="T7" fmla="*/ 504 h 1188"/>
              <a:gd name="T8" fmla="*/ 504 w 1092"/>
              <a:gd name="T9" fmla="*/ 768 h 1188"/>
              <a:gd name="T10" fmla="*/ 300 w 1092"/>
              <a:gd name="T11" fmla="*/ 924 h 1188"/>
              <a:gd name="T12" fmla="*/ 96 w 1092"/>
              <a:gd name="T13" fmla="*/ 1080 h 1188"/>
              <a:gd name="T14" fmla="*/ 0 w 1092"/>
              <a:gd name="T15" fmla="*/ 1188 h 1188"/>
              <a:gd name="T16" fmla="*/ 0 60000 65536"/>
              <a:gd name="T17" fmla="*/ 0 60000 65536"/>
              <a:gd name="T18" fmla="*/ 0 60000 65536"/>
              <a:gd name="T19" fmla="*/ 0 60000 65536"/>
              <a:gd name="T20" fmla="*/ 0 60000 65536"/>
              <a:gd name="T21" fmla="*/ 0 60000 65536"/>
              <a:gd name="T22" fmla="*/ 0 60000 65536"/>
              <a:gd name="T23" fmla="*/ 0 60000 65536"/>
              <a:gd name="T24" fmla="*/ 0 w 1092"/>
              <a:gd name="T25" fmla="*/ 0 h 1188"/>
              <a:gd name="T26" fmla="*/ 1092 w 1092"/>
              <a:gd name="T27" fmla="*/ 1188 h 1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2" h="1188">
                <a:moveTo>
                  <a:pt x="1092" y="0"/>
                </a:moveTo>
                <a:cubicBezTo>
                  <a:pt x="1024" y="38"/>
                  <a:pt x="956" y="76"/>
                  <a:pt x="912" y="132"/>
                </a:cubicBezTo>
                <a:cubicBezTo>
                  <a:pt x="868" y="188"/>
                  <a:pt x="852" y="274"/>
                  <a:pt x="828" y="336"/>
                </a:cubicBezTo>
                <a:cubicBezTo>
                  <a:pt x="804" y="398"/>
                  <a:pt x="822" y="432"/>
                  <a:pt x="768" y="504"/>
                </a:cubicBezTo>
                <a:cubicBezTo>
                  <a:pt x="714" y="576"/>
                  <a:pt x="582" y="698"/>
                  <a:pt x="504" y="768"/>
                </a:cubicBezTo>
                <a:cubicBezTo>
                  <a:pt x="426" y="838"/>
                  <a:pt x="368" y="872"/>
                  <a:pt x="300" y="924"/>
                </a:cubicBezTo>
                <a:cubicBezTo>
                  <a:pt x="232" y="976"/>
                  <a:pt x="146" y="1036"/>
                  <a:pt x="96" y="1080"/>
                </a:cubicBezTo>
                <a:cubicBezTo>
                  <a:pt x="46" y="1124"/>
                  <a:pt x="23" y="1156"/>
                  <a:pt x="0" y="11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05" name="Freeform 225"/>
          <p:cNvSpPr>
            <a:spLocks/>
          </p:cNvSpPr>
          <p:nvPr/>
        </p:nvSpPr>
        <p:spPr bwMode="auto">
          <a:xfrm>
            <a:off x="2014538" y="9525"/>
            <a:ext cx="749300" cy="658813"/>
          </a:xfrm>
          <a:custGeom>
            <a:avLst/>
            <a:gdLst>
              <a:gd name="T0" fmla="*/ 1428 w 1428"/>
              <a:gd name="T1" fmla="*/ 0 h 1656"/>
              <a:gd name="T2" fmla="*/ 1272 w 1428"/>
              <a:gd name="T3" fmla="*/ 144 h 1656"/>
              <a:gd name="T4" fmla="*/ 1044 w 1428"/>
              <a:gd name="T5" fmla="*/ 468 h 1656"/>
              <a:gd name="T6" fmla="*/ 768 w 1428"/>
              <a:gd name="T7" fmla="*/ 816 h 1656"/>
              <a:gd name="T8" fmla="*/ 612 w 1428"/>
              <a:gd name="T9" fmla="*/ 1008 h 1656"/>
              <a:gd name="T10" fmla="*/ 420 w 1428"/>
              <a:gd name="T11" fmla="*/ 1164 h 1656"/>
              <a:gd name="T12" fmla="*/ 204 w 1428"/>
              <a:gd name="T13" fmla="*/ 1392 h 1656"/>
              <a:gd name="T14" fmla="*/ 96 w 1428"/>
              <a:gd name="T15" fmla="*/ 1524 h 1656"/>
              <a:gd name="T16" fmla="*/ 0 w 1428"/>
              <a:gd name="T17" fmla="*/ 1656 h 1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8"/>
              <a:gd name="T28" fmla="*/ 0 h 1656"/>
              <a:gd name="T29" fmla="*/ 1428 w 1428"/>
              <a:gd name="T30" fmla="*/ 1656 h 1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8" h="1656">
                <a:moveTo>
                  <a:pt x="1428" y="0"/>
                </a:moveTo>
                <a:cubicBezTo>
                  <a:pt x="1382" y="33"/>
                  <a:pt x="1336" y="66"/>
                  <a:pt x="1272" y="144"/>
                </a:cubicBezTo>
                <a:cubicBezTo>
                  <a:pt x="1208" y="222"/>
                  <a:pt x="1128" y="356"/>
                  <a:pt x="1044" y="468"/>
                </a:cubicBezTo>
                <a:cubicBezTo>
                  <a:pt x="960" y="580"/>
                  <a:pt x="840" y="726"/>
                  <a:pt x="768" y="816"/>
                </a:cubicBezTo>
                <a:cubicBezTo>
                  <a:pt x="696" y="906"/>
                  <a:pt x="670" y="950"/>
                  <a:pt x="612" y="1008"/>
                </a:cubicBezTo>
                <a:cubicBezTo>
                  <a:pt x="554" y="1066"/>
                  <a:pt x="488" y="1100"/>
                  <a:pt x="420" y="1164"/>
                </a:cubicBezTo>
                <a:cubicBezTo>
                  <a:pt x="352" y="1228"/>
                  <a:pt x="258" y="1332"/>
                  <a:pt x="204" y="1392"/>
                </a:cubicBezTo>
                <a:cubicBezTo>
                  <a:pt x="150" y="1452"/>
                  <a:pt x="130" y="1480"/>
                  <a:pt x="96" y="1524"/>
                </a:cubicBezTo>
                <a:cubicBezTo>
                  <a:pt x="62" y="1568"/>
                  <a:pt x="31" y="1612"/>
                  <a:pt x="0" y="16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06" name="Freeform 226"/>
          <p:cNvSpPr>
            <a:spLocks/>
          </p:cNvSpPr>
          <p:nvPr/>
        </p:nvSpPr>
        <p:spPr bwMode="auto">
          <a:xfrm>
            <a:off x="2008188" y="4763"/>
            <a:ext cx="1046162" cy="935037"/>
          </a:xfrm>
          <a:custGeom>
            <a:avLst/>
            <a:gdLst>
              <a:gd name="T0" fmla="*/ 1992 w 1992"/>
              <a:gd name="T1" fmla="*/ 0 h 2352"/>
              <a:gd name="T2" fmla="*/ 1680 w 1992"/>
              <a:gd name="T3" fmla="*/ 192 h 2352"/>
              <a:gd name="T4" fmla="*/ 1464 w 1992"/>
              <a:gd name="T5" fmla="*/ 408 h 2352"/>
              <a:gd name="T6" fmla="*/ 1296 w 1992"/>
              <a:gd name="T7" fmla="*/ 624 h 2352"/>
              <a:gd name="T8" fmla="*/ 1104 w 1992"/>
              <a:gd name="T9" fmla="*/ 864 h 2352"/>
              <a:gd name="T10" fmla="*/ 912 w 1992"/>
              <a:gd name="T11" fmla="*/ 1032 h 2352"/>
              <a:gd name="T12" fmla="*/ 720 w 1992"/>
              <a:gd name="T13" fmla="*/ 1248 h 2352"/>
              <a:gd name="T14" fmla="*/ 528 w 1992"/>
              <a:gd name="T15" fmla="*/ 1392 h 2352"/>
              <a:gd name="T16" fmla="*/ 300 w 1992"/>
              <a:gd name="T17" fmla="*/ 1608 h 2352"/>
              <a:gd name="T18" fmla="*/ 192 w 1992"/>
              <a:gd name="T19" fmla="*/ 1752 h 2352"/>
              <a:gd name="T20" fmla="*/ 84 w 1992"/>
              <a:gd name="T21" fmla="*/ 2052 h 2352"/>
              <a:gd name="T22" fmla="*/ 72 w 1992"/>
              <a:gd name="T23" fmla="*/ 2208 h 2352"/>
              <a:gd name="T24" fmla="*/ 0 w 1992"/>
              <a:gd name="T25" fmla="*/ 2352 h 23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92"/>
              <a:gd name="T40" fmla="*/ 0 h 2352"/>
              <a:gd name="T41" fmla="*/ 1992 w 1992"/>
              <a:gd name="T42" fmla="*/ 2352 h 23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92" h="2352">
                <a:moveTo>
                  <a:pt x="1992" y="0"/>
                </a:moveTo>
                <a:cubicBezTo>
                  <a:pt x="1880" y="62"/>
                  <a:pt x="1768" y="124"/>
                  <a:pt x="1680" y="192"/>
                </a:cubicBezTo>
                <a:cubicBezTo>
                  <a:pt x="1592" y="260"/>
                  <a:pt x="1528" y="336"/>
                  <a:pt x="1464" y="408"/>
                </a:cubicBezTo>
                <a:cubicBezTo>
                  <a:pt x="1400" y="480"/>
                  <a:pt x="1356" y="548"/>
                  <a:pt x="1296" y="624"/>
                </a:cubicBezTo>
                <a:cubicBezTo>
                  <a:pt x="1236" y="700"/>
                  <a:pt x="1168" y="796"/>
                  <a:pt x="1104" y="864"/>
                </a:cubicBezTo>
                <a:cubicBezTo>
                  <a:pt x="1040" y="932"/>
                  <a:pt x="976" y="968"/>
                  <a:pt x="912" y="1032"/>
                </a:cubicBezTo>
                <a:cubicBezTo>
                  <a:pt x="848" y="1096"/>
                  <a:pt x="784" y="1188"/>
                  <a:pt x="720" y="1248"/>
                </a:cubicBezTo>
                <a:cubicBezTo>
                  <a:pt x="656" y="1308"/>
                  <a:pt x="598" y="1332"/>
                  <a:pt x="528" y="1392"/>
                </a:cubicBezTo>
                <a:cubicBezTo>
                  <a:pt x="458" y="1452"/>
                  <a:pt x="356" y="1548"/>
                  <a:pt x="300" y="1608"/>
                </a:cubicBezTo>
                <a:cubicBezTo>
                  <a:pt x="244" y="1668"/>
                  <a:pt x="228" y="1678"/>
                  <a:pt x="192" y="1752"/>
                </a:cubicBezTo>
                <a:cubicBezTo>
                  <a:pt x="156" y="1826"/>
                  <a:pt x="104" y="1976"/>
                  <a:pt x="84" y="2052"/>
                </a:cubicBezTo>
                <a:cubicBezTo>
                  <a:pt x="64" y="2128"/>
                  <a:pt x="86" y="2158"/>
                  <a:pt x="72" y="2208"/>
                </a:cubicBezTo>
                <a:cubicBezTo>
                  <a:pt x="58" y="2258"/>
                  <a:pt x="29" y="2305"/>
                  <a:pt x="0" y="23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07" name="Freeform 227"/>
          <p:cNvSpPr>
            <a:spLocks/>
          </p:cNvSpPr>
          <p:nvPr/>
        </p:nvSpPr>
        <p:spPr bwMode="auto">
          <a:xfrm>
            <a:off x="2008188" y="4763"/>
            <a:ext cx="1292225" cy="1241425"/>
          </a:xfrm>
          <a:custGeom>
            <a:avLst/>
            <a:gdLst>
              <a:gd name="T0" fmla="*/ 2460 w 2460"/>
              <a:gd name="T1" fmla="*/ 0 h 3120"/>
              <a:gd name="T2" fmla="*/ 2076 w 2460"/>
              <a:gd name="T3" fmla="*/ 252 h 3120"/>
              <a:gd name="T4" fmla="*/ 1728 w 2460"/>
              <a:gd name="T5" fmla="*/ 564 h 3120"/>
              <a:gd name="T6" fmla="*/ 1584 w 2460"/>
              <a:gd name="T7" fmla="*/ 732 h 3120"/>
              <a:gd name="T8" fmla="*/ 1428 w 2460"/>
              <a:gd name="T9" fmla="*/ 1020 h 3120"/>
              <a:gd name="T10" fmla="*/ 1224 w 2460"/>
              <a:gd name="T11" fmla="*/ 1248 h 3120"/>
              <a:gd name="T12" fmla="*/ 924 w 2460"/>
              <a:gd name="T13" fmla="*/ 1500 h 3120"/>
              <a:gd name="T14" fmla="*/ 588 w 2460"/>
              <a:gd name="T15" fmla="*/ 1740 h 3120"/>
              <a:gd name="T16" fmla="*/ 444 w 2460"/>
              <a:gd name="T17" fmla="*/ 1848 h 3120"/>
              <a:gd name="T18" fmla="*/ 300 w 2460"/>
              <a:gd name="T19" fmla="*/ 2040 h 3120"/>
              <a:gd name="T20" fmla="*/ 252 w 2460"/>
              <a:gd name="T21" fmla="*/ 2388 h 3120"/>
              <a:gd name="T22" fmla="*/ 264 w 2460"/>
              <a:gd name="T23" fmla="*/ 2748 h 3120"/>
              <a:gd name="T24" fmla="*/ 156 w 2460"/>
              <a:gd name="T25" fmla="*/ 3000 h 3120"/>
              <a:gd name="T26" fmla="*/ 0 w 2460"/>
              <a:gd name="T27" fmla="*/ 3120 h 31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0"/>
              <a:gd name="T43" fmla="*/ 0 h 3120"/>
              <a:gd name="T44" fmla="*/ 2460 w 2460"/>
              <a:gd name="T45" fmla="*/ 3120 h 31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0" h="3120">
                <a:moveTo>
                  <a:pt x="2460" y="0"/>
                </a:moveTo>
                <a:cubicBezTo>
                  <a:pt x="2329" y="79"/>
                  <a:pt x="2198" y="158"/>
                  <a:pt x="2076" y="252"/>
                </a:cubicBezTo>
                <a:cubicBezTo>
                  <a:pt x="1954" y="346"/>
                  <a:pt x="1810" y="484"/>
                  <a:pt x="1728" y="564"/>
                </a:cubicBezTo>
                <a:cubicBezTo>
                  <a:pt x="1646" y="644"/>
                  <a:pt x="1634" y="656"/>
                  <a:pt x="1584" y="732"/>
                </a:cubicBezTo>
                <a:cubicBezTo>
                  <a:pt x="1534" y="808"/>
                  <a:pt x="1488" y="934"/>
                  <a:pt x="1428" y="1020"/>
                </a:cubicBezTo>
                <a:cubicBezTo>
                  <a:pt x="1368" y="1106"/>
                  <a:pt x="1308" y="1168"/>
                  <a:pt x="1224" y="1248"/>
                </a:cubicBezTo>
                <a:cubicBezTo>
                  <a:pt x="1140" y="1328"/>
                  <a:pt x="1030" y="1418"/>
                  <a:pt x="924" y="1500"/>
                </a:cubicBezTo>
                <a:cubicBezTo>
                  <a:pt x="818" y="1582"/>
                  <a:pt x="668" y="1682"/>
                  <a:pt x="588" y="1740"/>
                </a:cubicBezTo>
                <a:cubicBezTo>
                  <a:pt x="508" y="1798"/>
                  <a:pt x="492" y="1798"/>
                  <a:pt x="444" y="1848"/>
                </a:cubicBezTo>
                <a:cubicBezTo>
                  <a:pt x="396" y="1898"/>
                  <a:pt x="332" y="1950"/>
                  <a:pt x="300" y="2040"/>
                </a:cubicBezTo>
                <a:cubicBezTo>
                  <a:pt x="268" y="2130"/>
                  <a:pt x="258" y="2270"/>
                  <a:pt x="252" y="2388"/>
                </a:cubicBezTo>
                <a:cubicBezTo>
                  <a:pt x="246" y="2506"/>
                  <a:pt x="280" y="2646"/>
                  <a:pt x="264" y="2748"/>
                </a:cubicBezTo>
                <a:cubicBezTo>
                  <a:pt x="248" y="2850"/>
                  <a:pt x="200" y="2938"/>
                  <a:pt x="156" y="3000"/>
                </a:cubicBezTo>
                <a:cubicBezTo>
                  <a:pt x="112" y="3062"/>
                  <a:pt x="56" y="3091"/>
                  <a:pt x="0" y="31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08" name="Freeform 228"/>
          <p:cNvSpPr>
            <a:spLocks/>
          </p:cNvSpPr>
          <p:nvPr/>
        </p:nvSpPr>
        <p:spPr bwMode="auto">
          <a:xfrm>
            <a:off x="2020888" y="4763"/>
            <a:ext cx="1695450" cy="1360487"/>
          </a:xfrm>
          <a:custGeom>
            <a:avLst/>
            <a:gdLst>
              <a:gd name="T0" fmla="*/ 3228 w 3228"/>
              <a:gd name="T1" fmla="*/ 0 h 3420"/>
              <a:gd name="T2" fmla="*/ 2904 w 3228"/>
              <a:gd name="T3" fmla="*/ 240 h 3420"/>
              <a:gd name="T4" fmla="*/ 2652 w 3228"/>
              <a:gd name="T5" fmla="*/ 348 h 3420"/>
              <a:gd name="T6" fmla="*/ 2328 w 3228"/>
              <a:gd name="T7" fmla="*/ 504 h 3420"/>
              <a:gd name="T8" fmla="*/ 2040 w 3228"/>
              <a:gd name="T9" fmla="*/ 768 h 3420"/>
              <a:gd name="T10" fmla="*/ 1848 w 3228"/>
              <a:gd name="T11" fmla="*/ 1020 h 3420"/>
              <a:gd name="T12" fmla="*/ 1572 w 3228"/>
              <a:gd name="T13" fmla="*/ 1368 h 3420"/>
              <a:gd name="T14" fmla="*/ 1236 w 3228"/>
              <a:gd name="T15" fmla="*/ 1632 h 3420"/>
              <a:gd name="T16" fmla="*/ 972 w 3228"/>
              <a:gd name="T17" fmla="*/ 1752 h 3420"/>
              <a:gd name="T18" fmla="*/ 768 w 3228"/>
              <a:gd name="T19" fmla="*/ 1968 h 3420"/>
              <a:gd name="T20" fmla="*/ 624 w 3228"/>
              <a:gd name="T21" fmla="*/ 2220 h 3420"/>
              <a:gd name="T22" fmla="*/ 564 w 3228"/>
              <a:gd name="T23" fmla="*/ 2592 h 3420"/>
              <a:gd name="T24" fmla="*/ 516 w 3228"/>
              <a:gd name="T25" fmla="*/ 2928 h 3420"/>
              <a:gd name="T26" fmla="*/ 216 w 3228"/>
              <a:gd name="T27" fmla="*/ 3300 h 3420"/>
              <a:gd name="T28" fmla="*/ 0 w 3228"/>
              <a:gd name="T29" fmla="*/ 3420 h 34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28"/>
              <a:gd name="T46" fmla="*/ 0 h 3420"/>
              <a:gd name="T47" fmla="*/ 3228 w 3228"/>
              <a:gd name="T48" fmla="*/ 3420 h 34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28" h="3420">
                <a:moveTo>
                  <a:pt x="3228" y="0"/>
                </a:moveTo>
                <a:cubicBezTo>
                  <a:pt x="3114" y="91"/>
                  <a:pt x="3000" y="182"/>
                  <a:pt x="2904" y="240"/>
                </a:cubicBezTo>
                <a:cubicBezTo>
                  <a:pt x="2808" y="298"/>
                  <a:pt x="2748" y="304"/>
                  <a:pt x="2652" y="348"/>
                </a:cubicBezTo>
                <a:cubicBezTo>
                  <a:pt x="2556" y="392"/>
                  <a:pt x="2430" y="434"/>
                  <a:pt x="2328" y="504"/>
                </a:cubicBezTo>
                <a:cubicBezTo>
                  <a:pt x="2226" y="574"/>
                  <a:pt x="2120" y="682"/>
                  <a:pt x="2040" y="768"/>
                </a:cubicBezTo>
                <a:cubicBezTo>
                  <a:pt x="1960" y="854"/>
                  <a:pt x="1926" y="920"/>
                  <a:pt x="1848" y="1020"/>
                </a:cubicBezTo>
                <a:cubicBezTo>
                  <a:pt x="1770" y="1120"/>
                  <a:pt x="1674" y="1266"/>
                  <a:pt x="1572" y="1368"/>
                </a:cubicBezTo>
                <a:cubicBezTo>
                  <a:pt x="1470" y="1470"/>
                  <a:pt x="1336" y="1568"/>
                  <a:pt x="1236" y="1632"/>
                </a:cubicBezTo>
                <a:cubicBezTo>
                  <a:pt x="1136" y="1696"/>
                  <a:pt x="1050" y="1696"/>
                  <a:pt x="972" y="1752"/>
                </a:cubicBezTo>
                <a:cubicBezTo>
                  <a:pt x="894" y="1808"/>
                  <a:pt x="826" y="1890"/>
                  <a:pt x="768" y="1968"/>
                </a:cubicBezTo>
                <a:cubicBezTo>
                  <a:pt x="710" y="2046"/>
                  <a:pt x="658" y="2116"/>
                  <a:pt x="624" y="2220"/>
                </a:cubicBezTo>
                <a:cubicBezTo>
                  <a:pt x="590" y="2324"/>
                  <a:pt x="582" y="2474"/>
                  <a:pt x="564" y="2592"/>
                </a:cubicBezTo>
                <a:cubicBezTo>
                  <a:pt x="546" y="2710"/>
                  <a:pt x="574" y="2810"/>
                  <a:pt x="516" y="2928"/>
                </a:cubicBezTo>
                <a:cubicBezTo>
                  <a:pt x="458" y="3046"/>
                  <a:pt x="302" y="3218"/>
                  <a:pt x="216" y="3300"/>
                </a:cubicBezTo>
                <a:cubicBezTo>
                  <a:pt x="130" y="3382"/>
                  <a:pt x="65" y="3401"/>
                  <a:pt x="0" y="34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09" name="Freeform 229"/>
          <p:cNvSpPr>
            <a:spLocks/>
          </p:cNvSpPr>
          <p:nvPr/>
        </p:nvSpPr>
        <p:spPr bwMode="auto">
          <a:xfrm>
            <a:off x="2008188" y="4763"/>
            <a:ext cx="1922462" cy="1484312"/>
          </a:xfrm>
          <a:custGeom>
            <a:avLst/>
            <a:gdLst>
              <a:gd name="T0" fmla="*/ 3660 w 3660"/>
              <a:gd name="T1" fmla="*/ 0 h 3732"/>
              <a:gd name="T2" fmla="*/ 3432 w 3660"/>
              <a:gd name="T3" fmla="*/ 420 h 3732"/>
              <a:gd name="T4" fmla="*/ 3288 w 3660"/>
              <a:gd name="T5" fmla="*/ 684 h 3732"/>
              <a:gd name="T6" fmla="*/ 3180 w 3660"/>
              <a:gd name="T7" fmla="*/ 816 h 3732"/>
              <a:gd name="T8" fmla="*/ 3096 w 3660"/>
              <a:gd name="T9" fmla="*/ 732 h 3732"/>
              <a:gd name="T10" fmla="*/ 2976 w 3660"/>
              <a:gd name="T11" fmla="*/ 600 h 3732"/>
              <a:gd name="T12" fmla="*/ 2808 w 3660"/>
              <a:gd name="T13" fmla="*/ 564 h 3732"/>
              <a:gd name="T14" fmla="*/ 2580 w 3660"/>
              <a:gd name="T15" fmla="*/ 720 h 3732"/>
              <a:gd name="T16" fmla="*/ 2364 w 3660"/>
              <a:gd name="T17" fmla="*/ 972 h 3732"/>
              <a:gd name="T18" fmla="*/ 1884 w 3660"/>
              <a:gd name="T19" fmla="*/ 1476 h 3732"/>
              <a:gd name="T20" fmla="*/ 1680 w 3660"/>
              <a:gd name="T21" fmla="*/ 1704 h 3732"/>
              <a:gd name="T22" fmla="*/ 1380 w 3660"/>
              <a:gd name="T23" fmla="*/ 1920 h 3732"/>
              <a:gd name="T24" fmla="*/ 1080 w 3660"/>
              <a:gd name="T25" fmla="*/ 2424 h 3732"/>
              <a:gd name="T26" fmla="*/ 912 w 3660"/>
              <a:gd name="T27" fmla="*/ 2844 h 3732"/>
              <a:gd name="T28" fmla="*/ 636 w 3660"/>
              <a:gd name="T29" fmla="*/ 3312 h 3732"/>
              <a:gd name="T30" fmla="*/ 348 w 3660"/>
              <a:gd name="T31" fmla="*/ 3552 h 3732"/>
              <a:gd name="T32" fmla="*/ 0 w 3660"/>
              <a:gd name="T33" fmla="*/ 3732 h 37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60"/>
              <a:gd name="T52" fmla="*/ 0 h 3732"/>
              <a:gd name="T53" fmla="*/ 3660 w 3660"/>
              <a:gd name="T54" fmla="*/ 3732 h 37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60" h="3732">
                <a:moveTo>
                  <a:pt x="3660" y="0"/>
                </a:moveTo>
                <a:cubicBezTo>
                  <a:pt x="3577" y="153"/>
                  <a:pt x="3494" y="306"/>
                  <a:pt x="3432" y="420"/>
                </a:cubicBezTo>
                <a:cubicBezTo>
                  <a:pt x="3370" y="534"/>
                  <a:pt x="3330" y="618"/>
                  <a:pt x="3288" y="684"/>
                </a:cubicBezTo>
                <a:cubicBezTo>
                  <a:pt x="3246" y="750"/>
                  <a:pt x="3212" y="808"/>
                  <a:pt x="3180" y="816"/>
                </a:cubicBezTo>
                <a:cubicBezTo>
                  <a:pt x="3148" y="824"/>
                  <a:pt x="3130" y="768"/>
                  <a:pt x="3096" y="732"/>
                </a:cubicBezTo>
                <a:cubicBezTo>
                  <a:pt x="3062" y="696"/>
                  <a:pt x="3024" y="628"/>
                  <a:pt x="2976" y="600"/>
                </a:cubicBezTo>
                <a:cubicBezTo>
                  <a:pt x="2928" y="572"/>
                  <a:pt x="2874" y="544"/>
                  <a:pt x="2808" y="564"/>
                </a:cubicBezTo>
                <a:cubicBezTo>
                  <a:pt x="2742" y="584"/>
                  <a:pt x="2654" y="652"/>
                  <a:pt x="2580" y="720"/>
                </a:cubicBezTo>
                <a:cubicBezTo>
                  <a:pt x="2506" y="788"/>
                  <a:pt x="2480" y="846"/>
                  <a:pt x="2364" y="972"/>
                </a:cubicBezTo>
                <a:cubicBezTo>
                  <a:pt x="2248" y="1098"/>
                  <a:pt x="1998" y="1354"/>
                  <a:pt x="1884" y="1476"/>
                </a:cubicBezTo>
                <a:cubicBezTo>
                  <a:pt x="1770" y="1598"/>
                  <a:pt x="1764" y="1630"/>
                  <a:pt x="1680" y="1704"/>
                </a:cubicBezTo>
                <a:cubicBezTo>
                  <a:pt x="1596" y="1778"/>
                  <a:pt x="1480" y="1800"/>
                  <a:pt x="1380" y="1920"/>
                </a:cubicBezTo>
                <a:cubicBezTo>
                  <a:pt x="1280" y="2040"/>
                  <a:pt x="1158" y="2270"/>
                  <a:pt x="1080" y="2424"/>
                </a:cubicBezTo>
                <a:cubicBezTo>
                  <a:pt x="1002" y="2578"/>
                  <a:pt x="986" y="2696"/>
                  <a:pt x="912" y="2844"/>
                </a:cubicBezTo>
                <a:cubicBezTo>
                  <a:pt x="838" y="2992"/>
                  <a:pt x="730" y="3194"/>
                  <a:pt x="636" y="3312"/>
                </a:cubicBezTo>
                <a:cubicBezTo>
                  <a:pt x="542" y="3430"/>
                  <a:pt x="454" y="3482"/>
                  <a:pt x="348" y="3552"/>
                </a:cubicBezTo>
                <a:cubicBezTo>
                  <a:pt x="242" y="3622"/>
                  <a:pt x="121" y="3677"/>
                  <a:pt x="0" y="37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0" name="Freeform 230"/>
          <p:cNvSpPr>
            <a:spLocks/>
          </p:cNvSpPr>
          <p:nvPr/>
        </p:nvSpPr>
        <p:spPr bwMode="auto">
          <a:xfrm>
            <a:off x="2014538" y="0"/>
            <a:ext cx="2092325" cy="1617663"/>
          </a:xfrm>
          <a:custGeom>
            <a:avLst/>
            <a:gdLst>
              <a:gd name="T0" fmla="*/ 3984 w 3984"/>
              <a:gd name="T1" fmla="*/ 0 h 4068"/>
              <a:gd name="T2" fmla="*/ 3936 w 3984"/>
              <a:gd name="T3" fmla="*/ 204 h 4068"/>
              <a:gd name="T4" fmla="*/ 3720 w 3984"/>
              <a:gd name="T5" fmla="*/ 408 h 4068"/>
              <a:gd name="T6" fmla="*/ 3552 w 3984"/>
              <a:gd name="T7" fmla="*/ 660 h 4068"/>
              <a:gd name="T8" fmla="*/ 3444 w 3984"/>
              <a:gd name="T9" fmla="*/ 828 h 4068"/>
              <a:gd name="T10" fmla="*/ 3372 w 3984"/>
              <a:gd name="T11" fmla="*/ 1068 h 4068"/>
              <a:gd name="T12" fmla="*/ 3324 w 3984"/>
              <a:gd name="T13" fmla="*/ 1224 h 4068"/>
              <a:gd name="T14" fmla="*/ 3276 w 3984"/>
              <a:gd name="T15" fmla="*/ 1332 h 4068"/>
              <a:gd name="T16" fmla="*/ 3192 w 3984"/>
              <a:gd name="T17" fmla="*/ 1176 h 4068"/>
              <a:gd name="T18" fmla="*/ 3192 w 3984"/>
              <a:gd name="T19" fmla="*/ 1068 h 4068"/>
              <a:gd name="T20" fmla="*/ 3120 w 3984"/>
              <a:gd name="T21" fmla="*/ 1020 h 4068"/>
              <a:gd name="T22" fmla="*/ 2856 w 3984"/>
              <a:gd name="T23" fmla="*/ 1068 h 4068"/>
              <a:gd name="T24" fmla="*/ 2544 w 3984"/>
              <a:gd name="T25" fmla="*/ 1284 h 4068"/>
              <a:gd name="T26" fmla="*/ 2208 w 3984"/>
              <a:gd name="T27" fmla="*/ 1560 h 4068"/>
              <a:gd name="T28" fmla="*/ 1836 w 3984"/>
              <a:gd name="T29" fmla="*/ 1884 h 4068"/>
              <a:gd name="T30" fmla="*/ 1548 w 3984"/>
              <a:gd name="T31" fmla="*/ 2196 h 4068"/>
              <a:gd name="T32" fmla="*/ 1284 w 3984"/>
              <a:gd name="T33" fmla="*/ 2712 h 4068"/>
              <a:gd name="T34" fmla="*/ 1020 w 3984"/>
              <a:gd name="T35" fmla="*/ 3156 h 4068"/>
              <a:gd name="T36" fmla="*/ 792 w 3984"/>
              <a:gd name="T37" fmla="*/ 3504 h 4068"/>
              <a:gd name="T38" fmla="*/ 504 w 3984"/>
              <a:gd name="T39" fmla="*/ 3804 h 4068"/>
              <a:gd name="T40" fmla="*/ 180 w 3984"/>
              <a:gd name="T41" fmla="*/ 4008 h 4068"/>
              <a:gd name="T42" fmla="*/ 0 w 3984"/>
              <a:gd name="T43" fmla="*/ 4068 h 40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84"/>
              <a:gd name="T67" fmla="*/ 0 h 4068"/>
              <a:gd name="T68" fmla="*/ 3984 w 3984"/>
              <a:gd name="T69" fmla="*/ 4068 h 40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84" h="4068">
                <a:moveTo>
                  <a:pt x="3984" y="0"/>
                </a:moveTo>
                <a:cubicBezTo>
                  <a:pt x="3982" y="68"/>
                  <a:pt x="3980" y="136"/>
                  <a:pt x="3936" y="204"/>
                </a:cubicBezTo>
                <a:cubicBezTo>
                  <a:pt x="3892" y="272"/>
                  <a:pt x="3784" y="332"/>
                  <a:pt x="3720" y="408"/>
                </a:cubicBezTo>
                <a:cubicBezTo>
                  <a:pt x="3656" y="484"/>
                  <a:pt x="3598" y="590"/>
                  <a:pt x="3552" y="660"/>
                </a:cubicBezTo>
                <a:cubicBezTo>
                  <a:pt x="3506" y="730"/>
                  <a:pt x="3474" y="760"/>
                  <a:pt x="3444" y="828"/>
                </a:cubicBezTo>
                <a:cubicBezTo>
                  <a:pt x="3414" y="896"/>
                  <a:pt x="3392" y="1002"/>
                  <a:pt x="3372" y="1068"/>
                </a:cubicBezTo>
                <a:cubicBezTo>
                  <a:pt x="3352" y="1134"/>
                  <a:pt x="3340" y="1180"/>
                  <a:pt x="3324" y="1224"/>
                </a:cubicBezTo>
                <a:cubicBezTo>
                  <a:pt x="3308" y="1268"/>
                  <a:pt x="3298" y="1340"/>
                  <a:pt x="3276" y="1332"/>
                </a:cubicBezTo>
                <a:cubicBezTo>
                  <a:pt x="3254" y="1324"/>
                  <a:pt x="3206" y="1220"/>
                  <a:pt x="3192" y="1176"/>
                </a:cubicBezTo>
                <a:cubicBezTo>
                  <a:pt x="3178" y="1132"/>
                  <a:pt x="3204" y="1094"/>
                  <a:pt x="3192" y="1068"/>
                </a:cubicBezTo>
                <a:cubicBezTo>
                  <a:pt x="3180" y="1042"/>
                  <a:pt x="3176" y="1020"/>
                  <a:pt x="3120" y="1020"/>
                </a:cubicBezTo>
                <a:cubicBezTo>
                  <a:pt x="3064" y="1020"/>
                  <a:pt x="2952" y="1024"/>
                  <a:pt x="2856" y="1068"/>
                </a:cubicBezTo>
                <a:cubicBezTo>
                  <a:pt x="2760" y="1112"/>
                  <a:pt x="2652" y="1202"/>
                  <a:pt x="2544" y="1284"/>
                </a:cubicBezTo>
                <a:cubicBezTo>
                  <a:pt x="2436" y="1366"/>
                  <a:pt x="2326" y="1460"/>
                  <a:pt x="2208" y="1560"/>
                </a:cubicBezTo>
                <a:cubicBezTo>
                  <a:pt x="2090" y="1660"/>
                  <a:pt x="1946" y="1778"/>
                  <a:pt x="1836" y="1884"/>
                </a:cubicBezTo>
                <a:cubicBezTo>
                  <a:pt x="1726" y="1990"/>
                  <a:pt x="1640" y="2058"/>
                  <a:pt x="1548" y="2196"/>
                </a:cubicBezTo>
                <a:cubicBezTo>
                  <a:pt x="1456" y="2334"/>
                  <a:pt x="1372" y="2552"/>
                  <a:pt x="1284" y="2712"/>
                </a:cubicBezTo>
                <a:cubicBezTo>
                  <a:pt x="1196" y="2872"/>
                  <a:pt x="1102" y="3024"/>
                  <a:pt x="1020" y="3156"/>
                </a:cubicBezTo>
                <a:cubicBezTo>
                  <a:pt x="938" y="3288"/>
                  <a:pt x="878" y="3396"/>
                  <a:pt x="792" y="3504"/>
                </a:cubicBezTo>
                <a:cubicBezTo>
                  <a:pt x="706" y="3612"/>
                  <a:pt x="606" y="3720"/>
                  <a:pt x="504" y="3804"/>
                </a:cubicBezTo>
                <a:cubicBezTo>
                  <a:pt x="402" y="3888"/>
                  <a:pt x="264" y="3964"/>
                  <a:pt x="180" y="4008"/>
                </a:cubicBezTo>
                <a:cubicBezTo>
                  <a:pt x="96" y="4052"/>
                  <a:pt x="48" y="4060"/>
                  <a:pt x="0" y="406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1" name="Freeform 231"/>
          <p:cNvSpPr>
            <a:spLocks/>
          </p:cNvSpPr>
          <p:nvPr/>
        </p:nvSpPr>
        <p:spPr bwMode="auto">
          <a:xfrm>
            <a:off x="2001838" y="9525"/>
            <a:ext cx="2408237" cy="1751013"/>
          </a:xfrm>
          <a:custGeom>
            <a:avLst/>
            <a:gdLst>
              <a:gd name="T0" fmla="*/ 4584 w 4584"/>
              <a:gd name="T1" fmla="*/ 0 h 4404"/>
              <a:gd name="T2" fmla="*/ 4440 w 4584"/>
              <a:gd name="T3" fmla="*/ 348 h 4404"/>
              <a:gd name="T4" fmla="*/ 4068 w 4584"/>
              <a:gd name="T5" fmla="*/ 648 h 4404"/>
              <a:gd name="T6" fmla="*/ 3828 w 4584"/>
              <a:gd name="T7" fmla="*/ 876 h 4404"/>
              <a:gd name="T8" fmla="*/ 3624 w 4584"/>
              <a:gd name="T9" fmla="*/ 1080 h 4404"/>
              <a:gd name="T10" fmla="*/ 3480 w 4584"/>
              <a:gd name="T11" fmla="*/ 1452 h 4404"/>
              <a:gd name="T12" fmla="*/ 3456 w 4584"/>
              <a:gd name="T13" fmla="*/ 1596 h 4404"/>
              <a:gd name="T14" fmla="*/ 3276 w 4584"/>
              <a:gd name="T15" fmla="*/ 1596 h 4404"/>
              <a:gd name="T16" fmla="*/ 3192 w 4584"/>
              <a:gd name="T17" fmla="*/ 1512 h 4404"/>
              <a:gd name="T18" fmla="*/ 3096 w 4584"/>
              <a:gd name="T19" fmla="*/ 1500 h 4404"/>
              <a:gd name="T20" fmla="*/ 2868 w 4584"/>
              <a:gd name="T21" fmla="*/ 1572 h 4404"/>
              <a:gd name="T22" fmla="*/ 2472 w 4584"/>
              <a:gd name="T23" fmla="*/ 1932 h 4404"/>
              <a:gd name="T24" fmla="*/ 2184 w 4584"/>
              <a:gd name="T25" fmla="*/ 2220 h 4404"/>
              <a:gd name="T26" fmla="*/ 1944 w 4584"/>
              <a:gd name="T27" fmla="*/ 2448 h 4404"/>
              <a:gd name="T28" fmla="*/ 1704 w 4584"/>
              <a:gd name="T29" fmla="*/ 2724 h 4404"/>
              <a:gd name="T30" fmla="*/ 1452 w 4584"/>
              <a:gd name="T31" fmla="*/ 3132 h 4404"/>
              <a:gd name="T32" fmla="*/ 1176 w 4584"/>
              <a:gd name="T33" fmla="*/ 3540 h 4404"/>
              <a:gd name="T34" fmla="*/ 864 w 4584"/>
              <a:gd name="T35" fmla="*/ 3924 h 4404"/>
              <a:gd name="T36" fmla="*/ 504 w 4584"/>
              <a:gd name="T37" fmla="*/ 4200 h 4404"/>
              <a:gd name="T38" fmla="*/ 192 w 4584"/>
              <a:gd name="T39" fmla="*/ 4356 h 4404"/>
              <a:gd name="T40" fmla="*/ 0 w 4584"/>
              <a:gd name="T41" fmla="*/ 4404 h 44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84"/>
              <a:gd name="T64" fmla="*/ 0 h 4404"/>
              <a:gd name="T65" fmla="*/ 4584 w 4584"/>
              <a:gd name="T66" fmla="*/ 4404 h 44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84" h="4404">
                <a:moveTo>
                  <a:pt x="4584" y="0"/>
                </a:moveTo>
                <a:cubicBezTo>
                  <a:pt x="4555" y="120"/>
                  <a:pt x="4526" y="240"/>
                  <a:pt x="4440" y="348"/>
                </a:cubicBezTo>
                <a:cubicBezTo>
                  <a:pt x="4354" y="456"/>
                  <a:pt x="4170" y="560"/>
                  <a:pt x="4068" y="648"/>
                </a:cubicBezTo>
                <a:cubicBezTo>
                  <a:pt x="3966" y="736"/>
                  <a:pt x="3902" y="804"/>
                  <a:pt x="3828" y="876"/>
                </a:cubicBezTo>
                <a:cubicBezTo>
                  <a:pt x="3754" y="948"/>
                  <a:pt x="3682" y="984"/>
                  <a:pt x="3624" y="1080"/>
                </a:cubicBezTo>
                <a:cubicBezTo>
                  <a:pt x="3566" y="1176"/>
                  <a:pt x="3508" y="1366"/>
                  <a:pt x="3480" y="1452"/>
                </a:cubicBezTo>
                <a:cubicBezTo>
                  <a:pt x="3452" y="1538"/>
                  <a:pt x="3490" y="1572"/>
                  <a:pt x="3456" y="1596"/>
                </a:cubicBezTo>
                <a:cubicBezTo>
                  <a:pt x="3422" y="1620"/>
                  <a:pt x="3320" y="1610"/>
                  <a:pt x="3276" y="1596"/>
                </a:cubicBezTo>
                <a:cubicBezTo>
                  <a:pt x="3232" y="1582"/>
                  <a:pt x="3222" y="1528"/>
                  <a:pt x="3192" y="1512"/>
                </a:cubicBezTo>
                <a:cubicBezTo>
                  <a:pt x="3162" y="1496"/>
                  <a:pt x="3150" y="1490"/>
                  <a:pt x="3096" y="1500"/>
                </a:cubicBezTo>
                <a:cubicBezTo>
                  <a:pt x="3042" y="1510"/>
                  <a:pt x="2972" y="1500"/>
                  <a:pt x="2868" y="1572"/>
                </a:cubicBezTo>
                <a:cubicBezTo>
                  <a:pt x="2764" y="1644"/>
                  <a:pt x="2586" y="1824"/>
                  <a:pt x="2472" y="1932"/>
                </a:cubicBezTo>
                <a:cubicBezTo>
                  <a:pt x="2358" y="2040"/>
                  <a:pt x="2272" y="2134"/>
                  <a:pt x="2184" y="2220"/>
                </a:cubicBezTo>
                <a:cubicBezTo>
                  <a:pt x="2096" y="2306"/>
                  <a:pt x="2024" y="2364"/>
                  <a:pt x="1944" y="2448"/>
                </a:cubicBezTo>
                <a:cubicBezTo>
                  <a:pt x="1864" y="2532"/>
                  <a:pt x="1786" y="2610"/>
                  <a:pt x="1704" y="2724"/>
                </a:cubicBezTo>
                <a:cubicBezTo>
                  <a:pt x="1622" y="2838"/>
                  <a:pt x="1540" y="2996"/>
                  <a:pt x="1452" y="3132"/>
                </a:cubicBezTo>
                <a:cubicBezTo>
                  <a:pt x="1364" y="3268"/>
                  <a:pt x="1274" y="3408"/>
                  <a:pt x="1176" y="3540"/>
                </a:cubicBezTo>
                <a:cubicBezTo>
                  <a:pt x="1078" y="3672"/>
                  <a:pt x="976" y="3814"/>
                  <a:pt x="864" y="3924"/>
                </a:cubicBezTo>
                <a:cubicBezTo>
                  <a:pt x="752" y="4034"/>
                  <a:pt x="616" y="4128"/>
                  <a:pt x="504" y="4200"/>
                </a:cubicBezTo>
                <a:cubicBezTo>
                  <a:pt x="392" y="4272"/>
                  <a:pt x="276" y="4322"/>
                  <a:pt x="192" y="4356"/>
                </a:cubicBezTo>
                <a:cubicBezTo>
                  <a:pt x="108" y="4390"/>
                  <a:pt x="54" y="4397"/>
                  <a:pt x="0" y="44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2" name="Freeform 232"/>
          <p:cNvSpPr>
            <a:spLocks/>
          </p:cNvSpPr>
          <p:nvPr/>
        </p:nvSpPr>
        <p:spPr bwMode="auto">
          <a:xfrm>
            <a:off x="2001838" y="14288"/>
            <a:ext cx="2716212" cy="1870075"/>
          </a:xfrm>
          <a:custGeom>
            <a:avLst/>
            <a:gdLst>
              <a:gd name="T0" fmla="*/ 5172 w 5172"/>
              <a:gd name="T1" fmla="*/ 0 h 4704"/>
              <a:gd name="T2" fmla="*/ 4968 w 5172"/>
              <a:gd name="T3" fmla="*/ 480 h 4704"/>
              <a:gd name="T4" fmla="*/ 4692 w 5172"/>
              <a:gd name="T5" fmla="*/ 840 h 4704"/>
              <a:gd name="T6" fmla="*/ 4236 w 5172"/>
              <a:gd name="T7" fmla="*/ 1056 h 4704"/>
              <a:gd name="T8" fmla="*/ 3876 w 5172"/>
              <a:gd name="T9" fmla="*/ 1284 h 4704"/>
              <a:gd name="T10" fmla="*/ 3636 w 5172"/>
              <a:gd name="T11" fmla="*/ 1620 h 4704"/>
              <a:gd name="T12" fmla="*/ 3552 w 5172"/>
              <a:gd name="T13" fmla="*/ 1860 h 4704"/>
              <a:gd name="T14" fmla="*/ 3288 w 5172"/>
              <a:gd name="T15" fmla="*/ 1884 h 4704"/>
              <a:gd name="T16" fmla="*/ 3156 w 5172"/>
              <a:gd name="T17" fmla="*/ 1944 h 4704"/>
              <a:gd name="T18" fmla="*/ 2760 w 5172"/>
              <a:gd name="T19" fmla="*/ 2328 h 4704"/>
              <a:gd name="T20" fmla="*/ 2460 w 5172"/>
              <a:gd name="T21" fmla="*/ 2724 h 4704"/>
              <a:gd name="T22" fmla="*/ 2172 w 5172"/>
              <a:gd name="T23" fmla="*/ 3012 h 4704"/>
              <a:gd name="T24" fmla="*/ 1932 w 5172"/>
              <a:gd name="T25" fmla="*/ 3288 h 4704"/>
              <a:gd name="T26" fmla="*/ 1608 w 5172"/>
              <a:gd name="T27" fmla="*/ 3600 h 4704"/>
              <a:gd name="T28" fmla="*/ 1416 w 5172"/>
              <a:gd name="T29" fmla="*/ 3804 h 4704"/>
              <a:gd name="T30" fmla="*/ 1128 w 5172"/>
              <a:gd name="T31" fmla="*/ 4068 h 4704"/>
              <a:gd name="T32" fmla="*/ 780 w 5172"/>
              <a:gd name="T33" fmla="*/ 4272 h 4704"/>
              <a:gd name="T34" fmla="*/ 396 w 5172"/>
              <a:gd name="T35" fmla="*/ 4500 h 4704"/>
              <a:gd name="T36" fmla="*/ 0 w 5172"/>
              <a:gd name="T37" fmla="*/ 4704 h 47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2"/>
              <a:gd name="T58" fmla="*/ 0 h 4704"/>
              <a:gd name="T59" fmla="*/ 5172 w 5172"/>
              <a:gd name="T60" fmla="*/ 4704 h 47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2" h="4704">
                <a:moveTo>
                  <a:pt x="5172" y="0"/>
                </a:moveTo>
                <a:cubicBezTo>
                  <a:pt x="5138" y="78"/>
                  <a:pt x="5048" y="340"/>
                  <a:pt x="4968" y="480"/>
                </a:cubicBezTo>
                <a:cubicBezTo>
                  <a:pt x="4888" y="620"/>
                  <a:pt x="4814" y="744"/>
                  <a:pt x="4692" y="840"/>
                </a:cubicBezTo>
                <a:cubicBezTo>
                  <a:pt x="4570" y="936"/>
                  <a:pt x="4372" y="982"/>
                  <a:pt x="4236" y="1056"/>
                </a:cubicBezTo>
                <a:cubicBezTo>
                  <a:pt x="4100" y="1130"/>
                  <a:pt x="3976" y="1190"/>
                  <a:pt x="3876" y="1284"/>
                </a:cubicBezTo>
                <a:cubicBezTo>
                  <a:pt x="3776" y="1378"/>
                  <a:pt x="3690" y="1524"/>
                  <a:pt x="3636" y="1620"/>
                </a:cubicBezTo>
                <a:cubicBezTo>
                  <a:pt x="3582" y="1716"/>
                  <a:pt x="3610" y="1816"/>
                  <a:pt x="3552" y="1860"/>
                </a:cubicBezTo>
                <a:cubicBezTo>
                  <a:pt x="3494" y="1904"/>
                  <a:pt x="3354" y="1870"/>
                  <a:pt x="3288" y="1884"/>
                </a:cubicBezTo>
                <a:cubicBezTo>
                  <a:pt x="3222" y="1898"/>
                  <a:pt x="3244" y="1870"/>
                  <a:pt x="3156" y="1944"/>
                </a:cubicBezTo>
                <a:cubicBezTo>
                  <a:pt x="3068" y="2018"/>
                  <a:pt x="2876" y="2198"/>
                  <a:pt x="2760" y="2328"/>
                </a:cubicBezTo>
                <a:cubicBezTo>
                  <a:pt x="2644" y="2458"/>
                  <a:pt x="2558" y="2610"/>
                  <a:pt x="2460" y="2724"/>
                </a:cubicBezTo>
                <a:cubicBezTo>
                  <a:pt x="2362" y="2838"/>
                  <a:pt x="2260" y="2918"/>
                  <a:pt x="2172" y="3012"/>
                </a:cubicBezTo>
                <a:cubicBezTo>
                  <a:pt x="2084" y="3106"/>
                  <a:pt x="2026" y="3190"/>
                  <a:pt x="1932" y="3288"/>
                </a:cubicBezTo>
                <a:cubicBezTo>
                  <a:pt x="1838" y="3386"/>
                  <a:pt x="1694" y="3514"/>
                  <a:pt x="1608" y="3600"/>
                </a:cubicBezTo>
                <a:cubicBezTo>
                  <a:pt x="1522" y="3686"/>
                  <a:pt x="1496" y="3726"/>
                  <a:pt x="1416" y="3804"/>
                </a:cubicBezTo>
                <a:cubicBezTo>
                  <a:pt x="1336" y="3882"/>
                  <a:pt x="1234" y="3990"/>
                  <a:pt x="1128" y="4068"/>
                </a:cubicBezTo>
                <a:cubicBezTo>
                  <a:pt x="1022" y="4146"/>
                  <a:pt x="902" y="4200"/>
                  <a:pt x="780" y="4272"/>
                </a:cubicBezTo>
                <a:cubicBezTo>
                  <a:pt x="658" y="4344"/>
                  <a:pt x="526" y="4428"/>
                  <a:pt x="396" y="4500"/>
                </a:cubicBezTo>
                <a:cubicBezTo>
                  <a:pt x="266" y="4572"/>
                  <a:pt x="133" y="4638"/>
                  <a:pt x="0" y="47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3" name="Freeform 233"/>
          <p:cNvSpPr>
            <a:spLocks/>
          </p:cNvSpPr>
          <p:nvPr/>
        </p:nvSpPr>
        <p:spPr bwMode="auto">
          <a:xfrm>
            <a:off x="2014538" y="201613"/>
            <a:ext cx="3833812" cy="2303462"/>
          </a:xfrm>
          <a:custGeom>
            <a:avLst/>
            <a:gdLst>
              <a:gd name="T0" fmla="*/ 0 w 7300"/>
              <a:gd name="T1" fmla="*/ 4558 h 5794"/>
              <a:gd name="T2" fmla="*/ 372 w 7300"/>
              <a:gd name="T3" fmla="*/ 4342 h 5794"/>
              <a:gd name="T4" fmla="*/ 828 w 7300"/>
              <a:gd name="T5" fmla="*/ 4078 h 5794"/>
              <a:gd name="T6" fmla="*/ 1356 w 7300"/>
              <a:gd name="T7" fmla="*/ 3814 h 5794"/>
              <a:gd name="T8" fmla="*/ 1800 w 7300"/>
              <a:gd name="T9" fmla="*/ 3622 h 5794"/>
              <a:gd name="T10" fmla="*/ 2088 w 7300"/>
              <a:gd name="T11" fmla="*/ 3466 h 5794"/>
              <a:gd name="T12" fmla="*/ 2460 w 7300"/>
              <a:gd name="T13" fmla="*/ 3202 h 5794"/>
              <a:gd name="T14" fmla="*/ 2760 w 7300"/>
              <a:gd name="T15" fmla="*/ 2926 h 5794"/>
              <a:gd name="T16" fmla="*/ 3084 w 7300"/>
              <a:gd name="T17" fmla="*/ 2614 h 5794"/>
              <a:gd name="T18" fmla="*/ 3240 w 7300"/>
              <a:gd name="T19" fmla="*/ 2362 h 5794"/>
              <a:gd name="T20" fmla="*/ 3444 w 7300"/>
              <a:gd name="T21" fmla="*/ 2014 h 5794"/>
              <a:gd name="T22" fmla="*/ 3756 w 7300"/>
              <a:gd name="T23" fmla="*/ 1678 h 5794"/>
              <a:gd name="T24" fmla="*/ 4200 w 7300"/>
              <a:gd name="T25" fmla="*/ 1378 h 5794"/>
              <a:gd name="T26" fmla="*/ 4416 w 7300"/>
              <a:gd name="T27" fmla="*/ 1210 h 5794"/>
              <a:gd name="T28" fmla="*/ 4776 w 7300"/>
              <a:gd name="T29" fmla="*/ 1030 h 5794"/>
              <a:gd name="T30" fmla="*/ 5088 w 7300"/>
              <a:gd name="T31" fmla="*/ 730 h 5794"/>
              <a:gd name="T32" fmla="*/ 5340 w 7300"/>
              <a:gd name="T33" fmla="*/ 442 h 5794"/>
              <a:gd name="T34" fmla="*/ 5688 w 7300"/>
              <a:gd name="T35" fmla="*/ 178 h 5794"/>
              <a:gd name="T36" fmla="*/ 6180 w 7300"/>
              <a:gd name="T37" fmla="*/ 70 h 5794"/>
              <a:gd name="T38" fmla="*/ 6600 w 7300"/>
              <a:gd name="T39" fmla="*/ 10 h 5794"/>
              <a:gd name="T40" fmla="*/ 7080 w 7300"/>
              <a:gd name="T41" fmla="*/ 10 h 5794"/>
              <a:gd name="T42" fmla="*/ 7296 w 7300"/>
              <a:gd name="T43" fmla="*/ 46 h 5794"/>
              <a:gd name="T44" fmla="*/ 7056 w 7300"/>
              <a:gd name="T45" fmla="*/ 274 h 5794"/>
              <a:gd name="T46" fmla="*/ 6840 w 7300"/>
              <a:gd name="T47" fmla="*/ 370 h 5794"/>
              <a:gd name="T48" fmla="*/ 6576 w 7300"/>
              <a:gd name="T49" fmla="*/ 430 h 5794"/>
              <a:gd name="T50" fmla="*/ 6288 w 7300"/>
              <a:gd name="T51" fmla="*/ 550 h 5794"/>
              <a:gd name="T52" fmla="*/ 6240 w 7300"/>
              <a:gd name="T53" fmla="*/ 706 h 5794"/>
              <a:gd name="T54" fmla="*/ 6348 w 7300"/>
              <a:gd name="T55" fmla="*/ 706 h 5794"/>
              <a:gd name="T56" fmla="*/ 6636 w 7300"/>
              <a:gd name="T57" fmla="*/ 586 h 5794"/>
              <a:gd name="T58" fmla="*/ 6960 w 7300"/>
              <a:gd name="T59" fmla="*/ 550 h 5794"/>
              <a:gd name="T60" fmla="*/ 7092 w 7300"/>
              <a:gd name="T61" fmla="*/ 646 h 5794"/>
              <a:gd name="T62" fmla="*/ 7044 w 7300"/>
              <a:gd name="T63" fmla="*/ 1054 h 5794"/>
              <a:gd name="T64" fmla="*/ 6924 w 7300"/>
              <a:gd name="T65" fmla="*/ 1282 h 5794"/>
              <a:gd name="T66" fmla="*/ 6684 w 7300"/>
              <a:gd name="T67" fmla="*/ 1582 h 5794"/>
              <a:gd name="T68" fmla="*/ 6456 w 7300"/>
              <a:gd name="T69" fmla="*/ 1654 h 5794"/>
              <a:gd name="T70" fmla="*/ 6216 w 7300"/>
              <a:gd name="T71" fmla="*/ 1606 h 5794"/>
              <a:gd name="T72" fmla="*/ 6024 w 7300"/>
              <a:gd name="T73" fmla="*/ 1462 h 5794"/>
              <a:gd name="T74" fmla="*/ 5820 w 7300"/>
              <a:gd name="T75" fmla="*/ 1354 h 5794"/>
              <a:gd name="T76" fmla="*/ 5652 w 7300"/>
              <a:gd name="T77" fmla="*/ 1258 h 5794"/>
              <a:gd name="T78" fmla="*/ 5460 w 7300"/>
              <a:gd name="T79" fmla="*/ 1234 h 5794"/>
              <a:gd name="T80" fmla="*/ 5364 w 7300"/>
              <a:gd name="T81" fmla="*/ 1258 h 5794"/>
              <a:gd name="T82" fmla="*/ 5316 w 7300"/>
              <a:gd name="T83" fmla="*/ 1366 h 5794"/>
              <a:gd name="T84" fmla="*/ 5376 w 7300"/>
              <a:gd name="T85" fmla="*/ 1558 h 5794"/>
              <a:gd name="T86" fmla="*/ 5496 w 7300"/>
              <a:gd name="T87" fmla="*/ 1798 h 5794"/>
              <a:gd name="T88" fmla="*/ 5520 w 7300"/>
              <a:gd name="T89" fmla="*/ 1954 h 5794"/>
              <a:gd name="T90" fmla="*/ 5316 w 7300"/>
              <a:gd name="T91" fmla="*/ 2206 h 5794"/>
              <a:gd name="T92" fmla="*/ 5016 w 7300"/>
              <a:gd name="T93" fmla="*/ 2482 h 5794"/>
              <a:gd name="T94" fmla="*/ 4896 w 7300"/>
              <a:gd name="T95" fmla="*/ 2674 h 5794"/>
              <a:gd name="T96" fmla="*/ 4824 w 7300"/>
              <a:gd name="T97" fmla="*/ 2962 h 5794"/>
              <a:gd name="T98" fmla="*/ 4776 w 7300"/>
              <a:gd name="T99" fmla="*/ 3190 h 5794"/>
              <a:gd name="T100" fmla="*/ 4788 w 7300"/>
              <a:gd name="T101" fmla="*/ 3586 h 5794"/>
              <a:gd name="T102" fmla="*/ 4824 w 7300"/>
              <a:gd name="T103" fmla="*/ 3850 h 5794"/>
              <a:gd name="T104" fmla="*/ 4788 w 7300"/>
              <a:gd name="T105" fmla="*/ 4078 h 5794"/>
              <a:gd name="T106" fmla="*/ 4500 w 7300"/>
              <a:gd name="T107" fmla="*/ 4402 h 5794"/>
              <a:gd name="T108" fmla="*/ 4140 w 7300"/>
              <a:gd name="T109" fmla="*/ 4666 h 5794"/>
              <a:gd name="T110" fmla="*/ 3816 w 7300"/>
              <a:gd name="T111" fmla="*/ 4846 h 5794"/>
              <a:gd name="T112" fmla="*/ 3360 w 7300"/>
              <a:gd name="T113" fmla="*/ 5422 h 5794"/>
              <a:gd name="T114" fmla="*/ 3108 w 7300"/>
              <a:gd name="T115" fmla="*/ 5794 h 57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00"/>
              <a:gd name="T175" fmla="*/ 0 h 5794"/>
              <a:gd name="T176" fmla="*/ 7300 w 7300"/>
              <a:gd name="T177" fmla="*/ 5794 h 57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00" h="5794">
                <a:moveTo>
                  <a:pt x="0" y="4558"/>
                </a:moveTo>
                <a:cubicBezTo>
                  <a:pt x="117" y="4490"/>
                  <a:pt x="234" y="4422"/>
                  <a:pt x="372" y="4342"/>
                </a:cubicBezTo>
                <a:cubicBezTo>
                  <a:pt x="510" y="4262"/>
                  <a:pt x="664" y="4166"/>
                  <a:pt x="828" y="4078"/>
                </a:cubicBezTo>
                <a:cubicBezTo>
                  <a:pt x="992" y="3990"/>
                  <a:pt x="1194" y="3890"/>
                  <a:pt x="1356" y="3814"/>
                </a:cubicBezTo>
                <a:cubicBezTo>
                  <a:pt x="1518" y="3738"/>
                  <a:pt x="1678" y="3680"/>
                  <a:pt x="1800" y="3622"/>
                </a:cubicBezTo>
                <a:cubicBezTo>
                  <a:pt x="1922" y="3564"/>
                  <a:pt x="1978" y="3536"/>
                  <a:pt x="2088" y="3466"/>
                </a:cubicBezTo>
                <a:cubicBezTo>
                  <a:pt x="2198" y="3396"/>
                  <a:pt x="2348" y="3292"/>
                  <a:pt x="2460" y="3202"/>
                </a:cubicBezTo>
                <a:cubicBezTo>
                  <a:pt x="2572" y="3112"/>
                  <a:pt x="2656" y="3024"/>
                  <a:pt x="2760" y="2926"/>
                </a:cubicBezTo>
                <a:cubicBezTo>
                  <a:pt x="2864" y="2828"/>
                  <a:pt x="3004" y="2708"/>
                  <a:pt x="3084" y="2614"/>
                </a:cubicBezTo>
                <a:cubicBezTo>
                  <a:pt x="3164" y="2520"/>
                  <a:pt x="3180" y="2462"/>
                  <a:pt x="3240" y="2362"/>
                </a:cubicBezTo>
                <a:cubicBezTo>
                  <a:pt x="3300" y="2262"/>
                  <a:pt x="3358" y="2128"/>
                  <a:pt x="3444" y="2014"/>
                </a:cubicBezTo>
                <a:cubicBezTo>
                  <a:pt x="3530" y="1900"/>
                  <a:pt x="3630" y="1784"/>
                  <a:pt x="3756" y="1678"/>
                </a:cubicBezTo>
                <a:cubicBezTo>
                  <a:pt x="3882" y="1572"/>
                  <a:pt x="4090" y="1456"/>
                  <a:pt x="4200" y="1378"/>
                </a:cubicBezTo>
                <a:cubicBezTo>
                  <a:pt x="4310" y="1300"/>
                  <a:pt x="4320" y="1268"/>
                  <a:pt x="4416" y="1210"/>
                </a:cubicBezTo>
                <a:cubicBezTo>
                  <a:pt x="4512" y="1152"/>
                  <a:pt x="4664" y="1110"/>
                  <a:pt x="4776" y="1030"/>
                </a:cubicBezTo>
                <a:cubicBezTo>
                  <a:pt x="4888" y="950"/>
                  <a:pt x="4994" y="828"/>
                  <a:pt x="5088" y="730"/>
                </a:cubicBezTo>
                <a:cubicBezTo>
                  <a:pt x="5182" y="632"/>
                  <a:pt x="5240" y="534"/>
                  <a:pt x="5340" y="442"/>
                </a:cubicBezTo>
                <a:cubicBezTo>
                  <a:pt x="5440" y="350"/>
                  <a:pt x="5548" y="240"/>
                  <a:pt x="5688" y="178"/>
                </a:cubicBezTo>
                <a:cubicBezTo>
                  <a:pt x="5828" y="116"/>
                  <a:pt x="6028" y="98"/>
                  <a:pt x="6180" y="70"/>
                </a:cubicBezTo>
                <a:cubicBezTo>
                  <a:pt x="6332" y="42"/>
                  <a:pt x="6450" y="20"/>
                  <a:pt x="6600" y="10"/>
                </a:cubicBezTo>
                <a:cubicBezTo>
                  <a:pt x="6750" y="0"/>
                  <a:pt x="6964" y="4"/>
                  <a:pt x="7080" y="10"/>
                </a:cubicBezTo>
                <a:cubicBezTo>
                  <a:pt x="7196" y="16"/>
                  <a:pt x="7300" y="2"/>
                  <a:pt x="7296" y="46"/>
                </a:cubicBezTo>
                <a:cubicBezTo>
                  <a:pt x="7292" y="90"/>
                  <a:pt x="7132" y="220"/>
                  <a:pt x="7056" y="274"/>
                </a:cubicBezTo>
                <a:cubicBezTo>
                  <a:pt x="6980" y="328"/>
                  <a:pt x="6920" y="344"/>
                  <a:pt x="6840" y="370"/>
                </a:cubicBezTo>
                <a:cubicBezTo>
                  <a:pt x="6760" y="396"/>
                  <a:pt x="6668" y="400"/>
                  <a:pt x="6576" y="430"/>
                </a:cubicBezTo>
                <a:cubicBezTo>
                  <a:pt x="6484" y="460"/>
                  <a:pt x="6344" y="504"/>
                  <a:pt x="6288" y="550"/>
                </a:cubicBezTo>
                <a:cubicBezTo>
                  <a:pt x="6232" y="596"/>
                  <a:pt x="6230" y="680"/>
                  <a:pt x="6240" y="706"/>
                </a:cubicBezTo>
                <a:cubicBezTo>
                  <a:pt x="6250" y="732"/>
                  <a:pt x="6282" y="726"/>
                  <a:pt x="6348" y="706"/>
                </a:cubicBezTo>
                <a:cubicBezTo>
                  <a:pt x="6414" y="686"/>
                  <a:pt x="6534" y="612"/>
                  <a:pt x="6636" y="586"/>
                </a:cubicBezTo>
                <a:cubicBezTo>
                  <a:pt x="6738" y="560"/>
                  <a:pt x="6884" y="540"/>
                  <a:pt x="6960" y="550"/>
                </a:cubicBezTo>
                <a:cubicBezTo>
                  <a:pt x="7036" y="560"/>
                  <a:pt x="7078" y="562"/>
                  <a:pt x="7092" y="646"/>
                </a:cubicBezTo>
                <a:cubicBezTo>
                  <a:pt x="7106" y="730"/>
                  <a:pt x="7072" y="948"/>
                  <a:pt x="7044" y="1054"/>
                </a:cubicBezTo>
                <a:cubicBezTo>
                  <a:pt x="7016" y="1160"/>
                  <a:pt x="6984" y="1194"/>
                  <a:pt x="6924" y="1282"/>
                </a:cubicBezTo>
                <a:cubicBezTo>
                  <a:pt x="6864" y="1370"/>
                  <a:pt x="6762" y="1520"/>
                  <a:pt x="6684" y="1582"/>
                </a:cubicBezTo>
                <a:cubicBezTo>
                  <a:pt x="6606" y="1644"/>
                  <a:pt x="6534" y="1650"/>
                  <a:pt x="6456" y="1654"/>
                </a:cubicBezTo>
                <a:cubicBezTo>
                  <a:pt x="6378" y="1658"/>
                  <a:pt x="6288" y="1638"/>
                  <a:pt x="6216" y="1606"/>
                </a:cubicBezTo>
                <a:cubicBezTo>
                  <a:pt x="6144" y="1574"/>
                  <a:pt x="6090" y="1504"/>
                  <a:pt x="6024" y="1462"/>
                </a:cubicBezTo>
                <a:cubicBezTo>
                  <a:pt x="5958" y="1420"/>
                  <a:pt x="5882" y="1388"/>
                  <a:pt x="5820" y="1354"/>
                </a:cubicBezTo>
                <a:cubicBezTo>
                  <a:pt x="5758" y="1320"/>
                  <a:pt x="5712" y="1278"/>
                  <a:pt x="5652" y="1258"/>
                </a:cubicBezTo>
                <a:cubicBezTo>
                  <a:pt x="5592" y="1238"/>
                  <a:pt x="5508" y="1234"/>
                  <a:pt x="5460" y="1234"/>
                </a:cubicBezTo>
                <a:cubicBezTo>
                  <a:pt x="5412" y="1234"/>
                  <a:pt x="5388" y="1236"/>
                  <a:pt x="5364" y="1258"/>
                </a:cubicBezTo>
                <a:cubicBezTo>
                  <a:pt x="5340" y="1280"/>
                  <a:pt x="5314" y="1316"/>
                  <a:pt x="5316" y="1366"/>
                </a:cubicBezTo>
                <a:cubicBezTo>
                  <a:pt x="5318" y="1416"/>
                  <a:pt x="5346" y="1486"/>
                  <a:pt x="5376" y="1558"/>
                </a:cubicBezTo>
                <a:cubicBezTo>
                  <a:pt x="5406" y="1630"/>
                  <a:pt x="5472" y="1732"/>
                  <a:pt x="5496" y="1798"/>
                </a:cubicBezTo>
                <a:cubicBezTo>
                  <a:pt x="5520" y="1864"/>
                  <a:pt x="5550" y="1886"/>
                  <a:pt x="5520" y="1954"/>
                </a:cubicBezTo>
                <a:cubicBezTo>
                  <a:pt x="5490" y="2022"/>
                  <a:pt x="5400" y="2118"/>
                  <a:pt x="5316" y="2206"/>
                </a:cubicBezTo>
                <a:cubicBezTo>
                  <a:pt x="5232" y="2294"/>
                  <a:pt x="5086" y="2404"/>
                  <a:pt x="5016" y="2482"/>
                </a:cubicBezTo>
                <a:cubicBezTo>
                  <a:pt x="4946" y="2560"/>
                  <a:pt x="4928" y="2594"/>
                  <a:pt x="4896" y="2674"/>
                </a:cubicBezTo>
                <a:cubicBezTo>
                  <a:pt x="4864" y="2754"/>
                  <a:pt x="4844" y="2876"/>
                  <a:pt x="4824" y="2962"/>
                </a:cubicBezTo>
                <a:cubicBezTo>
                  <a:pt x="4804" y="3048"/>
                  <a:pt x="4782" y="3086"/>
                  <a:pt x="4776" y="3190"/>
                </a:cubicBezTo>
                <a:cubicBezTo>
                  <a:pt x="4770" y="3294"/>
                  <a:pt x="4780" y="3476"/>
                  <a:pt x="4788" y="3586"/>
                </a:cubicBezTo>
                <a:cubicBezTo>
                  <a:pt x="4796" y="3696"/>
                  <a:pt x="4824" y="3768"/>
                  <a:pt x="4824" y="3850"/>
                </a:cubicBezTo>
                <a:cubicBezTo>
                  <a:pt x="4824" y="3932"/>
                  <a:pt x="4842" y="3986"/>
                  <a:pt x="4788" y="4078"/>
                </a:cubicBezTo>
                <a:cubicBezTo>
                  <a:pt x="4734" y="4170"/>
                  <a:pt x="4608" y="4304"/>
                  <a:pt x="4500" y="4402"/>
                </a:cubicBezTo>
                <a:cubicBezTo>
                  <a:pt x="4392" y="4500"/>
                  <a:pt x="4254" y="4592"/>
                  <a:pt x="4140" y="4666"/>
                </a:cubicBezTo>
                <a:cubicBezTo>
                  <a:pt x="4026" y="4740"/>
                  <a:pt x="3946" y="4720"/>
                  <a:pt x="3816" y="4846"/>
                </a:cubicBezTo>
                <a:cubicBezTo>
                  <a:pt x="3686" y="4972"/>
                  <a:pt x="3478" y="5264"/>
                  <a:pt x="3360" y="5422"/>
                </a:cubicBezTo>
                <a:cubicBezTo>
                  <a:pt x="3242" y="5580"/>
                  <a:pt x="3150" y="5728"/>
                  <a:pt x="3108" y="579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4" name="Freeform 234"/>
          <p:cNvSpPr>
            <a:spLocks/>
          </p:cNvSpPr>
          <p:nvPr/>
        </p:nvSpPr>
        <p:spPr bwMode="auto">
          <a:xfrm>
            <a:off x="1995488" y="2498725"/>
            <a:ext cx="1895475" cy="1892300"/>
          </a:xfrm>
          <a:custGeom>
            <a:avLst/>
            <a:gdLst>
              <a:gd name="T0" fmla="*/ 3148 w 3608"/>
              <a:gd name="T1" fmla="*/ 0 h 4756"/>
              <a:gd name="T2" fmla="*/ 3036 w 3608"/>
              <a:gd name="T3" fmla="*/ 244 h 4756"/>
              <a:gd name="T4" fmla="*/ 3000 w 3608"/>
              <a:gd name="T5" fmla="*/ 376 h 4756"/>
              <a:gd name="T6" fmla="*/ 3048 w 3608"/>
              <a:gd name="T7" fmla="*/ 748 h 4756"/>
              <a:gd name="T8" fmla="*/ 3048 w 3608"/>
              <a:gd name="T9" fmla="*/ 1156 h 4756"/>
              <a:gd name="T10" fmla="*/ 2964 w 3608"/>
              <a:gd name="T11" fmla="*/ 1504 h 4756"/>
              <a:gd name="T12" fmla="*/ 2844 w 3608"/>
              <a:gd name="T13" fmla="*/ 1768 h 4756"/>
              <a:gd name="T14" fmla="*/ 2808 w 3608"/>
              <a:gd name="T15" fmla="*/ 2008 h 4756"/>
              <a:gd name="T16" fmla="*/ 3000 w 3608"/>
              <a:gd name="T17" fmla="*/ 2176 h 4756"/>
              <a:gd name="T18" fmla="*/ 3216 w 3608"/>
              <a:gd name="T19" fmla="*/ 2320 h 4756"/>
              <a:gd name="T20" fmla="*/ 3372 w 3608"/>
              <a:gd name="T21" fmla="*/ 2572 h 4756"/>
              <a:gd name="T22" fmla="*/ 3456 w 3608"/>
              <a:gd name="T23" fmla="*/ 2968 h 4756"/>
              <a:gd name="T24" fmla="*/ 3504 w 3608"/>
              <a:gd name="T25" fmla="*/ 3364 h 4756"/>
              <a:gd name="T26" fmla="*/ 3600 w 3608"/>
              <a:gd name="T27" fmla="*/ 4072 h 4756"/>
              <a:gd name="T28" fmla="*/ 3552 w 3608"/>
              <a:gd name="T29" fmla="*/ 4504 h 4756"/>
              <a:gd name="T30" fmla="*/ 3300 w 3608"/>
              <a:gd name="T31" fmla="*/ 4720 h 4756"/>
              <a:gd name="T32" fmla="*/ 3060 w 3608"/>
              <a:gd name="T33" fmla="*/ 4708 h 4756"/>
              <a:gd name="T34" fmla="*/ 2796 w 3608"/>
              <a:gd name="T35" fmla="*/ 4432 h 4756"/>
              <a:gd name="T36" fmla="*/ 2592 w 3608"/>
              <a:gd name="T37" fmla="*/ 4192 h 4756"/>
              <a:gd name="T38" fmla="*/ 2520 w 3608"/>
              <a:gd name="T39" fmla="*/ 3964 h 4756"/>
              <a:gd name="T40" fmla="*/ 2364 w 3608"/>
              <a:gd name="T41" fmla="*/ 3724 h 4756"/>
              <a:gd name="T42" fmla="*/ 2208 w 3608"/>
              <a:gd name="T43" fmla="*/ 3544 h 4756"/>
              <a:gd name="T44" fmla="*/ 1932 w 3608"/>
              <a:gd name="T45" fmla="*/ 3328 h 4756"/>
              <a:gd name="T46" fmla="*/ 1692 w 3608"/>
              <a:gd name="T47" fmla="*/ 3208 h 4756"/>
              <a:gd name="T48" fmla="*/ 1524 w 3608"/>
              <a:gd name="T49" fmla="*/ 3100 h 4756"/>
              <a:gd name="T50" fmla="*/ 1464 w 3608"/>
              <a:gd name="T51" fmla="*/ 2944 h 4756"/>
              <a:gd name="T52" fmla="*/ 1368 w 3608"/>
              <a:gd name="T53" fmla="*/ 2848 h 4756"/>
              <a:gd name="T54" fmla="*/ 1284 w 3608"/>
              <a:gd name="T55" fmla="*/ 3028 h 4756"/>
              <a:gd name="T56" fmla="*/ 1116 w 3608"/>
              <a:gd name="T57" fmla="*/ 3352 h 4756"/>
              <a:gd name="T58" fmla="*/ 900 w 3608"/>
              <a:gd name="T59" fmla="*/ 3640 h 4756"/>
              <a:gd name="T60" fmla="*/ 648 w 3608"/>
              <a:gd name="T61" fmla="*/ 3892 h 4756"/>
              <a:gd name="T62" fmla="*/ 372 w 3608"/>
              <a:gd name="T63" fmla="*/ 3988 h 4756"/>
              <a:gd name="T64" fmla="*/ 216 w 3608"/>
              <a:gd name="T65" fmla="*/ 4036 h 4756"/>
              <a:gd name="T66" fmla="*/ 0 w 3608"/>
              <a:gd name="T67" fmla="*/ 4072 h 47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08"/>
              <a:gd name="T103" fmla="*/ 0 h 4756"/>
              <a:gd name="T104" fmla="*/ 3608 w 3608"/>
              <a:gd name="T105" fmla="*/ 4756 h 47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08" h="4756">
                <a:moveTo>
                  <a:pt x="3148" y="0"/>
                </a:moveTo>
                <a:cubicBezTo>
                  <a:pt x="3130" y="40"/>
                  <a:pt x="3061" y="181"/>
                  <a:pt x="3036" y="244"/>
                </a:cubicBezTo>
                <a:cubicBezTo>
                  <a:pt x="3011" y="307"/>
                  <a:pt x="2998" y="292"/>
                  <a:pt x="3000" y="376"/>
                </a:cubicBezTo>
                <a:cubicBezTo>
                  <a:pt x="3002" y="460"/>
                  <a:pt x="3040" y="618"/>
                  <a:pt x="3048" y="748"/>
                </a:cubicBezTo>
                <a:cubicBezTo>
                  <a:pt x="3056" y="878"/>
                  <a:pt x="3062" y="1030"/>
                  <a:pt x="3048" y="1156"/>
                </a:cubicBezTo>
                <a:cubicBezTo>
                  <a:pt x="3034" y="1282"/>
                  <a:pt x="2998" y="1402"/>
                  <a:pt x="2964" y="1504"/>
                </a:cubicBezTo>
                <a:cubicBezTo>
                  <a:pt x="2930" y="1606"/>
                  <a:pt x="2870" y="1684"/>
                  <a:pt x="2844" y="1768"/>
                </a:cubicBezTo>
                <a:cubicBezTo>
                  <a:pt x="2818" y="1852"/>
                  <a:pt x="2782" y="1940"/>
                  <a:pt x="2808" y="2008"/>
                </a:cubicBezTo>
                <a:cubicBezTo>
                  <a:pt x="2834" y="2076"/>
                  <a:pt x="2932" y="2124"/>
                  <a:pt x="3000" y="2176"/>
                </a:cubicBezTo>
                <a:cubicBezTo>
                  <a:pt x="3068" y="2228"/>
                  <a:pt x="3154" y="2254"/>
                  <a:pt x="3216" y="2320"/>
                </a:cubicBezTo>
                <a:cubicBezTo>
                  <a:pt x="3278" y="2386"/>
                  <a:pt x="3332" y="2464"/>
                  <a:pt x="3372" y="2572"/>
                </a:cubicBezTo>
                <a:cubicBezTo>
                  <a:pt x="3412" y="2680"/>
                  <a:pt x="3434" y="2836"/>
                  <a:pt x="3456" y="2968"/>
                </a:cubicBezTo>
                <a:cubicBezTo>
                  <a:pt x="3478" y="3100"/>
                  <a:pt x="3480" y="3180"/>
                  <a:pt x="3504" y="3364"/>
                </a:cubicBezTo>
                <a:cubicBezTo>
                  <a:pt x="3528" y="3548"/>
                  <a:pt x="3592" y="3882"/>
                  <a:pt x="3600" y="4072"/>
                </a:cubicBezTo>
                <a:cubicBezTo>
                  <a:pt x="3608" y="4262"/>
                  <a:pt x="3602" y="4396"/>
                  <a:pt x="3552" y="4504"/>
                </a:cubicBezTo>
                <a:cubicBezTo>
                  <a:pt x="3502" y="4612"/>
                  <a:pt x="3382" y="4686"/>
                  <a:pt x="3300" y="4720"/>
                </a:cubicBezTo>
                <a:cubicBezTo>
                  <a:pt x="3218" y="4754"/>
                  <a:pt x="3144" y="4756"/>
                  <a:pt x="3060" y="4708"/>
                </a:cubicBezTo>
                <a:cubicBezTo>
                  <a:pt x="2976" y="4660"/>
                  <a:pt x="2874" y="4518"/>
                  <a:pt x="2796" y="4432"/>
                </a:cubicBezTo>
                <a:cubicBezTo>
                  <a:pt x="2718" y="4346"/>
                  <a:pt x="2638" y="4270"/>
                  <a:pt x="2592" y="4192"/>
                </a:cubicBezTo>
                <a:cubicBezTo>
                  <a:pt x="2546" y="4114"/>
                  <a:pt x="2558" y="4042"/>
                  <a:pt x="2520" y="3964"/>
                </a:cubicBezTo>
                <a:cubicBezTo>
                  <a:pt x="2482" y="3886"/>
                  <a:pt x="2416" y="3794"/>
                  <a:pt x="2364" y="3724"/>
                </a:cubicBezTo>
                <a:cubicBezTo>
                  <a:pt x="2312" y="3654"/>
                  <a:pt x="2280" y="3610"/>
                  <a:pt x="2208" y="3544"/>
                </a:cubicBezTo>
                <a:cubicBezTo>
                  <a:pt x="2136" y="3478"/>
                  <a:pt x="2018" y="3384"/>
                  <a:pt x="1932" y="3328"/>
                </a:cubicBezTo>
                <a:cubicBezTo>
                  <a:pt x="1846" y="3272"/>
                  <a:pt x="1760" y="3246"/>
                  <a:pt x="1692" y="3208"/>
                </a:cubicBezTo>
                <a:cubicBezTo>
                  <a:pt x="1624" y="3170"/>
                  <a:pt x="1562" y="3144"/>
                  <a:pt x="1524" y="3100"/>
                </a:cubicBezTo>
                <a:cubicBezTo>
                  <a:pt x="1486" y="3056"/>
                  <a:pt x="1490" y="2986"/>
                  <a:pt x="1464" y="2944"/>
                </a:cubicBezTo>
                <a:cubicBezTo>
                  <a:pt x="1438" y="2902"/>
                  <a:pt x="1398" y="2834"/>
                  <a:pt x="1368" y="2848"/>
                </a:cubicBezTo>
                <a:cubicBezTo>
                  <a:pt x="1338" y="2862"/>
                  <a:pt x="1326" y="2944"/>
                  <a:pt x="1284" y="3028"/>
                </a:cubicBezTo>
                <a:cubicBezTo>
                  <a:pt x="1242" y="3112"/>
                  <a:pt x="1180" y="3250"/>
                  <a:pt x="1116" y="3352"/>
                </a:cubicBezTo>
                <a:cubicBezTo>
                  <a:pt x="1052" y="3454"/>
                  <a:pt x="978" y="3550"/>
                  <a:pt x="900" y="3640"/>
                </a:cubicBezTo>
                <a:cubicBezTo>
                  <a:pt x="822" y="3730"/>
                  <a:pt x="736" y="3834"/>
                  <a:pt x="648" y="3892"/>
                </a:cubicBezTo>
                <a:cubicBezTo>
                  <a:pt x="560" y="3950"/>
                  <a:pt x="444" y="3964"/>
                  <a:pt x="372" y="3988"/>
                </a:cubicBezTo>
                <a:cubicBezTo>
                  <a:pt x="300" y="4012"/>
                  <a:pt x="278" y="4022"/>
                  <a:pt x="216" y="4036"/>
                </a:cubicBezTo>
                <a:cubicBezTo>
                  <a:pt x="154" y="4050"/>
                  <a:pt x="77" y="4061"/>
                  <a:pt x="0" y="40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5" name="Freeform 235"/>
          <p:cNvSpPr>
            <a:spLocks/>
          </p:cNvSpPr>
          <p:nvPr/>
        </p:nvSpPr>
        <p:spPr bwMode="auto">
          <a:xfrm>
            <a:off x="2014538" y="1317625"/>
            <a:ext cx="2286000" cy="2566988"/>
          </a:xfrm>
          <a:custGeom>
            <a:avLst/>
            <a:gdLst>
              <a:gd name="T0" fmla="*/ 0 w 4352"/>
              <a:gd name="T1" fmla="*/ 2326 h 6454"/>
              <a:gd name="T2" fmla="*/ 204 w 4352"/>
              <a:gd name="T3" fmla="*/ 2206 h 6454"/>
              <a:gd name="T4" fmla="*/ 348 w 4352"/>
              <a:gd name="T5" fmla="*/ 2014 h 6454"/>
              <a:gd name="T6" fmla="*/ 456 w 4352"/>
              <a:gd name="T7" fmla="*/ 1762 h 6454"/>
              <a:gd name="T8" fmla="*/ 852 w 4352"/>
              <a:gd name="T9" fmla="*/ 1486 h 6454"/>
              <a:gd name="T10" fmla="*/ 1212 w 4352"/>
              <a:gd name="T11" fmla="*/ 1270 h 6454"/>
              <a:gd name="T12" fmla="*/ 1692 w 4352"/>
              <a:gd name="T13" fmla="*/ 1150 h 6454"/>
              <a:gd name="T14" fmla="*/ 2196 w 4352"/>
              <a:gd name="T15" fmla="*/ 934 h 6454"/>
              <a:gd name="T16" fmla="*/ 2616 w 4352"/>
              <a:gd name="T17" fmla="*/ 610 h 6454"/>
              <a:gd name="T18" fmla="*/ 2892 w 4352"/>
              <a:gd name="T19" fmla="*/ 310 h 6454"/>
              <a:gd name="T20" fmla="*/ 3192 w 4352"/>
              <a:gd name="T21" fmla="*/ 82 h 6454"/>
              <a:gd name="T22" fmla="*/ 3576 w 4352"/>
              <a:gd name="T23" fmla="*/ 34 h 6454"/>
              <a:gd name="T24" fmla="*/ 3888 w 4352"/>
              <a:gd name="T25" fmla="*/ 34 h 6454"/>
              <a:gd name="T26" fmla="*/ 4236 w 4352"/>
              <a:gd name="T27" fmla="*/ 238 h 6454"/>
              <a:gd name="T28" fmla="*/ 4344 w 4352"/>
              <a:gd name="T29" fmla="*/ 598 h 6454"/>
              <a:gd name="T30" fmla="*/ 4284 w 4352"/>
              <a:gd name="T31" fmla="*/ 982 h 6454"/>
              <a:gd name="T32" fmla="*/ 4068 w 4352"/>
              <a:gd name="T33" fmla="*/ 1294 h 6454"/>
              <a:gd name="T34" fmla="*/ 3720 w 4352"/>
              <a:gd name="T35" fmla="*/ 1522 h 6454"/>
              <a:gd name="T36" fmla="*/ 3420 w 4352"/>
              <a:gd name="T37" fmla="*/ 1618 h 6454"/>
              <a:gd name="T38" fmla="*/ 3228 w 4352"/>
              <a:gd name="T39" fmla="*/ 1930 h 6454"/>
              <a:gd name="T40" fmla="*/ 3048 w 4352"/>
              <a:gd name="T41" fmla="*/ 2410 h 6454"/>
              <a:gd name="T42" fmla="*/ 2772 w 4352"/>
              <a:gd name="T43" fmla="*/ 2854 h 6454"/>
              <a:gd name="T44" fmla="*/ 2496 w 4352"/>
              <a:gd name="T45" fmla="*/ 3214 h 6454"/>
              <a:gd name="T46" fmla="*/ 2316 w 4352"/>
              <a:gd name="T47" fmla="*/ 3682 h 6454"/>
              <a:gd name="T48" fmla="*/ 2304 w 4352"/>
              <a:gd name="T49" fmla="*/ 4270 h 6454"/>
              <a:gd name="T50" fmla="*/ 2352 w 4352"/>
              <a:gd name="T51" fmla="*/ 4582 h 6454"/>
              <a:gd name="T52" fmla="*/ 2532 w 4352"/>
              <a:gd name="T53" fmla="*/ 5050 h 6454"/>
              <a:gd name="T54" fmla="*/ 2808 w 4352"/>
              <a:gd name="T55" fmla="*/ 5398 h 6454"/>
              <a:gd name="T56" fmla="*/ 2880 w 4352"/>
              <a:gd name="T57" fmla="*/ 5902 h 6454"/>
              <a:gd name="T58" fmla="*/ 2700 w 4352"/>
              <a:gd name="T59" fmla="*/ 6202 h 6454"/>
              <a:gd name="T60" fmla="*/ 2436 w 4352"/>
              <a:gd name="T61" fmla="*/ 6214 h 6454"/>
              <a:gd name="T62" fmla="*/ 2220 w 4352"/>
              <a:gd name="T63" fmla="*/ 6106 h 6454"/>
              <a:gd name="T64" fmla="*/ 2028 w 4352"/>
              <a:gd name="T65" fmla="*/ 5830 h 6454"/>
              <a:gd name="T66" fmla="*/ 1944 w 4352"/>
              <a:gd name="T67" fmla="*/ 5734 h 6454"/>
              <a:gd name="T68" fmla="*/ 1788 w 4352"/>
              <a:gd name="T69" fmla="*/ 5590 h 6454"/>
              <a:gd name="T70" fmla="*/ 1572 w 4352"/>
              <a:gd name="T71" fmla="*/ 5626 h 6454"/>
              <a:gd name="T72" fmla="*/ 1440 w 4352"/>
              <a:gd name="T73" fmla="*/ 5698 h 6454"/>
              <a:gd name="T74" fmla="*/ 1368 w 4352"/>
              <a:gd name="T75" fmla="*/ 5614 h 6454"/>
              <a:gd name="T76" fmla="*/ 1224 w 4352"/>
              <a:gd name="T77" fmla="*/ 5734 h 6454"/>
              <a:gd name="T78" fmla="*/ 1056 w 4352"/>
              <a:gd name="T79" fmla="*/ 6046 h 6454"/>
              <a:gd name="T80" fmla="*/ 828 w 4352"/>
              <a:gd name="T81" fmla="*/ 6250 h 6454"/>
              <a:gd name="T82" fmla="*/ 612 w 4352"/>
              <a:gd name="T83" fmla="*/ 6454 h 64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52"/>
              <a:gd name="T127" fmla="*/ 0 h 6454"/>
              <a:gd name="T128" fmla="*/ 4352 w 4352"/>
              <a:gd name="T129" fmla="*/ 6454 h 64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52" h="6454">
                <a:moveTo>
                  <a:pt x="0" y="2326"/>
                </a:moveTo>
                <a:cubicBezTo>
                  <a:pt x="73" y="2292"/>
                  <a:pt x="146" y="2258"/>
                  <a:pt x="204" y="2206"/>
                </a:cubicBezTo>
                <a:cubicBezTo>
                  <a:pt x="262" y="2154"/>
                  <a:pt x="306" y="2088"/>
                  <a:pt x="348" y="2014"/>
                </a:cubicBezTo>
                <a:cubicBezTo>
                  <a:pt x="390" y="1940"/>
                  <a:pt x="372" y="1850"/>
                  <a:pt x="456" y="1762"/>
                </a:cubicBezTo>
                <a:cubicBezTo>
                  <a:pt x="540" y="1674"/>
                  <a:pt x="726" y="1568"/>
                  <a:pt x="852" y="1486"/>
                </a:cubicBezTo>
                <a:cubicBezTo>
                  <a:pt x="978" y="1404"/>
                  <a:pt x="1072" y="1326"/>
                  <a:pt x="1212" y="1270"/>
                </a:cubicBezTo>
                <a:cubicBezTo>
                  <a:pt x="1352" y="1214"/>
                  <a:pt x="1528" y="1206"/>
                  <a:pt x="1692" y="1150"/>
                </a:cubicBezTo>
                <a:cubicBezTo>
                  <a:pt x="1856" y="1094"/>
                  <a:pt x="2042" y="1024"/>
                  <a:pt x="2196" y="934"/>
                </a:cubicBezTo>
                <a:cubicBezTo>
                  <a:pt x="2350" y="844"/>
                  <a:pt x="2500" y="714"/>
                  <a:pt x="2616" y="610"/>
                </a:cubicBezTo>
                <a:cubicBezTo>
                  <a:pt x="2732" y="506"/>
                  <a:pt x="2796" y="398"/>
                  <a:pt x="2892" y="310"/>
                </a:cubicBezTo>
                <a:cubicBezTo>
                  <a:pt x="2988" y="222"/>
                  <a:pt x="3078" y="128"/>
                  <a:pt x="3192" y="82"/>
                </a:cubicBezTo>
                <a:cubicBezTo>
                  <a:pt x="3306" y="36"/>
                  <a:pt x="3460" y="42"/>
                  <a:pt x="3576" y="34"/>
                </a:cubicBezTo>
                <a:cubicBezTo>
                  <a:pt x="3692" y="26"/>
                  <a:pt x="3778" y="0"/>
                  <a:pt x="3888" y="34"/>
                </a:cubicBezTo>
                <a:cubicBezTo>
                  <a:pt x="3998" y="68"/>
                  <a:pt x="4160" y="144"/>
                  <a:pt x="4236" y="238"/>
                </a:cubicBezTo>
                <a:cubicBezTo>
                  <a:pt x="4312" y="332"/>
                  <a:pt x="4336" y="474"/>
                  <a:pt x="4344" y="598"/>
                </a:cubicBezTo>
                <a:cubicBezTo>
                  <a:pt x="4352" y="722"/>
                  <a:pt x="4330" y="866"/>
                  <a:pt x="4284" y="982"/>
                </a:cubicBezTo>
                <a:cubicBezTo>
                  <a:pt x="4238" y="1098"/>
                  <a:pt x="4162" y="1204"/>
                  <a:pt x="4068" y="1294"/>
                </a:cubicBezTo>
                <a:cubicBezTo>
                  <a:pt x="3974" y="1384"/>
                  <a:pt x="3828" y="1468"/>
                  <a:pt x="3720" y="1522"/>
                </a:cubicBezTo>
                <a:cubicBezTo>
                  <a:pt x="3612" y="1576"/>
                  <a:pt x="3502" y="1550"/>
                  <a:pt x="3420" y="1618"/>
                </a:cubicBezTo>
                <a:cubicBezTo>
                  <a:pt x="3338" y="1686"/>
                  <a:pt x="3290" y="1798"/>
                  <a:pt x="3228" y="1930"/>
                </a:cubicBezTo>
                <a:cubicBezTo>
                  <a:pt x="3166" y="2062"/>
                  <a:pt x="3124" y="2256"/>
                  <a:pt x="3048" y="2410"/>
                </a:cubicBezTo>
                <a:cubicBezTo>
                  <a:pt x="2972" y="2564"/>
                  <a:pt x="2864" y="2720"/>
                  <a:pt x="2772" y="2854"/>
                </a:cubicBezTo>
                <a:cubicBezTo>
                  <a:pt x="2680" y="2988"/>
                  <a:pt x="2572" y="3076"/>
                  <a:pt x="2496" y="3214"/>
                </a:cubicBezTo>
                <a:cubicBezTo>
                  <a:pt x="2420" y="3352"/>
                  <a:pt x="2348" y="3506"/>
                  <a:pt x="2316" y="3682"/>
                </a:cubicBezTo>
                <a:cubicBezTo>
                  <a:pt x="2284" y="3858"/>
                  <a:pt x="2298" y="4120"/>
                  <a:pt x="2304" y="4270"/>
                </a:cubicBezTo>
                <a:cubicBezTo>
                  <a:pt x="2310" y="4420"/>
                  <a:pt x="2314" y="4452"/>
                  <a:pt x="2352" y="4582"/>
                </a:cubicBezTo>
                <a:cubicBezTo>
                  <a:pt x="2390" y="4712"/>
                  <a:pt x="2456" y="4914"/>
                  <a:pt x="2532" y="5050"/>
                </a:cubicBezTo>
                <a:cubicBezTo>
                  <a:pt x="2608" y="5186"/>
                  <a:pt x="2750" y="5256"/>
                  <a:pt x="2808" y="5398"/>
                </a:cubicBezTo>
                <a:cubicBezTo>
                  <a:pt x="2866" y="5540"/>
                  <a:pt x="2898" y="5768"/>
                  <a:pt x="2880" y="5902"/>
                </a:cubicBezTo>
                <a:cubicBezTo>
                  <a:pt x="2862" y="6036"/>
                  <a:pt x="2774" y="6150"/>
                  <a:pt x="2700" y="6202"/>
                </a:cubicBezTo>
                <a:cubicBezTo>
                  <a:pt x="2626" y="6254"/>
                  <a:pt x="2516" y="6230"/>
                  <a:pt x="2436" y="6214"/>
                </a:cubicBezTo>
                <a:cubicBezTo>
                  <a:pt x="2356" y="6198"/>
                  <a:pt x="2288" y="6170"/>
                  <a:pt x="2220" y="6106"/>
                </a:cubicBezTo>
                <a:cubicBezTo>
                  <a:pt x="2152" y="6042"/>
                  <a:pt x="2074" y="5892"/>
                  <a:pt x="2028" y="5830"/>
                </a:cubicBezTo>
                <a:cubicBezTo>
                  <a:pt x="1982" y="5768"/>
                  <a:pt x="1984" y="5774"/>
                  <a:pt x="1944" y="5734"/>
                </a:cubicBezTo>
                <a:cubicBezTo>
                  <a:pt x="1904" y="5694"/>
                  <a:pt x="1850" y="5608"/>
                  <a:pt x="1788" y="5590"/>
                </a:cubicBezTo>
                <a:cubicBezTo>
                  <a:pt x="1726" y="5572"/>
                  <a:pt x="1630" y="5608"/>
                  <a:pt x="1572" y="5626"/>
                </a:cubicBezTo>
                <a:cubicBezTo>
                  <a:pt x="1514" y="5644"/>
                  <a:pt x="1474" y="5700"/>
                  <a:pt x="1440" y="5698"/>
                </a:cubicBezTo>
                <a:cubicBezTo>
                  <a:pt x="1406" y="5696"/>
                  <a:pt x="1404" y="5608"/>
                  <a:pt x="1368" y="5614"/>
                </a:cubicBezTo>
                <a:cubicBezTo>
                  <a:pt x="1332" y="5620"/>
                  <a:pt x="1276" y="5662"/>
                  <a:pt x="1224" y="5734"/>
                </a:cubicBezTo>
                <a:cubicBezTo>
                  <a:pt x="1172" y="5806"/>
                  <a:pt x="1122" y="5960"/>
                  <a:pt x="1056" y="6046"/>
                </a:cubicBezTo>
                <a:cubicBezTo>
                  <a:pt x="990" y="6132"/>
                  <a:pt x="902" y="6182"/>
                  <a:pt x="828" y="6250"/>
                </a:cubicBezTo>
                <a:cubicBezTo>
                  <a:pt x="754" y="6318"/>
                  <a:pt x="683" y="6386"/>
                  <a:pt x="612" y="64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6" name="Freeform 236"/>
          <p:cNvSpPr>
            <a:spLocks/>
          </p:cNvSpPr>
          <p:nvPr/>
        </p:nvSpPr>
        <p:spPr bwMode="auto">
          <a:xfrm>
            <a:off x="2014538" y="3879850"/>
            <a:ext cx="327025" cy="123825"/>
          </a:xfrm>
          <a:custGeom>
            <a:avLst/>
            <a:gdLst>
              <a:gd name="T0" fmla="*/ 624 w 624"/>
              <a:gd name="T1" fmla="*/ 0 h 312"/>
              <a:gd name="T2" fmla="*/ 396 w 624"/>
              <a:gd name="T3" fmla="*/ 168 h 312"/>
              <a:gd name="T4" fmla="*/ 216 w 624"/>
              <a:gd name="T5" fmla="*/ 252 h 312"/>
              <a:gd name="T6" fmla="*/ 0 w 624"/>
              <a:gd name="T7" fmla="*/ 312 h 312"/>
              <a:gd name="T8" fmla="*/ 0 60000 65536"/>
              <a:gd name="T9" fmla="*/ 0 60000 65536"/>
              <a:gd name="T10" fmla="*/ 0 60000 65536"/>
              <a:gd name="T11" fmla="*/ 0 60000 65536"/>
              <a:gd name="T12" fmla="*/ 0 w 624"/>
              <a:gd name="T13" fmla="*/ 0 h 312"/>
              <a:gd name="T14" fmla="*/ 624 w 624"/>
              <a:gd name="T15" fmla="*/ 312 h 312"/>
            </a:gdLst>
            <a:ahLst/>
            <a:cxnLst>
              <a:cxn ang="T8">
                <a:pos x="T0" y="T1"/>
              </a:cxn>
              <a:cxn ang="T9">
                <a:pos x="T2" y="T3"/>
              </a:cxn>
              <a:cxn ang="T10">
                <a:pos x="T4" y="T5"/>
              </a:cxn>
              <a:cxn ang="T11">
                <a:pos x="T6" y="T7"/>
              </a:cxn>
            </a:cxnLst>
            <a:rect l="T12" t="T13" r="T14" b="T15"/>
            <a:pathLst>
              <a:path w="624" h="312">
                <a:moveTo>
                  <a:pt x="624" y="0"/>
                </a:moveTo>
                <a:cubicBezTo>
                  <a:pt x="544" y="63"/>
                  <a:pt x="464" y="126"/>
                  <a:pt x="396" y="168"/>
                </a:cubicBezTo>
                <a:cubicBezTo>
                  <a:pt x="328" y="210"/>
                  <a:pt x="282" y="228"/>
                  <a:pt x="216" y="252"/>
                </a:cubicBezTo>
                <a:cubicBezTo>
                  <a:pt x="150" y="276"/>
                  <a:pt x="75" y="294"/>
                  <a:pt x="0" y="3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7" name="Freeform 237"/>
          <p:cNvSpPr>
            <a:spLocks/>
          </p:cNvSpPr>
          <p:nvPr/>
        </p:nvSpPr>
        <p:spPr bwMode="auto">
          <a:xfrm>
            <a:off x="2001838" y="1947863"/>
            <a:ext cx="1436687" cy="1879600"/>
          </a:xfrm>
          <a:custGeom>
            <a:avLst/>
            <a:gdLst>
              <a:gd name="T0" fmla="*/ 24 w 2736"/>
              <a:gd name="T1" fmla="*/ 1116 h 4728"/>
              <a:gd name="T2" fmla="*/ 336 w 2736"/>
              <a:gd name="T3" fmla="*/ 936 h 4728"/>
              <a:gd name="T4" fmla="*/ 720 w 2736"/>
              <a:gd name="T5" fmla="*/ 708 h 4728"/>
              <a:gd name="T6" fmla="*/ 1008 w 2736"/>
              <a:gd name="T7" fmla="*/ 516 h 4728"/>
              <a:gd name="T8" fmla="*/ 1344 w 2736"/>
              <a:gd name="T9" fmla="*/ 240 h 4728"/>
              <a:gd name="T10" fmla="*/ 1728 w 2736"/>
              <a:gd name="T11" fmla="*/ 60 h 4728"/>
              <a:gd name="T12" fmla="*/ 2052 w 2736"/>
              <a:gd name="T13" fmla="*/ 0 h 4728"/>
              <a:gd name="T14" fmla="*/ 2376 w 2736"/>
              <a:gd name="T15" fmla="*/ 60 h 4728"/>
              <a:gd name="T16" fmla="*/ 2664 w 2736"/>
              <a:gd name="T17" fmla="*/ 192 h 4728"/>
              <a:gd name="T18" fmla="*/ 2712 w 2736"/>
              <a:gd name="T19" fmla="*/ 588 h 4728"/>
              <a:gd name="T20" fmla="*/ 2520 w 2736"/>
              <a:gd name="T21" fmla="*/ 936 h 4728"/>
              <a:gd name="T22" fmla="*/ 2280 w 2736"/>
              <a:gd name="T23" fmla="*/ 1380 h 4728"/>
              <a:gd name="T24" fmla="*/ 2100 w 2736"/>
              <a:gd name="T25" fmla="*/ 1776 h 4728"/>
              <a:gd name="T26" fmla="*/ 1956 w 2736"/>
              <a:gd name="T27" fmla="*/ 2268 h 4728"/>
              <a:gd name="T28" fmla="*/ 1824 w 2736"/>
              <a:gd name="T29" fmla="*/ 2772 h 4728"/>
              <a:gd name="T30" fmla="*/ 1704 w 2736"/>
              <a:gd name="T31" fmla="*/ 3084 h 4728"/>
              <a:gd name="T32" fmla="*/ 1548 w 2736"/>
              <a:gd name="T33" fmla="*/ 3480 h 4728"/>
              <a:gd name="T34" fmla="*/ 1272 w 2736"/>
              <a:gd name="T35" fmla="*/ 3780 h 4728"/>
              <a:gd name="T36" fmla="*/ 984 w 2736"/>
              <a:gd name="T37" fmla="*/ 4092 h 4728"/>
              <a:gd name="T38" fmla="*/ 636 w 2736"/>
              <a:gd name="T39" fmla="*/ 4344 h 4728"/>
              <a:gd name="T40" fmla="*/ 312 w 2736"/>
              <a:gd name="T41" fmla="*/ 4560 h 4728"/>
              <a:gd name="T42" fmla="*/ 0 w 2736"/>
              <a:gd name="T43" fmla="*/ 4728 h 47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36"/>
              <a:gd name="T67" fmla="*/ 0 h 4728"/>
              <a:gd name="T68" fmla="*/ 2736 w 2736"/>
              <a:gd name="T69" fmla="*/ 4728 h 47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36" h="4728">
                <a:moveTo>
                  <a:pt x="24" y="1116"/>
                </a:moveTo>
                <a:cubicBezTo>
                  <a:pt x="122" y="1060"/>
                  <a:pt x="220" y="1004"/>
                  <a:pt x="336" y="936"/>
                </a:cubicBezTo>
                <a:cubicBezTo>
                  <a:pt x="452" y="868"/>
                  <a:pt x="608" y="778"/>
                  <a:pt x="720" y="708"/>
                </a:cubicBezTo>
                <a:cubicBezTo>
                  <a:pt x="832" y="638"/>
                  <a:pt x="904" y="594"/>
                  <a:pt x="1008" y="516"/>
                </a:cubicBezTo>
                <a:cubicBezTo>
                  <a:pt x="1112" y="438"/>
                  <a:pt x="1224" y="316"/>
                  <a:pt x="1344" y="240"/>
                </a:cubicBezTo>
                <a:cubicBezTo>
                  <a:pt x="1464" y="164"/>
                  <a:pt x="1610" y="100"/>
                  <a:pt x="1728" y="60"/>
                </a:cubicBezTo>
                <a:cubicBezTo>
                  <a:pt x="1846" y="20"/>
                  <a:pt x="1944" y="0"/>
                  <a:pt x="2052" y="0"/>
                </a:cubicBezTo>
                <a:cubicBezTo>
                  <a:pt x="2160" y="0"/>
                  <a:pt x="2274" y="28"/>
                  <a:pt x="2376" y="60"/>
                </a:cubicBezTo>
                <a:cubicBezTo>
                  <a:pt x="2478" y="92"/>
                  <a:pt x="2608" y="104"/>
                  <a:pt x="2664" y="192"/>
                </a:cubicBezTo>
                <a:cubicBezTo>
                  <a:pt x="2720" y="280"/>
                  <a:pt x="2736" y="464"/>
                  <a:pt x="2712" y="588"/>
                </a:cubicBezTo>
                <a:cubicBezTo>
                  <a:pt x="2688" y="712"/>
                  <a:pt x="2592" y="804"/>
                  <a:pt x="2520" y="936"/>
                </a:cubicBezTo>
                <a:cubicBezTo>
                  <a:pt x="2448" y="1068"/>
                  <a:pt x="2350" y="1240"/>
                  <a:pt x="2280" y="1380"/>
                </a:cubicBezTo>
                <a:cubicBezTo>
                  <a:pt x="2210" y="1520"/>
                  <a:pt x="2154" y="1628"/>
                  <a:pt x="2100" y="1776"/>
                </a:cubicBezTo>
                <a:cubicBezTo>
                  <a:pt x="2046" y="1924"/>
                  <a:pt x="2002" y="2102"/>
                  <a:pt x="1956" y="2268"/>
                </a:cubicBezTo>
                <a:cubicBezTo>
                  <a:pt x="1910" y="2434"/>
                  <a:pt x="1866" y="2636"/>
                  <a:pt x="1824" y="2772"/>
                </a:cubicBezTo>
                <a:cubicBezTo>
                  <a:pt x="1782" y="2908"/>
                  <a:pt x="1750" y="2966"/>
                  <a:pt x="1704" y="3084"/>
                </a:cubicBezTo>
                <a:cubicBezTo>
                  <a:pt x="1658" y="3202"/>
                  <a:pt x="1620" y="3364"/>
                  <a:pt x="1548" y="3480"/>
                </a:cubicBezTo>
                <a:cubicBezTo>
                  <a:pt x="1476" y="3596"/>
                  <a:pt x="1366" y="3678"/>
                  <a:pt x="1272" y="3780"/>
                </a:cubicBezTo>
                <a:cubicBezTo>
                  <a:pt x="1178" y="3882"/>
                  <a:pt x="1090" y="3998"/>
                  <a:pt x="984" y="4092"/>
                </a:cubicBezTo>
                <a:cubicBezTo>
                  <a:pt x="878" y="4186"/>
                  <a:pt x="748" y="4266"/>
                  <a:pt x="636" y="4344"/>
                </a:cubicBezTo>
                <a:cubicBezTo>
                  <a:pt x="524" y="4422"/>
                  <a:pt x="418" y="4496"/>
                  <a:pt x="312" y="4560"/>
                </a:cubicBezTo>
                <a:cubicBezTo>
                  <a:pt x="206" y="4624"/>
                  <a:pt x="103" y="4676"/>
                  <a:pt x="0" y="47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8" name="Freeform 238"/>
          <p:cNvSpPr>
            <a:spLocks/>
          </p:cNvSpPr>
          <p:nvPr/>
        </p:nvSpPr>
        <p:spPr bwMode="auto">
          <a:xfrm>
            <a:off x="2001838" y="2295525"/>
            <a:ext cx="712787" cy="1370013"/>
          </a:xfrm>
          <a:custGeom>
            <a:avLst/>
            <a:gdLst>
              <a:gd name="T0" fmla="*/ 12 w 1358"/>
              <a:gd name="T1" fmla="*/ 710 h 3446"/>
              <a:gd name="T2" fmla="*/ 348 w 1358"/>
              <a:gd name="T3" fmla="*/ 398 h 3446"/>
              <a:gd name="T4" fmla="*/ 708 w 1358"/>
              <a:gd name="T5" fmla="*/ 110 h 3446"/>
              <a:gd name="T6" fmla="*/ 984 w 1358"/>
              <a:gd name="T7" fmla="*/ 2 h 3446"/>
              <a:gd name="T8" fmla="*/ 1272 w 1358"/>
              <a:gd name="T9" fmla="*/ 98 h 3446"/>
              <a:gd name="T10" fmla="*/ 1344 w 1358"/>
              <a:gd name="T11" fmla="*/ 470 h 3446"/>
              <a:gd name="T12" fmla="*/ 1356 w 1358"/>
              <a:gd name="T13" fmla="*/ 1058 h 3446"/>
              <a:gd name="T14" fmla="*/ 1356 w 1358"/>
              <a:gd name="T15" fmla="*/ 1442 h 3446"/>
              <a:gd name="T16" fmla="*/ 1344 w 1358"/>
              <a:gd name="T17" fmla="*/ 1886 h 3446"/>
              <a:gd name="T18" fmla="*/ 1308 w 1358"/>
              <a:gd name="T19" fmla="*/ 2186 h 3446"/>
              <a:gd name="T20" fmla="*/ 1068 w 1358"/>
              <a:gd name="T21" fmla="*/ 2618 h 3446"/>
              <a:gd name="T22" fmla="*/ 684 w 1358"/>
              <a:gd name="T23" fmla="*/ 3014 h 3446"/>
              <a:gd name="T24" fmla="*/ 336 w 1358"/>
              <a:gd name="T25" fmla="*/ 3326 h 3446"/>
              <a:gd name="T26" fmla="*/ 108 w 1358"/>
              <a:gd name="T27" fmla="*/ 3422 h 3446"/>
              <a:gd name="T28" fmla="*/ 0 w 1358"/>
              <a:gd name="T29" fmla="*/ 3446 h 34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8"/>
              <a:gd name="T46" fmla="*/ 0 h 3446"/>
              <a:gd name="T47" fmla="*/ 1358 w 1358"/>
              <a:gd name="T48" fmla="*/ 3446 h 34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8" h="3446">
                <a:moveTo>
                  <a:pt x="12" y="710"/>
                </a:moveTo>
                <a:cubicBezTo>
                  <a:pt x="122" y="604"/>
                  <a:pt x="232" y="498"/>
                  <a:pt x="348" y="398"/>
                </a:cubicBezTo>
                <a:cubicBezTo>
                  <a:pt x="464" y="298"/>
                  <a:pt x="602" y="176"/>
                  <a:pt x="708" y="110"/>
                </a:cubicBezTo>
                <a:cubicBezTo>
                  <a:pt x="814" y="44"/>
                  <a:pt x="890" y="4"/>
                  <a:pt x="984" y="2"/>
                </a:cubicBezTo>
                <a:cubicBezTo>
                  <a:pt x="1078" y="0"/>
                  <a:pt x="1212" y="20"/>
                  <a:pt x="1272" y="98"/>
                </a:cubicBezTo>
                <a:cubicBezTo>
                  <a:pt x="1332" y="176"/>
                  <a:pt x="1330" y="310"/>
                  <a:pt x="1344" y="470"/>
                </a:cubicBezTo>
                <a:cubicBezTo>
                  <a:pt x="1358" y="630"/>
                  <a:pt x="1354" y="896"/>
                  <a:pt x="1356" y="1058"/>
                </a:cubicBezTo>
                <a:cubicBezTo>
                  <a:pt x="1358" y="1220"/>
                  <a:pt x="1358" y="1304"/>
                  <a:pt x="1356" y="1442"/>
                </a:cubicBezTo>
                <a:cubicBezTo>
                  <a:pt x="1354" y="1580"/>
                  <a:pt x="1352" y="1762"/>
                  <a:pt x="1344" y="1886"/>
                </a:cubicBezTo>
                <a:cubicBezTo>
                  <a:pt x="1336" y="2010"/>
                  <a:pt x="1354" y="2064"/>
                  <a:pt x="1308" y="2186"/>
                </a:cubicBezTo>
                <a:cubicBezTo>
                  <a:pt x="1262" y="2308"/>
                  <a:pt x="1172" y="2480"/>
                  <a:pt x="1068" y="2618"/>
                </a:cubicBezTo>
                <a:cubicBezTo>
                  <a:pt x="964" y="2756"/>
                  <a:pt x="806" y="2896"/>
                  <a:pt x="684" y="3014"/>
                </a:cubicBezTo>
                <a:cubicBezTo>
                  <a:pt x="562" y="3132"/>
                  <a:pt x="432" y="3258"/>
                  <a:pt x="336" y="3326"/>
                </a:cubicBezTo>
                <a:cubicBezTo>
                  <a:pt x="240" y="3394"/>
                  <a:pt x="164" y="3402"/>
                  <a:pt x="108" y="3422"/>
                </a:cubicBezTo>
                <a:cubicBezTo>
                  <a:pt x="52" y="3442"/>
                  <a:pt x="26" y="3444"/>
                  <a:pt x="0" y="344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19" name="Freeform 239"/>
          <p:cNvSpPr>
            <a:spLocks/>
          </p:cNvSpPr>
          <p:nvPr/>
        </p:nvSpPr>
        <p:spPr bwMode="auto">
          <a:xfrm>
            <a:off x="2012950" y="2774950"/>
            <a:ext cx="631825" cy="430213"/>
          </a:xfrm>
          <a:custGeom>
            <a:avLst/>
            <a:gdLst>
              <a:gd name="T0" fmla="*/ 290 w 1202"/>
              <a:gd name="T1" fmla="*/ 128 h 1082"/>
              <a:gd name="T2" fmla="*/ 446 w 1202"/>
              <a:gd name="T3" fmla="*/ 32 h 1082"/>
              <a:gd name="T4" fmla="*/ 758 w 1202"/>
              <a:gd name="T5" fmla="*/ 20 h 1082"/>
              <a:gd name="T6" fmla="*/ 998 w 1202"/>
              <a:gd name="T7" fmla="*/ 152 h 1082"/>
              <a:gd name="T8" fmla="*/ 1166 w 1202"/>
              <a:gd name="T9" fmla="*/ 368 h 1082"/>
              <a:gd name="T10" fmla="*/ 1166 w 1202"/>
              <a:gd name="T11" fmla="*/ 776 h 1082"/>
              <a:gd name="T12" fmla="*/ 950 w 1202"/>
              <a:gd name="T13" fmla="*/ 1028 h 1082"/>
              <a:gd name="T14" fmla="*/ 638 w 1202"/>
              <a:gd name="T15" fmla="*/ 1076 h 1082"/>
              <a:gd name="T16" fmla="*/ 362 w 1202"/>
              <a:gd name="T17" fmla="*/ 1064 h 1082"/>
              <a:gd name="T18" fmla="*/ 242 w 1202"/>
              <a:gd name="T19" fmla="*/ 1004 h 1082"/>
              <a:gd name="T20" fmla="*/ 62 w 1202"/>
              <a:gd name="T21" fmla="*/ 872 h 1082"/>
              <a:gd name="T22" fmla="*/ 2 w 1202"/>
              <a:gd name="T23" fmla="*/ 644 h 1082"/>
              <a:gd name="T24" fmla="*/ 50 w 1202"/>
              <a:gd name="T25" fmla="*/ 392 h 1082"/>
              <a:gd name="T26" fmla="*/ 182 w 1202"/>
              <a:gd name="T27" fmla="*/ 212 h 1082"/>
              <a:gd name="T28" fmla="*/ 290 w 1202"/>
              <a:gd name="T29" fmla="*/ 128 h 10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2"/>
              <a:gd name="T46" fmla="*/ 0 h 1082"/>
              <a:gd name="T47" fmla="*/ 1202 w 1202"/>
              <a:gd name="T48" fmla="*/ 1082 h 10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2" h="1082">
                <a:moveTo>
                  <a:pt x="290" y="128"/>
                </a:moveTo>
                <a:cubicBezTo>
                  <a:pt x="334" y="98"/>
                  <a:pt x="368" y="50"/>
                  <a:pt x="446" y="32"/>
                </a:cubicBezTo>
                <a:cubicBezTo>
                  <a:pt x="524" y="14"/>
                  <a:pt x="666" y="0"/>
                  <a:pt x="758" y="20"/>
                </a:cubicBezTo>
                <a:cubicBezTo>
                  <a:pt x="850" y="40"/>
                  <a:pt x="930" y="94"/>
                  <a:pt x="998" y="152"/>
                </a:cubicBezTo>
                <a:cubicBezTo>
                  <a:pt x="1066" y="210"/>
                  <a:pt x="1138" y="264"/>
                  <a:pt x="1166" y="368"/>
                </a:cubicBezTo>
                <a:cubicBezTo>
                  <a:pt x="1194" y="472"/>
                  <a:pt x="1202" y="666"/>
                  <a:pt x="1166" y="776"/>
                </a:cubicBezTo>
                <a:cubicBezTo>
                  <a:pt x="1130" y="886"/>
                  <a:pt x="1038" y="978"/>
                  <a:pt x="950" y="1028"/>
                </a:cubicBezTo>
                <a:cubicBezTo>
                  <a:pt x="862" y="1078"/>
                  <a:pt x="736" y="1070"/>
                  <a:pt x="638" y="1076"/>
                </a:cubicBezTo>
                <a:cubicBezTo>
                  <a:pt x="540" y="1082"/>
                  <a:pt x="428" y="1076"/>
                  <a:pt x="362" y="1064"/>
                </a:cubicBezTo>
                <a:cubicBezTo>
                  <a:pt x="296" y="1052"/>
                  <a:pt x="292" y="1036"/>
                  <a:pt x="242" y="1004"/>
                </a:cubicBezTo>
                <a:cubicBezTo>
                  <a:pt x="192" y="972"/>
                  <a:pt x="102" y="932"/>
                  <a:pt x="62" y="872"/>
                </a:cubicBezTo>
                <a:cubicBezTo>
                  <a:pt x="22" y="812"/>
                  <a:pt x="4" y="724"/>
                  <a:pt x="2" y="644"/>
                </a:cubicBezTo>
                <a:cubicBezTo>
                  <a:pt x="0" y="564"/>
                  <a:pt x="20" y="464"/>
                  <a:pt x="50" y="392"/>
                </a:cubicBezTo>
                <a:cubicBezTo>
                  <a:pt x="80" y="320"/>
                  <a:pt x="136" y="258"/>
                  <a:pt x="182" y="212"/>
                </a:cubicBezTo>
                <a:cubicBezTo>
                  <a:pt x="228" y="166"/>
                  <a:pt x="246" y="158"/>
                  <a:pt x="290" y="128"/>
                </a:cubicBezTo>
                <a:close/>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0" name="Freeform 240"/>
          <p:cNvSpPr>
            <a:spLocks/>
          </p:cNvSpPr>
          <p:nvPr/>
        </p:nvSpPr>
        <p:spPr bwMode="auto">
          <a:xfrm>
            <a:off x="5219700" y="538163"/>
            <a:ext cx="287338" cy="188912"/>
          </a:xfrm>
          <a:custGeom>
            <a:avLst/>
            <a:gdLst>
              <a:gd name="T0" fmla="*/ 222 w 546"/>
              <a:gd name="T1" fmla="*/ 4 h 476"/>
              <a:gd name="T2" fmla="*/ 366 w 546"/>
              <a:gd name="T3" fmla="*/ 40 h 476"/>
              <a:gd name="T4" fmla="*/ 498 w 546"/>
              <a:gd name="T5" fmla="*/ 148 h 476"/>
              <a:gd name="T6" fmla="*/ 534 w 546"/>
              <a:gd name="T7" fmla="*/ 232 h 476"/>
              <a:gd name="T8" fmla="*/ 426 w 546"/>
              <a:gd name="T9" fmla="*/ 436 h 476"/>
              <a:gd name="T10" fmla="*/ 258 w 546"/>
              <a:gd name="T11" fmla="*/ 472 h 476"/>
              <a:gd name="T12" fmla="*/ 114 w 546"/>
              <a:gd name="T13" fmla="*/ 436 h 476"/>
              <a:gd name="T14" fmla="*/ 18 w 546"/>
              <a:gd name="T15" fmla="*/ 364 h 476"/>
              <a:gd name="T16" fmla="*/ 6 w 546"/>
              <a:gd name="T17" fmla="*/ 256 h 476"/>
              <a:gd name="T18" fmla="*/ 30 w 546"/>
              <a:gd name="T19" fmla="*/ 136 h 476"/>
              <a:gd name="T20" fmla="*/ 102 w 546"/>
              <a:gd name="T21" fmla="*/ 64 h 476"/>
              <a:gd name="T22" fmla="*/ 222 w 546"/>
              <a:gd name="T23" fmla="*/ 4 h 4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6"/>
              <a:gd name="T37" fmla="*/ 0 h 476"/>
              <a:gd name="T38" fmla="*/ 546 w 546"/>
              <a:gd name="T39" fmla="*/ 476 h 4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6" h="476">
                <a:moveTo>
                  <a:pt x="222" y="4"/>
                </a:moveTo>
                <a:cubicBezTo>
                  <a:pt x="266" y="0"/>
                  <a:pt x="320" y="16"/>
                  <a:pt x="366" y="40"/>
                </a:cubicBezTo>
                <a:cubicBezTo>
                  <a:pt x="412" y="64"/>
                  <a:pt x="470" y="116"/>
                  <a:pt x="498" y="148"/>
                </a:cubicBezTo>
                <a:cubicBezTo>
                  <a:pt x="526" y="180"/>
                  <a:pt x="546" y="184"/>
                  <a:pt x="534" y="232"/>
                </a:cubicBezTo>
                <a:cubicBezTo>
                  <a:pt x="522" y="280"/>
                  <a:pt x="472" y="396"/>
                  <a:pt x="426" y="436"/>
                </a:cubicBezTo>
                <a:cubicBezTo>
                  <a:pt x="380" y="476"/>
                  <a:pt x="310" y="472"/>
                  <a:pt x="258" y="472"/>
                </a:cubicBezTo>
                <a:cubicBezTo>
                  <a:pt x="206" y="472"/>
                  <a:pt x="154" y="454"/>
                  <a:pt x="114" y="436"/>
                </a:cubicBezTo>
                <a:cubicBezTo>
                  <a:pt x="74" y="418"/>
                  <a:pt x="36" y="394"/>
                  <a:pt x="18" y="364"/>
                </a:cubicBezTo>
                <a:cubicBezTo>
                  <a:pt x="0" y="334"/>
                  <a:pt x="4" y="294"/>
                  <a:pt x="6" y="256"/>
                </a:cubicBezTo>
                <a:cubicBezTo>
                  <a:pt x="8" y="218"/>
                  <a:pt x="14" y="168"/>
                  <a:pt x="30" y="136"/>
                </a:cubicBezTo>
                <a:cubicBezTo>
                  <a:pt x="46" y="104"/>
                  <a:pt x="68" y="84"/>
                  <a:pt x="102" y="64"/>
                </a:cubicBezTo>
                <a:cubicBezTo>
                  <a:pt x="136" y="44"/>
                  <a:pt x="178" y="8"/>
                  <a:pt x="222" y="4"/>
                </a:cubicBezTo>
                <a:close/>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1" name="Freeform 241"/>
          <p:cNvSpPr>
            <a:spLocks/>
          </p:cNvSpPr>
          <p:nvPr/>
        </p:nvSpPr>
        <p:spPr bwMode="auto">
          <a:xfrm>
            <a:off x="3854450" y="9525"/>
            <a:ext cx="2314575" cy="2609850"/>
          </a:xfrm>
          <a:custGeom>
            <a:avLst/>
            <a:gdLst>
              <a:gd name="T0" fmla="*/ 4404 w 4404"/>
              <a:gd name="T1" fmla="*/ 0 h 6564"/>
              <a:gd name="T2" fmla="*/ 4212 w 4404"/>
              <a:gd name="T3" fmla="*/ 504 h 6564"/>
              <a:gd name="T4" fmla="*/ 4020 w 4404"/>
              <a:gd name="T5" fmla="*/ 924 h 6564"/>
              <a:gd name="T6" fmla="*/ 3768 w 4404"/>
              <a:gd name="T7" fmla="*/ 1500 h 6564"/>
              <a:gd name="T8" fmla="*/ 3480 w 4404"/>
              <a:gd name="T9" fmla="*/ 1920 h 6564"/>
              <a:gd name="T10" fmla="*/ 3192 w 4404"/>
              <a:gd name="T11" fmla="*/ 2184 h 6564"/>
              <a:gd name="T12" fmla="*/ 2952 w 4404"/>
              <a:gd name="T13" fmla="*/ 2280 h 6564"/>
              <a:gd name="T14" fmla="*/ 2736 w 4404"/>
              <a:gd name="T15" fmla="*/ 2244 h 6564"/>
              <a:gd name="T16" fmla="*/ 2592 w 4404"/>
              <a:gd name="T17" fmla="*/ 2172 h 6564"/>
              <a:gd name="T18" fmla="*/ 2496 w 4404"/>
              <a:gd name="T19" fmla="*/ 2088 h 6564"/>
              <a:gd name="T20" fmla="*/ 2352 w 4404"/>
              <a:gd name="T21" fmla="*/ 1980 h 6564"/>
              <a:gd name="T22" fmla="*/ 2268 w 4404"/>
              <a:gd name="T23" fmla="*/ 1908 h 6564"/>
              <a:gd name="T24" fmla="*/ 2112 w 4404"/>
              <a:gd name="T25" fmla="*/ 1944 h 6564"/>
              <a:gd name="T26" fmla="*/ 2064 w 4404"/>
              <a:gd name="T27" fmla="*/ 2124 h 6564"/>
              <a:gd name="T28" fmla="*/ 2148 w 4404"/>
              <a:gd name="T29" fmla="*/ 2316 h 6564"/>
              <a:gd name="T30" fmla="*/ 2196 w 4404"/>
              <a:gd name="T31" fmla="*/ 2580 h 6564"/>
              <a:gd name="T32" fmla="*/ 2052 w 4404"/>
              <a:gd name="T33" fmla="*/ 2868 h 6564"/>
              <a:gd name="T34" fmla="*/ 1824 w 4404"/>
              <a:gd name="T35" fmla="*/ 3048 h 6564"/>
              <a:gd name="T36" fmla="*/ 1596 w 4404"/>
              <a:gd name="T37" fmla="*/ 3312 h 6564"/>
              <a:gd name="T38" fmla="*/ 1476 w 4404"/>
              <a:gd name="T39" fmla="*/ 3636 h 6564"/>
              <a:gd name="T40" fmla="*/ 1452 w 4404"/>
              <a:gd name="T41" fmla="*/ 3984 h 6564"/>
              <a:gd name="T42" fmla="*/ 1416 w 4404"/>
              <a:gd name="T43" fmla="*/ 4404 h 6564"/>
              <a:gd name="T44" fmla="*/ 1440 w 4404"/>
              <a:gd name="T45" fmla="*/ 4716 h 6564"/>
              <a:gd name="T46" fmla="*/ 1356 w 4404"/>
              <a:gd name="T47" fmla="*/ 5136 h 6564"/>
              <a:gd name="T48" fmla="*/ 1188 w 4404"/>
              <a:gd name="T49" fmla="*/ 5460 h 6564"/>
              <a:gd name="T50" fmla="*/ 828 w 4404"/>
              <a:gd name="T51" fmla="*/ 5772 h 6564"/>
              <a:gd name="T52" fmla="*/ 456 w 4404"/>
              <a:gd name="T53" fmla="*/ 5976 h 6564"/>
              <a:gd name="T54" fmla="*/ 192 w 4404"/>
              <a:gd name="T55" fmla="*/ 6264 h 6564"/>
              <a:gd name="T56" fmla="*/ 0 w 4404"/>
              <a:gd name="T57" fmla="*/ 6564 h 65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04"/>
              <a:gd name="T88" fmla="*/ 0 h 6564"/>
              <a:gd name="T89" fmla="*/ 4404 w 4404"/>
              <a:gd name="T90" fmla="*/ 6564 h 65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04" h="6564">
                <a:moveTo>
                  <a:pt x="4404" y="0"/>
                </a:moveTo>
                <a:cubicBezTo>
                  <a:pt x="4374" y="84"/>
                  <a:pt x="4276" y="350"/>
                  <a:pt x="4212" y="504"/>
                </a:cubicBezTo>
                <a:cubicBezTo>
                  <a:pt x="4148" y="658"/>
                  <a:pt x="4094" y="758"/>
                  <a:pt x="4020" y="924"/>
                </a:cubicBezTo>
                <a:cubicBezTo>
                  <a:pt x="3946" y="1090"/>
                  <a:pt x="3858" y="1334"/>
                  <a:pt x="3768" y="1500"/>
                </a:cubicBezTo>
                <a:cubicBezTo>
                  <a:pt x="3678" y="1666"/>
                  <a:pt x="3576" y="1806"/>
                  <a:pt x="3480" y="1920"/>
                </a:cubicBezTo>
                <a:cubicBezTo>
                  <a:pt x="3384" y="2034"/>
                  <a:pt x="3280" y="2124"/>
                  <a:pt x="3192" y="2184"/>
                </a:cubicBezTo>
                <a:cubicBezTo>
                  <a:pt x="3104" y="2244"/>
                  <a:pt x="3028" y="2270"/>
                  <a:pt x="2952" y="2280"/>
                </a:cubicBezTo>
                <a:cubicBezTo>
                  <a:pt x="2876" y="2290"/>
                  <a:pt x="2796" y="2262"/>
                  <a:pt x="2736" y="2244"/>
                </a:cubicBezTo>
                <a:cubicBezTo>
                  <a:pt x="2676" y="2226"/>
                  <a:pt x="2632" y="2198"/>
                  <a:pt x="2592" y="2172"/>
                </a:cubicBezTo>
                <a:cubicBezTo>
                  <a:pt x="2552" y="2146"/>
                  <a:pt x="2536" y="2120"/>
                  <a:pt x="2496" y="2088"/>
                </a:cubicBezTo>
                <a:cubicBezTo>
                  <a:pt x="2456" y="2056"/>
                  <a:pt x="2390" y="2010"/>
                  <a:pt x="2352" y="1980"/>
                </a:cubicBezTo>
                <a:cubicBezTo>
                  <a:pt x="2314" y="1950"/>
                  <a:pt x="2308" y="1914"/>
                  <a:pt x="2268" y="1908"/>
                </a:cubicBezTo>
                <a:cubicBezTo>
                  <a:pt x="2228" y="1902"/>
                  <a:pt x="2146" y="1908"/>
                  <a:pt x="2112" y="1944"/>
                </a:cubicBezTo>
                <a:cubicBezTo>
                  <a:pt x="2078" y="1980"/>
                  <a:pt x="2058" y="2062"/>
                  <a:pt x="2064" y="2124"/>
                </a:cubicBezTo>
                <a:cubicBezTo>
                  <a:pt x="2070" y="2186"/>
                  <a:pt x="2126" y="2240"/>
                  <a:pt x="2148" y="2316"/>
                </a:cubicBezTo>
                <a:cubicBezTo>
                  <a:pt x="2170" y="2392"/>
                  <a:pt x="2212" y="2488"/>
                  <a:pt x="2196" y="2580"/>
                </a:cubicBezTo>
                <a:cubicBezTo>
                  <a:pt x="2180" y="2672"/>
                  <a:pt x="2114" y="2790"/>
                  <a:pt x="2052" y="2868"/>
                </a:cubicBezTo>
                <a:cubicBezTo>
                  <a:pt x="1990" y="2946"/>
                  <a:pt x="1900" y="2974"/>
                  <a:pt x="1824" y="3048"/>
                </a:cubicBezTo>
                <a:cubicBezTo>
                  <a:pt x="1748" y="3122"/>
                  <a:pt x="1654" y="3214"/>
                  <a:pt x="1596" y="3312"/>
                </a:cubicBezTo>
                <a:cubicBezTo>
                  <a:pt x="1538" y="3410"/>
                  <a:pt x="1500" y="3524"/>
                  <a:pt x="1476" y="3636"/>
                </a:cubicBezTo>
                <a:cubicBezTo>
                  <a:pt x="1452" y="3748"/>
                  <a:pt x="1462" y="3856"/>
                  <a:pt x="1452" y="3984"/>
                </a:cubicBezTo>
                <a:cubicBezTo>
                  <a:pt x="1442" y="4112"/>
                  <a:pt x="1418" y="4282"/>
                  <a:pt x="1416" y="4404"/>
                </a:cubicBezTo>
                <a:cubicBezTo>
                  <a:pt x="1414" y="4526"/>
                  <a:pt x="1450" y="4594"/>
                  <a:pt x="1440" y="4716"/>
                </a:cubicBezTo>
                <a:cubicBezTo>
                  <a:pt x="1430" y="4838"/>
                  <a:pt x="1398" y="5012"/>
                  <a:pt x="1356" y="5136"/>
                </a:cubicBezTo>
                <a:cubicBezTo>
                  <a:pt x="1314" y="5260"/>
                  <a:pt x="1276" y="5354"/>
                  <a:pt x="1188" y="5460"/>
                </a:cubicBezTo>
                <a:cubicBezTo>
                  <a:pt x="1100" y="5566"/>
                  <a:pt x="950" y="5686"/>
                  <a:pt x="828" y="5772"/>
                </a:cubicBezTo>
                <a:cubicBezTo>
                  <a:pt x="706" y="5858"/>
                  <a:pt x="562" y="5894"/>
                  <a:pt x="456" y="5976"/>
                </a:cubicBezTo>
                <a:cubicBezTo>
                  <a:pt x="350" y="6058"/>
                  <a:pt x="268" y="6166"/>
                  <a:pt x="192" y="6264"/>
                </a:cubicBezTo>
                <a:cubicBezTo>
                  <a:pt x="116" y="6362"/>
                  <a:pt x="32" y="6514"/>
                  <a:pt x="0" y="65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2" name="Freeform 242"/>
          <p:cNvSpPr>
            <a:spLocks/>
          </p:cNvSpPr>
          <p:nvPr/>
        </p:nvSpPr>
        <p:spPr bwMode="auto">
          <a:xfrm>
            <a:off x="2001838" y="2616200"/>
            <a:ext cx="2138362" cy="1990725"/>
          </a:xfrm>
          <a:custGeom>
            <a:avLst/>
            <a:gdLst>
              <a:gd name="T0" fmla="*/ 3532 w 4072"/>
              <a:gd name="T1" fmla="*/ 0 h 5002"/>
              <a:gd name="T2" fmla="*/ 3432 w 4072"/>
              <a:gd name="T3" fmla="*/ 428 h 5002"/>
              <a:gd name="T4" fmla="*/ 3372 w 4072"/>
              <a:gd name="T5" fmla="*/ 800 h 5002"/>
              <a:gd name="T6" fmla="*/ 3348 w 4072"/>
              <a:gd name="T7" fmla="*/ 1328 h 5002"/>
              <a:gd name="T8" fmla="*/ 3504 w 4072"/>
              <a:gd name="T9" fmla="*/ 2024 h 5002"/>
              <a:gd name="T10" fmla="*/ 3756 w 4072"/>
              <a:gd name="T11" fmla="*/ 2648 h 5002"/>
              <a:gd name="T12" fmla="*/ 3972 w 4072"/>
              <a:gd name="T13" fmla="*/ 3080 h 5002"/>
              <a:gd name="T14" fmla="*/ 4008 w 4072"/>
              <a:gd name="T15" fmla="*/ 3464 h 5002"/>
              <a:gd name="T16" fmla="*/ 4020 w 4072"/>
              <a:gd name="T17" fmla="*/ 3992 h 5002"/>
              <a:gd name="T18" fmla="*/ 3696 w 4072"/>
              <a:gd name="T19" fmla="*/ 4556 h 5002"/>
              <a:gd name="T20" fmla="*/ 3372 w 4072"/>
              <a:gd name="T21" fmla="*/ 4844 h 5002"/>
              <a:gd name="T22" fmla="*/ 3048 w 4072"/>
              <a:gd name="T23" fmla="*/ 4988 h 5002"/>
              <a:gd name="T24" fmla="*/ 2628 w 4072"/>
              <a:gd name="T25" fmla="*/ 4928 h 5002"/>
              <a:gd name="T26" fmla="*/ 2388 w 4072"/>
              <a:gd name="T27" fmla="*/ 4688 h 5002"/>
              <a:gd name="T28" fmla="*/ 2208 w 4072"/>
              <a:gd name="T29" fmla="*/ 4436 h 5002"/>
              <a:gd name="T30" fmla="*/ 2148 w 4072"/>
              <a:gd name="T31" fmla="*/ 4256 h 5002"/>
              <a:gd name="T32" fmla="*/ 2004 w 4072"/>
              <a:gd name="T33" fmla="*/ 3860 h 5002"/>
              <a:gd name="T34" fmla="*/ 1884 w 4072"/>
              <a:gd name="T35" fmla="*/ 3584 h 5002"/>
              <a:gd name="T36" fmla="*/ 1776 w 4072"/>
              <a:gd name="T37" fmla="*/ 3464 h 5002"/>
              <a:gd name="T38" fmla="*/ 1668 w 4072"/>
              <a:gd name="T39" fmla="*/ 3332 h 5002"/>
              <a:gd name="T40" fmla="*/ 1596 w 4072"/>
              <a:gd name="T41" fmla="*/ 3260 h 5002"/>
              <a:gd name="T42" fmla="*/ 1548 w 4072"/>
              <a:gd name="T43" fmla="*/ 3080 h 5002"/>
              <a:gd name="T44" fmla="*/ 1476 w 4072"/>
              <a:gd name="T45" fmla="*/ 2888 h 5002"/>
              <a:gd name="T46" fmla="*/ 1308 w 4072"/>
              <a:gd name="T47" fmla="*/ 2936 h 5002"/>
              <a:gd name="T48" fmla="*/ 1128 w 4072"/>
              <a:gd name="T49" fmla="*/ 3272 h 5002"/>
              <a:gd name="T50" fmla="*/ 1008 w 4072"/>
              <a:gd name="T51" fmla="*/ 3620 h 5002"/>
              <a:gd name="T52" fmla="*/ 720 w 4072"/>
              <a:gd name="T53" fmla="*/ 3884 h 5002"/>
              <a:gd name="T54" fmla="*/ 324 w 4072"/>
              <a:gd name="T55" fmla="*/ 4028 h 5002"/>
              <a:gd name="T56" fmla="*/ 0 w 4072"/>
              <a:gd name="T57" fmla="*/ 4088 h 50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72"/>
              <a:gd name="T88" fmla="*/ 0 h 5002"/>
              <a:gd name="T89" fmla="*/ 4072 w 4072"/>
              <a:gd name="T90" fmla="*/ 5002 h 50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72" h="5002">
                <a:moveTo>
                  <a:pt x="3532" y="0"/>
                </a:moveTo>
                <a:cubicBezTo>
                  <a:pt x="3514" y="72"/>
                  <a:pt x="3459" y="295"/>
                  <a:pt x="3432" y="428"/>
                </a:cubicBezTo>
                <a:cubicBezTo>
                  <a:pt x="3405" y="561"/>
                  <a:pt x="3386" y="650"/>
                  <a:pt x="3372" y="800"/>
                </a:cubicBezTo>
                <a:cubicBezTo>
                  <a:pt x="3358" y="950"/>
                  <a:pt x="3326" y="1124"/>
                  <a:pt x="3348" y="1328"/>
                </a:cubicBezTo>
                <a:cubicBezTo>
                  <a:pt x="3370" y="1532"/>
                  <a:pt x="3436" y="1804"/>
                  <a:pt x="3504" y="2024"/>
                </a:cubicBezTo>
                <a:cubicBezTo>
                  <a:pt x="3572" y="2244"/>
                  <a:pt x="3678" y="2472"/>
                  <a:pt x="3756" y="2648"/>
                </a:cubicBezTo>
                <a:cubicBezTo>
                  <a:pt x="3834" y="2824"/>
                  <a:pt x="3930" y="2944"/>
                  <a:pt x="3972" y="3080"/>
                </a:cubicBezTo>
                <a:cubicBezTo>
                  <a:pt x="4014" y="3216"/>
                  <a:pt x="4000" y="3312"/>
                  <a:pt x="4008" y="3464"/>
                </a:cubicBezTo>
                <a:cubicBezTo>
                  <a:pt x="4016" y="3616"/>
                  <a:pt x="4072" y="3810"/>
                  <a:pt x="4020" y="3992"/>
                </a:cubicBezTo>
                <a:cubicBezTo>
                  <a:pt x="3968" y="4174"/>
                  <a:pt x="3804" y="4414"/>
                  <a:pt x="3696" y="4556"/>
                </a:cubicBezTo>
                <a:cubicBezTo>
                  <a:pt x="3588" y="4698"/>
                  <a:pt x="3480" y="4772"/>
                  <a:pt x="3372" y="4844"/>
                </a:cubicBezTo>
                <a:cubicBezTo>
                  <a:pt x="3264" y="4916"/>
                  <a:pt x="3172" y="4974"/>
                  <a:pt x="3048" y="4988"/>
                </a:cubicBezTo>
                <a:cubicBezTo>
                  <a:pt x="2924" y="5002"/>
                  <a:pt x="2738" y="4978"/>
                  <a:pt x="2628" y="4928"/>
                </a:cubicBezTo>
                <a:cubicBezTo>
                  <a:pt x="2518" y="4878"/>
                  <a:pt x="2458" y="4770"/>
                  <a:pt x="2388" y="4688"/>
                </a:cubicBezTo>
                <a:cubicBezTo>
                  <a:pt x="2318" y="4606"/>
                  <a:pt x="2248" y="4508"/>
                  <a:pt x="2208" y="4436"/>
                </a:cubicBezTo>
                <a:cubicBezTo>
                  <a:pt x="2168" y="4364"/>
                  <a:pt x="2182" y="4352"/>
                  <a:pt x="2148" y="4256"/>
                </a:cubicBezTo>
                <a:cubicBezTo>
                  <a:pt x="2114" y="4160"/>
                  <a:pt x="2048" y="3972"/>
                  <a:pt x="2004" y="3860"/>
                </a:cubicBezTo>
                <a:cubicBezTo>
                  <a:pt x="1960" y="3748"/>
                  <a:pt x="1922" y="3650"/>
                  <a:pt x="1884" y="3584"/>
                </a:cubicBezTo>
                <a:cubicBezTo>
                  <a:pt x="1846" y="3518"/>
                  <a:pt x="1812" y="3506"/>
                  <a:pt x="1776" y="3464"/>
                </a:cubicBezTo>
                <a:cubicBezTo>
                  <a:pt x="1740" y="3422"/>
                  <a:pt x="1698" y="3366"/>
                  <a:pt x="1668" y="3332"/>
                </a:cubicBezTo>
                <a:cubicBezTo>
                  <a:pt x="1638" y="3298"/>
                  <a:pt x="1616" y="3302"/>
                  <a:pt x="1596" y="3260"/>
                </a:cubicBezTo>
                <a:cubicBezTo>
                  <a:pt x="1576" y="3218"/>
                  <a:pt x="1568" y="3142"/>
                  <a:pt x="1548" y="3080"/>
                </a:cubicBezTo>
                <a:cubicBezTo>
                  <a:pt x="1528" y="3018"/>
                  <a:pt x="1516" y="2912"/>
                  <a:pt x="1476" y="2888"/>
                </a:cubicBezTo>
                <a:cubicBezTo>
                  <a:pt x="1436" y="2864"/>
                  <a:pt x="1366" y="2872"/>
                  <a:pt x="1308" y="2936"/>
                </a:cubicBezTo>
                <a:cubicBezTo>
                  <a:pt x="1250" y="3000"/>
                  <a:pt x="1178" y="3158"/>
                  <a:pt x="1128" y="3272"/>
                </a:cubicBezTo>
                <a:cubicBezTo>
                  <a:pt x="1078" y="3386"/>
                  <a:pt x="1076" y="3518"/>
                  <a:pt x="1008" y="3620"/>
                </a:cubicBezTo>
                <a:cubicBezTo>
                  <a:pt x="940" y="3722"/>
                  <a:pt x="834" y="3816"/>
                  <a:pt x="720" y="3884"/>
                </a:cubicBezTo>
                <a:cubicBezTo>
                  <a:pt x="606" y="3952"/>
                  <a:pt x="444" y="3994"/>
                  <a:pt x="324" y="4028"/>
                </a:cubicBezTo>
                <a:cubicBezTo>
                  <a:pt x="204" y="4062"/>
                  <a:pt x="102" y="4075"/>
                  <a:pt x="0" y="40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3" name="Freeform 243"/>
          <p:cNvSpPr>
            <a:spLocks/>
          </p:cNvSpPr>
          <p:nvPr/>
        </p:nvSpPr>
        <p:spPr bwMode="auto">
          <a:xfrm>
            <a:off x="4786313" y="9525"/>
            <a:ext cx="1722437" cy="2514600"/>
          </a:xfrm>
          <a:custGeom>
            <a:avLst/>
            <a:gdLst>
              <a:gd name="T0" fmla="*/ 3280 w 3280"/>
              <a:gd name="T1" fmla="*/ 0 h 6324"/>
              <a:gd name="T2" fmla="*/ 3004 w 3280"/>
              <a:gd name="T3" fmla="*/ 396 h 6324"/>
              <a:gd name="T4" fmla="*/ 2692 w 3280"/>
              <a:gd name="T5" fmla="*/ 1032 h 6324"/>
              <a:gd name="T6" fmla="*/ 2440 w 3280"/>
              <a:gd name="T7" fmla="*/ 1500 h 6324"/>
              <a:gd name="T8" fmla="*/ 2104 w 3280"/>
              <a:gd name="T9" fmla="*/ 1920 h 6324"/>
              <a:gd name="T10" fmla="*/ 1744 w 3280"/>
              <a:gd name="T11" fmla="*/ 2268 h 6324"/>
              <a:gd name="T12" fmla="*/ 1432 w 3280"/>
              <a:gd name="T13" fmla="*/ 2448 h 6324"/>
              <a:gd name="T14" fmla="*/ 1168 w 3280"/>
              <a:gd name="T15" fmla="*/ 2448 h 6324"/>
              <a:gd name="T16" fmla="*/ 892 w 3280"/>
              <a:gd name="T17" fmla="*/ 2400 h 6324"/>
              <a:gd name="T18" fmla="*/ 724 w 3280"/>
              <a:gd name="T19" fmla="*/ 2364 h 6324"/>
              <a:gd name="T20" fmla="*/ 676 w 3280"/>
              <a:gd name="T21" fmla="*/ 2472 h 6324"/>
              <a:gd name="T22" fmla="*/ 724 w 3280"/>
              <a:gd name="T23" fmla="*/ 2712 h 6324"/>
              <a:gd name="T24" fmla="*/ 544 w 3280"/>
              <a:gd name="T25" fmla="*/ 3000 h 6324"/>
              <a:gd name="T26" fmla="*/ 256 w 3280"/>
              <a:gd name="T27" fmla="*/ 3288 h 6324"/>
              <a:gd name="T28" fmla="*/ 112 w 3280"/>
              <a:gd name="T29" fmla="*/ 3540 h 6324"/>
              <a:gd name="T30" fmla="*/ 28 w 3280"/>
              <a:gd name="T31" fmla="*/ 3756 h 6324"/>
              <a:gd name="T32" fmla="*/ 28 w 3280"/>
              <a:gd name="T33" fmla="*/ 4056 h 6324"/>
              <a:gd name="T34" fmla="*/ 196 w 3280"/>
              <a:gd name="T35" fmla="*/ 4452 h 6324"/>
              <a:gd name="T36" fmla="*/ 436 w 3280"/>
              <a:gd name="T37" fmla="*/ 4644 h 6324"/>
              <a:gd name="T38" fmla="*/ 424 w 3280"/>
              <a:gd name="T39" fmla="*/ 4944 h 6324"/>
              <a:gd name="T40" fmla="*/ 352 w 3280"/>
              <a:gd name="T41" fmla="*/ 5316 h 6324"/>
              <a:gd name="T42" fmla="*/ 376 w 3280"/>
              <a:gd name="T43" fmla="*/ 5592 h 6324"/>
              <a:gd name="T44" fmla="*/ 280 w 3280"/>
              <a:gd name="T45" fmla="*/ 5964 h 6324"/>
              <a:gd name="T46" fmla="*/ 196 w 3280"/>
              <a:gd name="T47" fmla="*/ 6324 h 6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0"/>
              <a:gd name="T73" fmla="*/ 0 h 6324"/>
              <a:gd name="T74" fmla="*/ 3280 w 3280"/>
              <a:gd name="T75" fmla="*/ 6324 h 63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0" h="6324">
                <a:moveTo>
                  <a:pt x="3280" y="0"/>
                </a:moveTo>
                <a:cubicBezTo>
                  <a:pt x="3191" y="112"/>
                  <a:pt x="3102" y="224"/>
                  <a:pt x="3004" y="396"/>
                </a:cubicBezTo>
                <a:cubicBezTo>
                  <a:pt x="2906" y="568"/>
                  <a:pt x="2786" y="848"/>
                  <a:pt x="2692" y="1032"/>
                </a:cubicBezTo>
                <a:cubicBezTo>
                  <a:pt x="2598" y="1216"/>
                  <a:pt x="2538" y="1352"/>
                  <a:pt x="2440" y="1500"/>
                </a:cubicBezTo>
                <a:cubicBezTo>
                  <a:pt x="2342" y="1648"/>
                  <a:pt x="2220" y="1792"/>
                  <a:pt x="2104" y="1920"/>
                </a:cubicBezTo>
                <a:cubicBezTo>
                  <a:pt x="1988" y="2048"/>
                  <a:pt x="1856" y="2180"/>
                  <a:pt x="1744" y="2268"/>
                </a:cubicBezTo>
                <a:cubicBezTo>
                  <a:pt x="1632" y="2356"/>
                  <a:pt x="1528" y="2418"/>
                  <a:pt x="1432" y="2448"/>
                </a:cubicBezTo>
                <a:cubicBezTo>
                  <a:pt x="1336" y="2478"/>
                  <a:pt x="1258" y="2456"/>
                  <a:pt x="1168" y="2448"/>
                </a:cubicBezTo>
                <a:cubicBezTo>
                  <a:pt x="1078" y="2440"/>
                  <a:pt x="966" y="2414"/>
                  <a:pt x="892" y="2400"/>
                </a:cubicBezTo>
                <a:cubicBezTo>
                  <a:pt x="818" y="2386"/>
                  <a:pt x="760" y="2352"/>
                  <a:pt x="724" y="2364"/>
                </a:cubicBezTo>
                <a:cubicBezTo>
                  <a:pt x="688" y="2376"/>
                  <a:pt x="676" y="2414"/>
                  <a:pt x="676" y="2472"/>
                </a:cubicBezTo>
                <a:cubicBezTo>
                  <a:pt x="676" y="2530"/>
                  <a:pt x="746" y="2624"/>
                  <a:pt x="724" y="2712"/>
                </a:cubicBezTo>
                <a:cubicBezTo>
                  <a:pt x="702" y="2800"/>
                  <a:pt x="622" y="2904"/>
                  <a:pt x="544" y="3000"/>
                </a:cubicBezTo>
                <a:cubicBezTo>
                  <a:pt x="466" y="3096"/>
                  <a:pt x="328" y="3198"/>
                  <a:pt x="256" y="3288"/>
                </a:cubicBezTo>
                <a:cubicBezTo>
                  <a:pt x="184" y="3378"/>
                  <a:pt x="150" y="3462"/>
                  <a:pt x="112" y="3540"/>
                </a:cubicBezTo>
                <a:cubicBezTo>
                  <a:pt x="74" y="3618"/>
                  <a:pt x="42" y="3670"/>
                  <a:pt x="28" y="3756"/>
                </a:cubicBezTo>
                <a:cubicBezTo>
                  <a:pt x="14" y="3842"/>
                  <a:pt x="0" y="3940"/>
                  <a:pt x="28" y="4056"/>
                </a:cubicBezTo>
                <a:cubicBezTo>
                  <a:pt x="56" y="4172"/>
                  <a:pt x="128" y="4354"/>
                  <a:pt x="196" y="4452"/>
                </a:cubicBezTo>
                <a:cubicBezTo>
                  <a:pt x="264" y="4550"/>
                  <a:pt x="398" y="4562"/>
                  <a:pt x="436" y="4644"/>
                </a:cubicBezTo>
                <a:cubicBezTo>
                  <a:pt x="474" y="4726"/>
                  <a:pt x="438" y="4832"/>
                  <a:pt x="424" y="4944"/>
                </a:cubicBezTo>
                <a:cubicBezTo>
                  <a:pt x="410" y="5056"/>
                  <a:pt x="360" y="5208"/>
                  <a:pt x="352" y="5316"/>
                </a:cubicBezTo>
                <a:cubicBezTo>
                  <a:pt x="344" y="5424"/>
                  <a:pt x="388" y="5484"/>
                  <a:pt x="376" y="5592"/>
                </a:cubicBezTo>
                <a:cubicBezTo>
                  <a:pt x="364" y="5700"/>
                  <a:pt x="310" y="5842"/>
                  <a:pt x="280" y="5964"/>
                </a:cubicBezTo>
                <a:cubicBezTo>
                  <a:pt x="250" y="6086"/>
                  <a:pt x="223" y="6205"/>
                  <a:pt x="196" y="63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4" name="Freeform 244"/>
          <p:cNvSpPr>
            <a:spLocks/>
          </p:cNvSpPr>
          <p:nvPr/>
        </p:nvSpPr>
        <p:spPr bwMode="auto">
          <a:xfrm>
            <a:off x="2001838" y="2514600"/>
            <a:ext cx="2892425" cy="2397125"/>
          </a:xfrm>
          <a:custGeom>
            <a:avLst/>
            <a:gdLst>
              <a:gd name="T0" fmla="*/ 5508 w 5508"/>
              <a:gd name="T1" fmla="*/ 0 h 6028"/>
              <a:gd name="T2" fmla="*/ 5424 w 5508"/>
              <a:gd name="T3" fmla="*/ 264 h 6028"/>
              <a:gd name="T4" fmla="*/ 5280 w 5508"/>
              <a:gd name="T5" fmla="*/ 432 h 6028"/>
              <a:gd name="T6" fmla="*/ 4980 w 5508"/>
              <a:gd name="T7" fmla="*/ 588 h 6028"/>
              <a:gd name="T8" fmla="*/ 4716 w 5508"/>
              <a:gd name="T9" fmla="*/ 732 h 6028"/>
              <a:gd name="T10" fmla="*/ 4476 w 5508"/>
              <a:gd name="T11" fmla="*/ 876 h 6028"/>
              <a:gd name="T12" fmla="*/ 4308 w 5508"/>
              <a:gd name="T13" fmla="*/ 1092 h 6028"/>
              <a:gd name="T14" fmla="*/ 4200 w 5508"/>
              <a:gd name="T15" fmla="*/ 1704 h 6028"/>
              <a:gd name="T16" fmla="*/ 4296 w 5508"/>
              <a:gd name="T17" fmla="*/ 2124 h 6028"/>
              <a:gd name="T18" fmla="*/ 4356 w 5508"/>
              <a:gd name="T19" fmla="*/ 2544 h 6028"/>
              <a:gd name="T20" fmla="*/ 4464 w 5508"/>
              <a:gd name="T21" fmla="*/ 2880 h 6028"/>
              <a:gd name="T22" fmla="*/ 4620 w 5508"/>
              <a:gd name="T23" fmla="*/ 3072 h 6028"/>
              <a:gd name="T24" fmla="*/ 4668 w 5508"/>
              <a:gd name="T25" fmla="*/ 3444 h 6028"/>
              <a:gd name="T26" fmla="*/ 4620 w 5508"/>
              <a:gd name="T27" fmla="*/ 4152 h 6028"/>
              <a:gd name="T28" fmla="*/ 4620 w 5508"/>
              <a:gd name="T29" fmla="*/ 4344 h 6028"/>
              <a:gd name="T30" fmla="*/ 4356 w 5508"/>
              <a:gd name="T31" fmla="*/ 4524 h 6028"/>
              <a:gd name="T32" fmla="*/ 4188 w 5508"/>
              <a:gd name="T33" fmla="*/ 4716 h 6028"/>
              <a:gd name="T34" fmla="*/ 3984 w 5508"/>
              <a:gd name="T35" fmla="*/ 5148 h 6028"/>
              <a:gd name="T36" fmla="*/ 3708 w 5508"/>
              <a:gd name="T37" fmla="*/ 5640 h 6028"/>
              <a:gd name="T38" fmla="*/ 3420 w 5508"/>
              <a:gd name="T39" fmla="*/ 5904 h 6028"/>
              <a:gd name="T40" fmla="*/ 2952 w 5508"/>
              <a:gd name="T41" fmla="*/ 6024 h 6028"/>
              <a:gd name="T42" fmla="*/ 2616 w 5508"/>
              <a:gd name="T43" fmla="*/ 5928 h 6028"/>
              <a:gd name="T44" fmla="*/ 2352 w 5508"/>
              <a:gd name="T45" fmla="*/ 5712 h 6028"/>
              <a:gd name="T46" fmla="*/ 2088 w 5508"/>
              <a:gd name="T47" fmla="*/ 5388 h 6028"/>
              <a:gd name="T48" fmla="*/ 1884 w 5508"/>
              <a:gd name="T49" fmla="*/ 4956 h 6028"/>
              <a:gd name="T50" fmla="*/ 1728 w 5508"/>
              <a:gd name="T51" fmla="*/ 4644 h 6028"/>
              <a:gd name="T52" fmla="*/ 1620 w 5508"/>
              <a:gd name="T53" fmla="*/ 4476 h 6028"/>
              <a:gd name="T54" fmla="*/ 1548 w 5508"/>
              <a:gd name="T55" fmla="*/ 4272 h 6028"/>
              <a:gd name="T56" fmla="*/ 1500 w 5508"/>
              <a:gd name="T57" fmla="*/ 4104 h 6028"/>
              <a:gd name="T58" fmla="*/ 1416 w 5508"/>
              <a:gd name="T59" fmla="*/ 3936 h 6028"/>
              <a:gd name="T60" fmla="*/ 1320 w 5508"/>
              <a:gd name="T61" fmla="*/ 4092 h 6028"/>
              <a:gd name="T62" fmla="*/ 1128 w 5508"/>
              <a:gd name="T63" fmla="*/ 4092 h 6028"/>
              <a:gd name="T64" fmla="*/ 1044 w 5508"/>
              <a:gd name="T65" fmla="*/ 4308 h 6028"/>
              <a:gd name="T66" fmla="*/ 768 w 5508"/>
              <a:gd name="T67" fmla="*/ 4440 h 6028"/>
              <a:gd name="T68" fmla="*/ 372 w 5508"/>
              <a:gd name="T69" fmla="*/ 4548 h 6028"/>
              <a:gd name="T70" fmla="*/ 0 w 5508"/>
              <a:gd name="T71" fmla="*/ 4584 h 60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08"/>
              <a:gd name="T109" fmla="*/ 0 h 6028"/>
              <a:gd name="T110" fmla="*/ 5508 w 5508"/>
              <a:gd name="T111" fmla="*/ 6028 h 60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08" h="6028">
                <a:moveTo>
                  <a:pt x="5508" y="0"/>
                </a:moveTo>
                <a:cubicBezTo>
                  <a:pt x="5485" y="96"/>
                  <a:pt x="5462" y="192"/>
                  <a:pt x="5424" y="264"/>
                </a:cubicBezTo>
                <a:cubicBezTo>
                  <a:pt x="5386" y="336"/>
                  <a:pt x="5354" y="378"/>
                  <a:pt x="5280" y="432"/>
                </a:cubicBezTo>
                <a:cubicBezTo>
                  <a:pt x="5206" y="486"/>
                  <a:pt x="5074" y="538"/>
                  <a:pt x="4980" y="588"/>
                </a:cubicBezTo>
                <a:cubicBezTo>
                  <a:pt x="4886" y="638"/>
                  <a:pt x="4800" y="684"/>
                  <a:pt x="4716" y="732"/>
                </a:cubicBezTo>
                <a:cubicBezTo>
                  <a:pt x="4632" y="780"/>
                  <a:pt x="4544" y="816"/>
                  <a:pt x="4476" y="876"/>
                </a:cubicBezTo>
                <a:cubicBezTo>
                  <a:pt x="4408" y="936"/>
                  <a:pt x="4354" y="954"/>
                  <a:pt x="4308" y="1092"/>
                </a:cubicBezTo>
                <a:cubicBezTo>
                  <a:pt x="4262" y="1230"/>
                  <a:pt x="4202" y="1532"/>
                  <a:pt x="4200" y="1704"/>
                </a:cubicBezTo>
                <a:cubicBezTo>
                  <a:pt x="4198" y="1876"/>
                  <a:pt x="4270" y="1984"/>
                  <a:pt x="4296" y="2124"/>
                </a:cubicBezTo>
                <a:cubicBezTo>
                  <a:pt x="4322" y="2264"/>
                  <a:pt x="4328" y="2418"/>
                  <a:pt x="4356" y="2544"/>
                </a:cubicBezTo>
                <a:cubicBezTo>
                  <a:pt x="4384" y="2670"/>
                  <a:pt x="4420" y="2792"/>
                  <a:pt x="4464" y="2880"/>
                </a:cubicBezTo>
                <a:cubicBezTo>
                  <a:pt x="4508" y="2968"/>
                  <a:pt x="4586" y="2978"/>
                  <a:pt x="4620" y="3072"/>
                </a:cubicBezTo>
                <a:cubicBezTo>
                  <a:pt x="4654" y="3166"/>
                  <a:pt x="4668" y="3264"/>
                  <a:pt x="4668" y="3444"/>
                </a:cubicBezTo>
                <a:cubicBezTo>
                  <a:pt x="4668" y="3624"/>
                  <a:pt x="4628" y="4002"/>
                  <a:pt x="4620" y="4152"/>
                </a:cubicBezTo>
                <a:cubicBezTo>
                  <a:pt x="4612" y="4302"/>
                  <a:pt x="4664" y="4282"/>
                  <a:pt x="4620" y="4344"/>
                </a:cubicBezTo>
                <a:cubicBezTo>
                  <a:pt x="4576" y="4406"/>
                  <a:pt x="4428" y="4462"/>
                  <a:pt x="4356" y="4524"/>
                </a:cubicBezTo>
                <a:cubicBezTo>
                  <a:pt x="4284" y="4586"/>
                  <a:pt x="4250" y="4612"/>
                  <a:pt x="4188" y="4716"/>
                </a:cubicBezTo>
                <a:cubicBezTo>
                  <a:pt x="4126" y="4820"/>
                  <a:pt x="4064" y="4994"/>
                  <a:pt x="3984" y="5148"/>
                </a:cubicBezTo>
                <a:cubicBezTo>
                  <a:pt x="3904" y="5302"/>
                  <a:pt x="3802" y="5514"/>
                  <a:pt x="3708" y="5640"/>
                </a:cubicBezTo>
                <a:cubicBezTo>
                  <a:pt x="3614" y="5766"/>
                  <a:pt x="3546" y="5840"/>
                  <a:pt x="3420" y="5904"/>
                </a:cubicBezTo>
                <a:cubicBezTo>
                  <a:pt x="3294" y="5968"/>
                  <a:pt x="3086" y="6020"/>
                  <a:pt x="2952" y="6024"/>
                </a:cubicBezTo>
                <a:cubicBezTo>
                  <a:pt x="2818" y="6028"/>
                  <a:pt x="2716" y="5980"/>
                  <a:pt x="2616" y="5928"/>
                </a:cubicBezTo>
                <a:cubicBezTo>
                  <a:pt x="2516" y="5876"/>
                  <a:pt x="2440" y="5802"/>
                  <a:pt x="2352" y="5712"/>
                </a:cubicBezTo>
                <a:cubicBezTo>
                  <a:pt x="2264" y="5622"/>
                  <a:pt x="2166" y="5514"/>
                  <a:pt x="2088" y="5388"/>
                </a:cubicBezTo>
                <a:cubicBezTo>
                  <a:pt x="2010" y="5262"/>
                  <a:pt x="1944" y="5080"/>
                  <a:pt x="1884" y="4956"/>
                </a:cubicBezTo>
                <a:cubicBezTo>
                  <a:pt x="1824" y="4832"/>
                  <a:pt x="1772" y="4724"/>
                  <a:pt x="1728" y="4644"/>
                </a:cubicBezTo>
                <a:cubicBezTo>
                  <a:pt x="1684" y="4564"/>
                  <a:pt x="1650" y="4538"/>
                  <a:pt x="1620" y="4476"/>
                </a:cubicBezTo>
                <a:cubicBezTo>
                  <a:pt x="1590" y="4414"/>
                  <a:pt x="1568" y="4334"/>
                  <a:pt x="1548" y="4272"/>
                </a:cubicBezTo>
                <a:cubicBezTo>
                  <a:pt x="1528" y="4210"/>
                  <a:pt x="1522" y="4160"/>
                  <a:pt x="1500" y="4104"/>
                </a:cubicBezTo>
                <a:cubicBezTo>
                  <a:pt x="1478" y="4048"/>
                  <a:pt x="1446" y="3938"/>
                  <a:pt x="1416" y="3936"/>
                </a:cubicBezTo>
                <a:cubicBezTo>
                  <a:pt x="1386" y="3934"/>
                  <a:pt x="1368" y="4066"/>
                  <a:pt x="1320" y="4092"/>
                </a:cubicBezTo>
                <a:cubicBezTo>
                  <a:pt x="1272" y="4118"/>
                  <a:pt x="1174" y="4056"/>
                  <a:pt x="1128" y="4092"/>
                </a:cubicBezTo>
                <a:cubicBezTo>
                  <a:pt x="1082" y="4128"/>
                  <a:pt x="1104" y="4250"/>
                  <a:pt x="1044" y="4308"/>
                </a:cubicBezTo>
                <a:cubicBezTo>
                  <a:pt x="984" y="4366"/>
                  <a:pt x="880" y="4400"/>
                  <a:pt x="768" y="4440"/>
                </a:cubicBezTo>
                <a:cubicBezTo>
                  <a:pt x="656" y="4480"/>
                  <a:pt x="500" y="4524"/>
                  <a:pt x="372" y="4548"/>
                </a:cubicBezTo>
                <a:cubicBezTo>
                  <a:pt x="244" y="4572"/>
                  <a:pt x="122" y="4578"/>
                  <a:pt x="0" y="45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5" name="Freeform 245"/>
          <p:cNvSpPr>
            <a:spLocks/>
          </p:cNvSpPr>
          <p:nvPr/>
        </p:nvSpPr>
        <p:spPr bwMode="auto">
          <a:xfrm>
            <a:off x="5014913" y="23813"/>
            <a:ext cx="2073275" cy="2705100"/>
          </a:xfrm>
          <a:custGeom>
            <a:avLst/>
            <a:gdLst>
              <a:gd name="T0" fmla="*/ 3948 w 3948"/>
              <a:gd name="T1" fmla="*/ 0 h 6800"/>
              <a:gd name="T2" fmla="*/ 3552 w 3948"/>
              <a:gd name="T3" fmla="*/ 120 h 6800"/>
              <a:gd name="T4" fmla="*/ 3276 w 3948"/>
              <a:gd name="T5" fmla="*/ 396 h 6800"/>
              <a:gd name="T6" fmla="*/ 3024 w 3948"/>
              <a:gd name="T7" fmla="*/ 696 h 6800"/>
              <a:gd name="T8" fmla="*/ 2724 w 3948"/>
              <a:gd name="T9" fmla="*/ 1020 h 6800"/>
              <a:gd name="T10" fmla="*/ 2496 w 3948"/>
              <a:gd name="T11" fmla="*/ 1284 h 6800"/>
              <a:gd name="T12" fmla="*/ 2304 w 3948"/>
              <a:gd name="T13" fmla="*/ 1320 h 6800"/>
              <a:gd name="T14" fmla="*/ 2364 w 3948"/>
              <a:gd name="T15" fmla="*/ 1464 h 6800"/>
              <a:gd name="T16" fmla="*/ 2460 w 3948"/>
              <a:gd name="T17" fmla="*/ 1632 h 6800"/>
              <a:gd name="T18" fmla="*/ 2436 w 3948"/>
              <a:gd name="T19" fmla="*/ 1860 h 6800"/>
              <a:gd name="T20" fmla="*/ 2052 w 3948"/>
              <a:gd name="T21" fmla="*/ 2136 h 6800"/>
              <a:gd name="T22" fmla="*/ 1800 w 3948"/>
              <a:gd name="T23" fmla="*/ 2448 h 6800"/>
              <a:gd name="T24" fmla="*/ 1632 w 3948"/>
              <a:gd name="T25" fmla="*/ 2844 h 6800"/>
              <a:gd name="T26" fmla="*/ 1524 w 3948"/>
              <a:gd name="T27" fmla="*/ 3072 h 6800"/>
              <a:gd name="T28" fmla="*/ 1176 w 3948"/>
              <a:gd name="T29" fmla="*/ 3180 h 6800"/>
              <a:gd name="T30" fmla="*/ 792 w 3948"/>
              <a:gd name="T31" fmla="*/ 3276 h 6800"/>
              <a:gd name="T32" fmla="*/ 504 w 3948"/>
              <a:gd name="T33" fmla="*/ 3612 h 6800"/>
              <a:gd name="T34" fmla="*/ 288 w 3948"/>
              <a:gd name="T35" fmla="*/ 4224 h 6800"/>
              <a:gd name="T36" fmla="*/ 132 w 3948"/>
              <a:gd name="T37" fmla="*/ 4704 h 6800"/>
              <a:gd name="T38" fmla="*/ 156 w 3948"/>
              <a:gd name="T39" fmla="*/ 5172 h 6800"/>
              <a:gd name="T40" fmla="*/ 336 w 3948"/>
              <a:gd name="T41" fmla="*/ 5472 h 6800"/>
              <a:gd name="T42" fmla="*/ 444 w 3948"/>
              <a:gd name="T43" fmla="*/ 5796 h 6800"/>
              <a:gd name="T44" fmla="*/ 276 w 3948"/>
              <a:gd name="T45" fmla="*/ 6384 h 6800"/>
              <a:gd name="T46" fmla="*/ 0 w 3948"/>
              <a:gd name="T47" fmla="*/ 6800 h 68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48"/>
              <a:gd name="T73" fmla="*/ 0 h 6800"/>
              <a:gd name="T74" fmla="*/ 3948 w 3948"/>
              <a:gd name="T75" fmla="*/ 6800 h 68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48" h="6800">
                <a:moveTo>
                  <a:pt x="3948" y="0"/>
                </a:moveTo>
                <a:cubicBezTo>
                  <a:pt x="3806" y="27"/>
                  <a:pt x="3664" y="54"/>
                  <a:pt x="3552" y="120"/>
                </a:cubicBezTo>
                <a:cubicBezTo>
                  <a:pt x="3440" y="186"/>
                  <a:pt x="3364" y="300"/>
                  <a:pt x="3276" y="396"/>
                </a:cubicBezTo>
                <a:cubicBezTo>
                  <a:pt x="3188" y="492"/>
                  <a:pt x="3116" y="592"/>
                  <a:pt x="3024" y="696"/>
                </a:cubicBezTo>
                <a:cubicBezTo>
                  <a:pt x="2932" y="800"/>
                  <a:pt x="2812" y="922"/>
                  <a:pt x="2724" y="1020"/>
                </a:cubicBezTo>
                <a:cubicBezTo>
                  <a:pt x="2636" y="1118"/>
                  <a:pt x="2566" y="1234"/>
                  <a:pt x="2496" y="1284"/>
                </a:cubicBezTo>
                <a:cubicBezTo>
                  <a:pt x="2426" y="1334"/>
                  <a:pt x="2326" y="1290"/>
                  <a:pt x="2304" y="1320"/>
                </a:cubicBezTo>
                <a:cubicBezTo>
                  <a:pt x="2282" y="1350"/>
                  <a:pt x="2338" y="1412"/>
                  <a:pt x="2364" y="1464"/>
                </a:cubicBezTo>
                <a:cubicBezTo>
                  <a:pt x="2390" y="1516"/>
                  <a:pt x="2448" y="1566"/>
                  <a:pt x="2460" y="1632"/>
                </a:cubicBezTo>
                <a:cubicBezTo>
                  <a:pt x="2472" y="1698"/>
                  <a:pt x="2504" y="1776"/>
                  <a:pt x="2436" y="1860"/>
                </a:cubicBezTo>
                <a:cubicBezTo>
                  <a:pt x="2368" y="1944"/>
                  <a:pt x="2158" y="2038"/>
                  <a:pt x="2052" y="2136"/>
                </a:cubicBezTo>
                <a:cubicBezTo>
                  <a:pt x="1946" y="2234"/>
                  <a:pt x="1870" y="2330"/>
                  <a:pt x="1800" y="2448"/>
                </a:cubicBezTo>
                <a:cubicBezTo>
                  <a:pt x="1730" y="2566"/>
                  <a:pt x="1678" y="2740"/>
                  <a:pt x="1632" y="2844"/>
                </a:cubicBezTo>
                <a:cubicBezTo>
                  <a:pt x="1586" y="2948"/>
                  <a:pt x="1600" y="3016"/>
                  <a:pt x="1524" y="3072"/>
                </a:cubicBezTo>
                <a:cubicBezTo>
                  <a:pt x="1448" y="3128"/>
                  <a:pt x="1298" y="3146"/>
                  <a:pt x="1176" y="3180"/>
                </a:cubicBezTo>
                <a:cubicBezTo>
                  <a:pt x="1054" y="3214"/>
                  <a:pt x="904" y="3204"/>
                  <a:pt x="792" y="3276"/>
                </a:cubicBezTo>
                <a:cubicBezTo>
                  <a:pt x="680" y="3348"/>
                  <a:pt x="588" y="3454"/>
                  <a:pt x="504" y="3612"/>
                </a:cubicBezTo>
                <a:cubicBezTo>
                  <a:pt x="420" y="3770"/>
                  <a:pt x="350" y="4042"/>
                  <a:pt x="288" y="4224"/>
                </a:cubicBezTo>
                <a:cubicBezTo>
                  <a:pt x="226" y="4406"/>
                  <a:pt x="154" y="4546"/>
                  <a:pt x="132" y="4704"/>
                </a:cubicBezTo>
                <a:cubicBezTo>
                  <a:pt x="110" y="4862"/>
                  <a:pt x="122" y="5044"/>
                  <a:pt x="156" y="5172"/>
                </a:cubicBezTo>
                <a:cubicBezTo>
                  <a:pt x="190" y="5300"/>
                  <a:pt x="288" y="5368"/>
                  <a:pt x="336" y="5472"/>
                </a:cubicBezTo>
                <a:cubicBezTo>
                  <a:pt x="384" y="5576"/>
                  <a:pt x="454" y="5644"/>
                  <a:pt x="444" y="5796"/>
                </a:cubicBezTo>
                <a:cubicBezTo>
                  <a:pt x="434" y="5948"/>
                  <a:pt x="350" y="6217"/>
                  <a:pt x="276" y="6384"/>
                </a:cubicBezTo>
                <a:cubicBezTo>
                  <a:pt x="202" y="6551"/>
                  <a:pt x="58" y="6713"/>
                  <a:pt x="0" y="68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6" name="Freeform 246"/>
          <p:cNvSpPr>
            <a:spLocks/>
          </p:cNvSpPr>
          <p:nvPr/>
        </p:nvSpPr>
        <p:spPr bwMode="auto">
          <a:xfrm>
            <a:off x="2020888" y="2725738"/>
            <a:ext cx="2995612" cy="2306637"/>
          </a:xfrm>
          <a:custGeom>
            <a:avLst/>
            <a:gdLst>
              <a:gd name="T0" fmla="*/ 5704 w 5704"/>
              <a:gd name="T1" fmla="*/ 0 h 5802"/>
              <a:gd name="T2" fmla="*/ 5484 w 5704"/>
              <a:gd name="T3" fmla="*/ 240 h 5802"/>
              <a:gd name="T4" fmla="*/ 5184 w 5704"/>
              <a:gd name="T5" fmla="*/ 480 h 5802"/>
              <a:gd name="T6" fmla="*/ 4920 w 5704"/>
              <a:gd name="T7" fmla="*/ 804 h 5802"/>
              <a:gd name="T8" fmla="*/ 4776 w 5704"/>
              <a:gd name="T9" fmla="*/ 1296 h 5802"/>
              <a:gd name="T10" fmla="*/ 4776 w 5704"/>
              <a:gd name="T11" fmla="*/ 1836 h 5802"/>
              <a:gd name="T12" fmla="*/ 4788 w 5704"/>
              <a:gd name="T13" fmla="*/ 2568 h 5802"/>
              <a:gd name="T14" fmla="*/ 4776 w 5704"/>
              <a:gd name="T15" fmla="*/ 3084 h 5802"/>
              <a:gd name="T16" fmla="*/ 5004 w 5704"/>
              <a:gd name="T17" fmla="*/ 3672 h 5802"/>
              <a:gd name="T18" fmla="*/ 5124 w 5704"/>
              <a:gd name="T19" fmla="*/ 3864 h 5802"/>
              <a:gd name="T20" fmla="*/ 5136 w 5704"/>
              <a:gd name="T21" fmla="*/ 4152 h 5802"/>
              <a:gd name="T22" fmla="*/ 5076 w 5704"/>
              <a:gd name="T23" fmla="*/ 4452 h 5802"/>
              <a:gd name="T24" fmla="*/ 4956 w 5704"/>
              <a:gd name="T25" fmla="*/ 4632 h 5802"/>
              <a:gd name="T26" fmla="*/ 4380 w 5704"/>
              <a:gd name="T27" fmla="*/ 4908 h 5802"/>
              <a:gd name="T28" fmla="*/ 3924 w 5704"/>
              <a:gd name="T29" fmla="*/ 5088 h 5802"/>
              <a:gd name="T30" fmla="*/ 3672 w 5704"/>
              <a:gd name="T31" fmla="*/ 5328 h 5802"/>
              <a:gd name="T32" fmla="*/ 3456 w 5704"/>
              <a:gd name="T33" fmla="*/ 5532 h 5802"/>
              <a:gd name="T34" fmla="*/ 3108 w 5704"/>
              <a:gd name="T35" fmla="*/ 5760 h 5802"/>
              <a:gd name="T36" fmla="*/ 2580 w 5704"/>
              <a:gd name="T37" fmla="*/ 5784 h 5802"/>
              <a:gd name="T38" fmla="*/ 2292 w 5704"/>
              <a:gd name="T39" fmla="*/ 5700 h 5802"/>
              <a:gd name="T40" fmla="*/ 2052 w 5704"/>
              <a:gd name="T41" fmla="*/ 5520 h 5802"/>
              <a:gd name="T42" fmla="*/ 1944 w 5704"/>
              <a:gd name="T43" fmla="*/ 5352 h 5802"/>
              <a:gd name="T44" fmla="*/ 1788 w 5704"/>
              <a:gd name="T45" fmla="*/ 5148 h 5802"/>
              <a:gd name="T46" fmla="*/ 1668 w 5704"/>
              <a:gd name="T47" fmla="*/ 4944 h 5802"/>
              <a:gd name="T48" fmla="*/ 1572 w 5704"/>
              <a:gd name="T49" fmla="*/ 4704 h 5802"/>
              <a:gd name="T50" fmla="*/ 1512 w 5704"/>
              <a:gd name="T51" fmla="*/ 4488 h 5802"/>
              <a:gd name="T52" fmla="*/ 1452 w 5704"/>
              <a:gd name="T53" fmla="*/ 4248 h 5802"/>
              <a:gd name="T54" fmla="*/ 1428 w 5704"/>
              <a:gd name="T55" fmla="*/ 4068 h 5802"/>
              <a:gd name="T56" fmla="*/ 1356 w 5704"/>
              <a:gd name="T57" fmla="*/ 3948 h 5802"/>
              <a:gd name="T58" fmla="*/ 1236 w 5704"/>
              <a:gd name="T59" fmla="*/ 4152 h 5802"/>
              <a:gd name="T60" fmla="*/ 1116 w 5704"/>
              <a:gd name="T61" fmla="*/ 4056 h 5802"/>
              <a:gd name="T62" fmla="*/ 816 w 5704"/>
              <a:gd name="T63" fmla="*/ 4272 h 5802"/>
              <a:gd name="T64" fmla="*/ 456 w 5704"/>
              <a:gd name="T65" fmla="*/ 4332 h 5802"/>
              <a:gd name="T66" fmla="*/ 96 w 5704"/>
              <a:gd name="T67" fmla="*/ 4404 h 5802"/>
              <a:gd name="T68" fmla="*/ 0 w 5704"/>
              <a:gd name="T69" fmla="*/ 4440 h 58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04"/>
              <a:gd name="T106" fmla="*/ 0 h 5802"/>
              <a:gd name="T107" fmla="*/ 5704 w 5704"/>
              <a:gd name="T108" fmla="*/ 5802 h 58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04" h="5802">
                <a:moveTo>
                  <a:pt x="5704" y="0"/>
                </a:moveTo>
                <a:cubicBezTo>
                  <a:pt x="5668" y="40"/>
                  <a:pt x="5571" y="160"/>
                  <a:pt x="5484" y="240"/>
                </a:cubicBezTo>
                <a:cubicBezTo>
                  <a:pt x="5397" y="320"/>
                  <a:pt x="5278" y="386"/>
                  <a:pt x="5184" y="480"/>
                </a:cubicBezTo>
                <a:cubicBezTo>
                  <a:pt x="5090" y="574"/>
                  <a:pt x="4988" y="668"/>
                  <a:pt x="4920" y="804"/>
                </a:cubicBezTo>
                <a:cubicBezTo>
                  <a:pt x="4852" y="940"/>
                  <a:pt x="4800" y="1124"/>
                  <a:pt x="4776" y="1296"/>
                </a:cubicBezTo>
                <a:cubicBezTo>
                  <a:pt x="4752" y="1468"/>
                  <a:pt x="4774" y="1624"/>
                  <a:pt x="4776" y="1836"/>
                </a:cubicBezTo>
                <a:cubicBezTo>
                  <a:pt x="4778" y="2048"/>
                  <a:pt x="4788" y="2360"/>
                  <a:pt x="4788" y="2568"/>
                </a:cubicBezTo>
                <a:cubicBezTo>
                  <a:pt x="4788" y="2776"/>
                  <a:pt x="4740" y="2900"/>
                  <a:pt x="4776" y="3084"/>
                </a:cubicBezTo>
                <a:cubicBezTo>
                  <a:pt x="4812" y="3268"/>
                  <a:pt x="4946" y="3542"/>
                  <a:pt x="5004" y="3672"/>
                </a:cubicBezTo>
                <a:cubicBezTo>
                  <a:pt x="5062" y="3802"/>
                  <a:pt x="5102" y="3784"/>
                  <a:pt x="5124" y="3864"/>
                </a:cubicBezTo>
                <a:cubicBezTo>
                  <a:pt x="5146" y="3944"/>
                  <a:pt x="5144" y="4054"/>
                  <a:pt x="5136" y="4152"/>
                </a:cubicBezTo>
                <a:cubicBezTo>
                  <a:pt x="5128" y="4250"/>
                  <a:pt x="5106" y="4372"/>
                  <a:pt x="5076" y="4452"/>
                </a:cubicBezTo>
                <a:cubicBezTo>
                  <a:pt x="5046" y="4532"/>
                  <a:pt x="5072" y="4556"/>
                  <a:pt x="4956" y="4632"/>
                </a:cubicBezTo>
                <a:cubicBezTo>
                  <a:pt x="4840" y="4708"/>
                  <a:pt x="4552" y="4832"/>
                  <a:pt x="4380" y="4908"/>
                </a:cubicBezTo>
                <a:cubicBezTo>
                  <a:pt x="4208" y="4984"/>
                  <a:pt x="4042" y="5018"/>
                  <a:pt x="3924" y="5088"/>
                </a:cubicBezTo>
                <a:cubicBezTo>
                  <a:pt x="3806" y="5158"/>
                  <a:pt x="3750" y="5254"/>
                  <a:pt x="3672" y="5328"/>
                </a:cubicBezTo>
                <a:cubicBezTo>
                  <a:pt x="3594" y="5402"/>
                  <a:pt x="3550" y="5460"/>
                  <a:pt x="3456" y="5532"/>
                </a:cubicBezTo>
                <a:cubicBezTo>
                  <a:pt x="3362" y="5604"/>
                  <a:pt x="3254" y="5718"/>
                  <a:pt x="3108" y="5760"/>
                </a:cubicBezTo>
                <a:cubicBezTo>
                  <a:pt x="2962" y="5802"/>
                  <a:pt x="2716" y="5794"/>
                  <a:pt x="2580" y="5784"/>
                </a:cubicBezTo>
                <a:cubicBezTo>
                  <a:pt x="2444" y="5774"/>
                  <a:pt x="2380" y="5744"/>
                  <a:pt x="2292" y="5700"/>
                </a:cubicBezTo>
                <a:cubicBezTo>
                  <a:pt x="2204" y="5656"/>
                  <a:pt x="2110" y="5578"/>
                  <a:pt x="2052" y="5520"/>
                </a:cubicBezTo>
                <a:cubicBezTo>
                  <a:pt x="1994" y="5462"/>
                  <a:pt x="1988" y="5414"/>
                  <a:pt x="1944" y="5352"/>
                </a:cubicBezTo>
                <a:cubicBezTo>
                  <a:pt x="1900" y="5290"/>
                  <a:pt x="1834" y="5216"/>
                  <a:pt x="1788" y="5148"/>
                </a:cubicBezTo>
                <a:cubicBezTo>
                  <a:pt x="1742" y="5080"/>
                  <a:pt x="1704" y="5018"/>
                  <a:pt x="1668" y="4944"/>
                </a:cubicBezTo>
                <a:cubicBezTo>
                  <a:pt x="1632" y="4870"/>
                  <a:pt x="1598" y="4780"/>
                  <a:pt x="1572" y="4704"/>
                </a:cubicBezTo>
                <a:cubicBezTo>
                  <a:pt x="1546" y="4628"/>
                  <a:pt x="1532" y="4564"/>
                  <a:pt x="1512" y="4488"/>
                </a:cubicBezTo>
                <a:cubicBezTo>
                  <a:pt x="1492" y="4412"/>
                  <a:pt x="1466" y="4318"/>
                  <a:pt x="1452" y="4248"/>
                </a:cubicBezTo>
                <a:cubicBezTo>
                  <a:pt x="1438" y="4178"/>
                  <a:pt x="1444" y="4118"/>
                  <a:pt x="1428" y="4068"/>
                </a:cubicBezTo>
                <a:cubicBezTo>
                  <a:pt x="1412" y="4018"/>
                  <a:pt x="1388" y="3934"/>
                  <a:pt x="1356" y="3948"/>
                </a:cubicBezTo>
                <a:cubicBezTo>
                  <a:pt x="1324" y="3962"/>
                  <a:pt x="1276" y="4134"/>
                  <a:pt x="1236" y="4152"/>
                </a:cubicBezTo>
                <a:cubicBezTo>
                  <a:pt x="1196" y="4170"/>
                  <a:pt x="1186" y="4036"/>
                  <a:pt x="1116" y="4056"/>
                </a:cubicBezTo>
                <a:cubicBezTo>
                  <a:pt x="1046" y="4076"/>
                  <a:pt x="926" y="4226"/>
                  <a:pt x="816" y="4272"/>
                </a:cubicBezTo>
                <a:cubicBezTo>
                  <a:pt x="706" y="4318"/>
                  <a:pt x="576" y="4310"/>
                  <a:pt x="456" y="4332"/>
                </a:cubicBezTo>
                <a:cubicBezTo>
                  <a:pt x="336" y="4354"/>
                  <a:pt x="172" y="4386"/>
                  <a:pt x="96" y="4404"/>
                </a:cubicBezTo>
                <a:cubicBezTo>
                  <a:pt x="20" y="4422"/>
                  <a:pt x="10" y="4431"/>
                  <a:pt x="0" y="44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7" name="Freeform 247"/>
          <p:cNvSpPr>
            <a:spLocks/>
          </p:cNvSpPr>
          <p:nvPr/>
        </p:nvSpPr>
        <p:spPr bwMode="auto">
          <a:xfrm>
            <a:off x="4995863" y="219075"/>
            <a:ext cx="2098675" cy="2703513"/>
          </a:xfrm>
          <a:custGeom>
            <a:avLst/>
            <a:gdLst>
              <a:gd name="T0" fmla="*/ 3996 w 3996"/>
              <a:gd name="T1" fmla="*/ 0 h 6796"/>
              <a:gd name="T2" fmla="*/ 3624 w 3996"/>
              <a:gd name="T3" fmla="*/ 84 h 6796"/>
              <a:gd name="T4" fmla="*/ 3264 w 3996"/>
              <a:gd name="T5" fmla="*/ 336 h 6796"/>
              <a:gd name="T6" fmla="*/ 3072 w 3996"/>
              <a:gd name="T7" fmla="*/ 588 h 6796"/>
              <a:gd name="T8" fmla="*/ 2988 w 3996"/>
              <a:gd name="T9" fmla="*/ 708 h 6796"/>
              <a:gd name="T10" fmla="*/ 2868 w 3996"/>
              <a:gd name="T11" fmla="*/ 876 h 6796"/>
              <a:gd name="T12" fmla="*/ 2580 w 3996"/>
              <a:gd name="T13" fmla="*/ 936 h 6796"/>
              <a:gd name="T14" fmla="*/ 2496 w 3996"/>
              <a:gd name="T15" fmla="*/ 936 h 6796"/>
              <a:gd name="T16" fmla="*/ 2676 w 3996"/>
              <a:gd name="T17" fmla="*/ 1128 h 6796"/>
              <a:gd name="T18" fmla="*/ 2772 w 3996"/>
              <a:gd name="T19" fmla="*/ 1308 h 6796"/>
              <a:gd name="T20" fmla="*/ 2664 w 3996"/>
              <a:gd name="T21" fmla="*/ 1596 h 6796"/>
              <a:gd name="T22" fmla="*/ 2388 w 3996"/>
              <a:gd name="T23" fmla="*/ 1812 h 6796"/>
              <a:gd name="T24" fmla="*/ 2040 w 3996"/>
              <a:gd name="T25" fmla="*/ 2076 h 6796"/>
              <a:gd name="T26" fmla="*/ 1800 w 3996"/>
              <a:gd name="T27" fmla="*/ 2400 h 6796"/>
              <a:gd name="T28" fmla="*/ 1620 w 3996"/>
              <a:gd name="T29" fmla="*/ 2724 h 6796"/>
              <a:gd name="T30" fmla="*/ 1476 w 3996"/>
              <a:gd name="T31" fmla="*/ 3072 h 6796"/>
              <a:gd name="T32" fmla="*/ 1416 w 3996"/>
              <a:gd name="T33" fmla="*/ 3192 h 6796"/>
              <a:gd name="T34" fmla="*/ 1212 w 3996"/>
              <a:gd name="T35" fmla="*/ 3192 h 6796"/>
              <a:gd name="T36" fmla="*/ 876 w 3996"/>
              <a:gd name="T37" fmla="*/ 3252 h 6796"/>
              <a:gd name="T38" fmla="*/ 672 w 3996"/>
              <a:gd name="T39" fmla="*/ 3432 h 6796"/>
              <a:gd name="T40" fmla="*/ 600 w 3996"/>
              <a:gd name="T41" fmla="*/ 3888 h 6796"/>
              <a:gd name="T42" fmla="*/ 684 w 3996"/>
              <a:gd name="T43" fmla="*/ 4716 h 6796"/>
              <a:gd name="T44" fmla="*/ 672 w 3996"/>
              <a:gd name="T45" fmla="*/ 5436 h 6796"/>
              <a:gd name="T46" fmla="*/ 408 w 3996"/>
              <a:gd name="T47" fmla="*/ 6192 h 6796"/>
              <a:gd name="T48" fmla="*/ 144 w 3996"/>
              <a:gd name="T49" fmla="*/ 6648 h 6796"/>
              <a:gd name="T50" fmla="*/ 0 w 3996"/>
              <a:gd name="T51" fmla="*/ 6796 h 67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96"/>
              <a:gd name="T79" fmla="*/ 0 h 6796"/>
              <a:gd name="T80" fmla="*/ 3996 w 3996"/>
              <a:gd name="T81" fmla="*/ 6796 h 679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96" h="6796">
                <a:moveTo>
                  <a:pt x="3996" y="0"/>
                </a:moveTo>
                <a:cubicBezTo>
                  <a:pt x="3871" y="14"/>
                  <a:pt x="3746" y="28"/>
                  <a:pt x="3624" y="84"/>
                </a:cubicBezTo>
                <a:cubicBezTo>
                  <a:pt x="3502" y="140"/>
                  <a:pt x="3356" y="252"/>
                  <a:pt x="3264" y="336"/>
                </a:cubicBezTo>
                <a:cubicBezTo>
                  <a:pt x="3172" y="420"/>
                  <a:pt x="3118" y="526"/>
                  <a:pt x="3072" y="588"/>
                </a:cubicBezTo>
                <a:cubicBezTo>
                  <a:pt x="3026" y="650"/>
                  <a:pt x="3022" y="660"/>
                  <a:pt x="2988" y="708"/>
                </a:cubicBezTo>
                <a:cubicBezTo>
                  <a:pt x="2954" y="756"/>
                  <a:pt x="2936" y="838"/>
                  <a:pt x="2868" y="876"/>
                </a:cubicBezTo>
                <a:cubicBezTo>
                  <a:pt x="2800" y="914"/>
                  <a:pt x="2642" y="926"/>
                  <a:pt x="2580" y="936"/>
                </a:cubicBezTo>
                <a:cubicBezTo>
                  <a:pt x="2518" y="946"/>
                  <a:pt x="2480" y="904"/>
                  <a:pt x="2496" y="936"/>
                </a:cubicBezTo>
                <a:cubicBezTo>
                  <a:pt x="2512" y="968"/>
                  <a:pt x="2630" y="1066"/>
                  <a:pt x="2676" y="1128"/>
                </a:cubicBezTo>
                <a:cubicBezTo>
                  <a:pt x="2722" y="1190"/>
                  <a:pt x="2774" y="1230"/>
                  <a:pt x="2772" y="1308"/>
                </a:cubicBezTo>
                <a:cubicBezTo>
                  <a:pt x="2770" y="1386"/>
                  <a:pt x="2728" y="1512"/>
                  <a:pt x="2664" y="1596"/>
                </a:cubicBezTo>
                <a:cubicBezTo>
                  <a:pt x="2600" y="1680"/>
                  <a:pt x="2492" y="1732"/>
                  <a:pt x="2388" y="1812"/>
                </a:cubicBezTo>
                <a:cubicBezTo>
                  <a:pt x="2284" y="1892"/>
                  <a:pt x="2138" y="1978"/>
                  <a:pt x="2040" y="2076"/>
                </a:cubicBezTo>
                <a:cubicBezTo>
                  <a:pt x="1942" y="2174"/>
                  <a:pt x="1870" y="2292"/>
                  <a:pt x="1800" y="2400"/>
                </a:cubicBezTo>
                <a:cubicBezTo>
                  <a:pt x="1730" y="2508"/>
                  <a:pt x="1674" y="2612"/>
                  <a:pt x="1620" y="2724"/>
                </a:cubicBezTo>
                <a:cubicBezTo>
                  <a:pt x="1566" y="2836"/>
                  <a:pt x="1510" y="2994"/>
                  <a:pt x="1476" y="3072"/>
                </a:cubicBezTo>
                <a:cubicBezTo>
                  <a:pt x="1442" y="3150"/>
                  <a:pt x="1460" y="3172"/>
                  <a:pt x="1416" y="3192"/>
                </a:cubicBezTo>
                <a:cubicBezTo>
                  <a:pt x="1372" y="3212"/>
                  <a:pt x="1302" y="3182"/>
                  <a:pt x="1212" y="3192"/>
                </a:cubicBezTo>
                <a:cubicBezTo>
                  <a:pt x="1122" y="3202"/>
                  <a:pt x="966" y="3212"/>
                  <a:pt x="876" y="3252"/>
                </a:cubicBezTo>
                <a:cubicBezTo>
                  <a:pt x="786" y="3292"/>
                  <a:pt x="718" y="3326"/>
                  <a:pt x="672" y="3432"/>
                </a:cubicBezTo>
                <a:cubicBezTo>
                  <a:pt x="626" y="3538"/>
                  <a:pt x="598" y="3674"/>
                  <a:pt x="600" y="3888"/>
                </a:cubicBezTo>
                <a:cubicBezTo>
                  <a:pt x="602" y="4102"/>
                  <a:pt x="672" y="4458"/>
                  <a:pt x="684" y="4716"/>
                </a:cubicBezTo>
                <a:cubicBezTo>
                  <a:pt x="696" y="4974"/>
                  <a:pt x="718" y="5190"/>
                  <a:pt x="672" y="5436"/>
                </a:cubicBezTo>
                <a:cubicBezTo>
                  <a:pt x="626" y="5682"/>
                  <a:pt x="496" y="5990"/>
                  <a:pt x="408" y="6192"/>
                </a:cubicBezTo>
                <a:cubicBezTo>
                  <a:pt x="320" y="6394"/>
                  <a:pt x="212" y="6547"/>
                  <a:pt x="144" y="6648"/>
                </a:cubicBezTo>
                <a:cubicBezTo>
                  <a:pt x="76" y="6749"/>
                  <a:pt x="30" y="6765"/>
                  <a:pt x="0" y="67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8" name="Freeform 248"/>
          <p:cNvSpPr>
            <a:spLocks/>
          </p:cNvSpPr>
          <p:nvPr/>
        </p:nvSpPr>
        <p:spPr bwMode="auto">
          <a:xfrm>
            <a:off x="4705350" y="2921000"/>
            <a:ext cx="2395538" cy="2667000"/>
          </a:xfrm>
          <a:custGeom>
            <a:avLst/>
            <a:gdLst>
              <a:gd name="T0" fmla="*/ 552 w 4560"/>
              <a:gd name="T1" fmla="*/ 0 h 6708"/>
              <a:gd name="T2" fmla="*/ 420 w 4560"/>
              <a:gd name="T3" fmla="*/ 156 h 6708"/>
              <a:gd name="T4" fmla="*/ 360 w 4560"/>
              <a:gd name="T5" fmla="*/ 456 h 6708"/>
              <a:gd name="T6" fmla="*/ 276 w 4560"/>
              <a:gd name="T7" fmla="*/ 828 h 6708"/>
              <a:gd name="T8" fmla="*/ 108 w 4560"/>
              <a:gd name="T9" fmla="*/ 1356 h 6708"/>
              <a:gd name="T10" fmla="*/ 12 w 4560"/>
              <a:gd name="T11" fmla="*/ 1728 h 6708"/>
              <a:gd name="T12" fmla="*/ 36 w 4560"/>
              <a:gd name="T13" fmla="*/ 2220 h 6708"/>
              <a:gd name="T14" fmla="*/ 132 w 4560"/>
              <a:gd name="T15" fmla="*/ 2652 h 6708"/>
              <a:gd name="T16" fmla="*/ 516 w 4560"/>
              <a:gd name="T17" fmla="*/ 3408 h 6708"/>
              <a:gd name="T18" fmla="*/ 972 w 4560"/>
              <a:gd name="T19" fmla="*/ 3912 h 6708"/>
              <a:gd name="T20" fmla="*/ 1380 w 4560"/>
              <a:gd name="T21" fmla="*/ 4608 h 6708"/>
              <a:gd name="T22" fmla="*/ 1800 w 4560"/>
              <a:gd name="T23" fmla="*/ 5208 h 6708"/>
              <a:gd name="T24" fmla="*/ 2088 w 4560"/>
              <a:gd name="T25" fmla="*/ 5424 h 6708"/>
              <a:gd name="T26" fmla="*/ 2304 w 4560"/>
              <a:gd name="T27" fmla="*/ 5688 h 6708"/>
              <a:gd name="T28" fmla="*/ 2388 w 4560"/>
              <a:gd name="T29" fmla="*/ 5868 h 6708"/>
              <a:gd name="T30" fmla="*/ 2604 w 4560"/>
              <a:gd name="T31" fmla="*/ 6072 h 6708"/>
              <a:gd name="T32" fmla="*/ 2916 w 4560"/>
              <a:gd name="T33" fmla="*/ 6156 h 6708"/>
              <a:gd name="T34" fmla="*/ 3480 w 4560"/>
              <a:gd name="T35" fmla="*/ 6492 h 6708"/>
              <a:gd name="T36" fmla="*/ 3804 w 4560"/>
              <a:gd name="T37" fmla="*/ 6636 h 6708"/>
              <a:gd name="T38" fmla="*/ 4560 w 4560"/>
              <a:gd name="T39" fmla="*/ 6708 h 67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60"/>
              <a:gd name="T61" fmla="*/ 0 h 6708"/>
              <a:gd name="T62" fmla="*/ 4560 w 4560"/>
              <a:gd name="T63" fmla="*/ 6708 h 67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60" h="6708">
                <a:moveTo>
                  <a:pt x="552" y="0"/>
                </a:moveTo>
                <a:cubicBezTo>
                  <a:pt x="502" y="40"/>
                  <a:pt x="452" y="80"/>
                  <a:pt x="420" y="156"/>
                </a:cubicBezTo>
                <a:cubicBezTo>
                  <a:pt x="388" y="232"/>
                  <a:pt x="384" y="344"/>
                  <a:pt x="360" y="456"/>
                </a:cubicBezTo>
                <a:cubicBezTo>
                  <a:pt x="336" y="568"/>
                  <a:pt x="318" y="678"/>
                  <a:pt x="276" y="828"/>
                </a:cubicBezTo>
                <a:cubicBezTo>
                  <a:pt x="234" y="978"/>
                  <a:pt x="152" y="1206"/>
                  <a:pt x="108" y="1356"/>
                </a:cubicBezTo>
                <a:cubicBezTo>
                  <a:pt x="64" y="1506"/>
                  <a:pt x="24" y="1584"/>
                  <a:pt x="12" y="1728"/>
                </a:cubicBezTo>
                <a:cubicBezTo>
                  <a:pt x="0" y="1872"/>
                  <a:pt x="16" y="2066"/>
                  <a:pt x="36" y="2220"/>
                </a:cubicBezTo>
                <a:cubicBezTo>
                  <a:pt x="56" y="2374"/>
                  <a:pt x="52" y="2454"/>
                  <a:pt x="132" y="2652"/>
                </a:cubicBezTo>
                <a:cubicBezTo>
                  <a:pt x="212" y="2850"/>
                  <a:pt x="376" y="3198"/>
                  <a:pt x="516" y="3408"/>
                </a:cubicBezTo>
                <a:cubicBezTo>
                  <a:pt x="656" y="3618"/>
                  <a:pt x="828" y="3712"/>
                  <a:pt x="972" y="3912"/>
                </a:cubicBezTo>
                <a:cubicBezTo>
                  <a:pt x="1116" y="4112"/>
                  <a:pt x="1242" y="4392"/>
                  <a:pt x="1380" y="4608"/>
                </a:cubicBezTo>
                <a:cubicBezTo>
                  <a:pt x="1518" y="4824"/>
                  <a:pt x="1682" y="5072"/>
                  <a:pt x="1800" y="5208"/>
                </a:cubicBezTo>
                <a:cubicBezTo>
                  <a:pt x="1918" y="5344"/>
                  <a:pt x="2004" y="5344"/>
                  <a:pt x="2088" y="5424"/>
                </a:cubicBezTo>
                <a:cubicBezTo>
                  <a:pt x="2172" y="5504"/>
                  <a:pt x="2254" y="5614"/>
                  <a:pt x="2304" y="5688"/>
                </a:cubicBezTo>
                <a:cubicBezTo>
                  <a:pt x="2354" y="5762"/>
                  <a:pt x="2338" y="5804"/>
                  <a:pt x="2388" y="5868"/>
                </a:cubicBezTo>
                <a:cubicBezTo>
                  <a:pt x="2438" y="5932"/>
                  <a:pt x="2516" y="6024"/>
                  <a:pt x="2604" y="6072"/>
                </a:cubicBezTo>
                <a:cubicBezTo>
                  <a:pt x="2692" y="6120"/>
                  <a:pt x="2770" y="6086"/>
                  <a:pt x="2916" y="6156"/>
                </a:cubicBezTo>
                <a:cubicBezTo>
                  <a:pt x="3062" y="6226"/>
                  <a:pt x="3332" y="6412"/>
                  <a:pt x="3480" y="6492"/>
                </a:cubicBezTo>
                <a:cubicBezTo>
                  <a:pt x="3628" y="6572"/>
                  <a:pt x="3624" y="6600"/>
                  <a:pt x="3804" y="6636"/>
                </a:cubicBezTo>
                <a:cubicBezTo>
                  <a:pt x="3984" y="6672"/>
                  <a:pt x="4403" y="6693"/>
                  <a:pt x="4560" y="67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29" name="Freeform 249"/>
          <p:cNvSpPr>
            <a:spLocks/>
          </p:cNvSpPr>
          <p:nvPr/>
        </p:nvSpPr>
        <p:spPr bwMode="auto">
          <a:xfrm>
            <a:off x="5203825" y="314325"/>
            <a:ext cx="1878013" cy="2606675"/>
          </a:xfrm>
          <a:custGeom>
            <a:avLst/>
            <a:gdLst>
              <a:gd name="T0" fmla="*/ 3576 w 3576"/>
              <a:gd name="T1" fmla="*/ 0 h 6552"/>
              <a:gd name="T2" fmla="*/ 3300 w 3576"/>
              <a:gd name="T3" fmla="*/ 48 h 6552"/>
              <a:gd name="T4" fmla="*/ 3048 w 3576"/>
              <a:gd name="T5" fmla="*/ 240 h 6552"/>
              <a:gd name="T6" fmla="*/ 2856 w 3576"/>
              <a:gd name="T7" fmla="*/ 492 h 6552"/>
              <a:gd name="T8" fmla="*/ 2712 w 3576"/>
              <a:gd name="T9" fmla="*/ 696 h 6552"/>
              <a:gd name="T10" fmla="*/ 2688 w 3576"/>
              <a:gd name="T11" fmla="*/ 912 h 6552"/>
              <a:gd name="T12" fmla="*/ 2604 w 3576"/>
              <a:gd name="T13" fmla="*/ 936 h 6552"/>
              <a:gd name="T14" fmla="*/ 2484 w 3576"/>
              <a:gd name="T15" fmla="*/ 912 h 6552"/>
              <a:gd name="T16" fmla="*/ 2412 w 3576"/>
              <a:gd name="T17" fmla="*/ 900 h 6552"/>
              <a:gd name="T18" fmla="*/ 2484 w 3576"/>
              <a:gd name="T19" fmla="*/ 1068 h 6552"/>
              <a:gd name="T20" fmla="*/ 2544 w 3576"/>
              <a:gd name="T21" fmla="*/ 1140 h 6552"/>
              <a:gd name="T22" fmla="*/ 2508 w 3576"/>
              <a:gd name="T23" fmla="*/ 1356 h 6552"/>
              <a:gd name="T24" fmla="*/ 2340 w 3576"/>
              <a:gd name="T25" fmla="*/ 1572 h 6552"/>
              <a:gd name="T26" fmla="*/ 1884 w 3576"/>
              <a:gd name="T27" fmla="*/ 1836 h 6552"/>
              <a:gd name="T28" fmla="*/ 1548 w 3576"/>
              <a:gd name="T29" fmla="*/ 2172 h 6552"/>
              <a:gd name="T30" fmla="*/ 1212 w 3576"/>
              <a:gd name="T31" fmla="*/ 2808 h 6552"/>
              <a:gd name="T32" fmla="*/ 1068 w 3576"/>
              <a:gd name="T33" fmla="*/ 3024 h 6552"/>
              <a:gd name="T34" fmla="*/ 924 w 3576"/>
              <a:gd name="T35" fmla="*/ 3732 h 6552"/>
              <a:gd name="T36" fmla="*/ 780 w 3576"/>
              <a:gd name="T37" fmla="*/ 4608 h 6552"/>
              <a:gd name="T38" fmla="*/ 480 w 3576"/>
              <a:gd name="T39" fmla="*/ 5688 h 6552"/>
              <a:gd name="T40" fmla="*/ 144 w 3576"/>
              <a:gd name="T41" fmla="*/ 6360 h 6552"/>
              <a:gd name="T42" fmla="*/ 0 w 3576"/>
              <a:gd name="T43" fmla="*/ 6552 h 65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6"/>
              <a:gd name="T67" fmla="*/ 0 h 6552"/>
              <a:gd name="T68" fmla="*/ 3576 w 3576"/>
              <a:gd name="T69" fmla="*/ 6552 h 65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6" h="6552">
                <a:moveTo>
                  <a:pt x="3576" y="0"/>
                </a:moveTo>
                <a:cubicBezTo>
                  <a:pt x="3482" y="4"/>
                  <a:pt x="3388" y="8"/>
                  <a:pt x="3300" y="48"/>
                </a:cubicBezTo>
                <a:cubicBezTo>
                  <a:pt x="3212" y="88"/>
                  <a:pt x="3122" y="166"/>
                  <a:pt x="3048" y="240"/>
                </a:cubicBezTo>
                <a:cubicBezTo>
                  <a:pt x="2974" y="314"/>
                  <a:pt x="2912" y="416"/>
                  <a:pt x="2856" y="492"/>
                </a:cubicBezTo>
                <a:cubicBezTo>
                  <a:pt x="2800" y="568"/>
                  <a:pt x="2740" y="626"/>
                  <a:pt x="2712" y="696"/>
                </a:cubicBezTo>
                <a:cubicBezTo>
                  <a:pt x="2684" y="766"/>
                  <a:pt x="2706" y="872"/>
                  <a:pt x="2688" y="912"/>
                </a:cubicBezTo>
                <a:cubicBezTo>
                  <a:pt x="2670" y="952"/>
                  <a:pt x="2638" y="936"/>
                  <a:pt x="2604" y="936"/>
                </a:cubicBezTo>
                <a:cubicBezTo>
                  <a:pt x="2570" y="936"/>
                  <a:pt x="2516" y="918"/>
                  <a:pt x="2484" y="912"/>
                </a:cubicBezTo>
                <a:cubicBezTo>
                  <a:pt x="2452" y="906"/>
                  <a:pt x="2412" y="874"/>
                  <a:pt x="2412" y="900"/>
                </a:cubicBezTo>
                <a:cubicBezTo>
                  <a:pt x="2412" y="926"/>
                  <a:pt x="2462" y="1028"/>
                  <a:pt x="2484" y="1068"/>
                </a:cubicBezTo>
                <a:cubicBezTo>
                  <a:pt x="2506" y="1108"/>
                  <a:pt x="2540" y="1092"/>
                  <a:pt x="2544" y="1140"/>
                </a:cubicBezTo>
                <a:cubicBezTo>
                  <a:pt x="2548" y="1188"/>
                  <a:pt x="2542" y="1284"/>
                  <a:pt x="2508" y="1356"/>
                </a:cubicBezTo>
                <a:cubicBezTo>
                  <a:pt x="2474" y="1428"/>
                  <a:pt x="2444" y="1492"/>
                  <a:pt x="2340" y="1572"/>
                </a:cubicBezTo>
                <a:cubicBezTo>
                  <a:pt x="2236" y="1652"/>
                  <a:pt x="2016" y="1736"/>
                  <a:pt x="1884" y="1836"/>
                </a:cubicBezTo>
                <a:cubicBezTo>
                  <a:pt x="1752" y="1936"/>
                  <a:pt x="1660" y="2010"/>
                  <a:pt x="1548" y="2172"/>
                </a:cubicBezTo>
                <a:cubicBezTo>
                  <a:pt x="1436" y="2334"/>
                  <a:pt x="1292" y="2666"/>
                  <a:pt x="1212" y="2808"/>
                </a:cubicBezTo>
                <a:cubicBezTo>
                  <a:pt x="1132" y="2950"/>
                  <a:pt x="1116" y="2870"/>
                  <a:pt x="1068" y="3024"/>
                </a:cubicBezTo>
                <a:cubicBezTo>
                  <a:pt x="1020" y="3178"/>
                  <a:pt x="972" y="3468"/>
                  <a:pt x="924" y="3732"/>
                </a:cubicBezTo>
                <a:cubicBezTo>
                  <a:pt x="876" y="3996"/>
                  <a:pt x="854" y="4282"/>
                  <a:pt x="780" y="4608"/>
                </a:cubicBezTo>
                <a:cubicBezTo>
                  <a:pt x="706" y="4934"/>
                  <a:pt x="586" y="5396"/>
                  <a:pt x="480" y="5688"/>
                </a:cubicBezTo>
                <a:cubicBezTo>
                  <a:pt x="374" y="5980"/>
                  <a:pt x="224" y="6216"/>
                  <a:pt x="144" y="6360"/>
                </a:cubicBezTo>
                <a:cubicBezTo>
                  <a:pt x="64" y="6504"/>
                  <a:pt x="32" y="6528"/>
                  <a:pt x="0" y="65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0" name="Freeform 250"/>
          <p:cNvSpPr>
            <a:spLocks/>
          </p:cNvSpPr>
          <p:nvPr/>
        </p:nvSpPr>
        <p:spPr bwMode="auto">
          <a:xfrm>
            <a:off x="4945063" y="2916238"/>
            <a:ext cx="2162175" cy="2566987"/>
          </a:xfrm>
          <a:custGeom>
            <a:avLst/>
            <a:gdLst>
              <a:gd name="T0" fmla="*/ 504 w 4116"/>
              <a:gd name="T1" fmla="*/ 0 h 6456"/>
              <a:gd name="T2" fmla="*/ 252 w 4116"/>
              <a:gd name="T3" fmla="*/ 552 h 6456"/>
              <a:gd name="T4" fmla="*/ 60 w 4116"/>
              <a:gd name="T5" fmla="*/ 1236 h 6456"/>
              <a:gd name="T6" fmla="*/ 36 w 4116"/>
              <a:gd name="T7" fmla="*/ 1776 h 6456"/>
              <a:gd name="T8" fmla="*/ 276 w 4116"/>
              <a:gd name="T9" fmla="*/ 2676 h 6456"/>
              <a:gd name="T10" fmla="*/ 720 w 4116"/>
              <a:gd name="T11" fmla="*/ 3624 h 6456"/>
              <a:gd name="T12" fmla="*/ 1092 w 4116"/>
              <a:gd name="T13" fmla="*/ 4236 h 6456"/>
              <a:gd name="T14" fmla="*/ 1236 w 4116"/>
              <a:gd name="T15" fmla="*/ 4548 h 6456"/>
              <a:gd name="T16" fmla="*/ 1716 w 4116"/>
              <a:gd name="T17" fmla="*/ 5040 h 6456"/>
              <a:gd name="T18" fmla="*/ 2076 w 4116"/>
              <a:gd name="T19" fmla="*/ 5364 h 6456"/>
              <a:gd name="T20" fmla="*/ 2304 w 4116"/>
              <a:gd name="T21" fmla="*/ 5700 h 6456"/>
              <a:gd name="T22" fmla="*/ 2928 w 4116"/>
              <a:gd name="T23" fmla="*/ 6072 h 6456"/>
              <a:gd name="T24" fmla="*/ 3456 w 4116"/>
              <a:gd name="T25" fmla="*/ 6252 h 6456"/>
              <a:gd name="T26" fmla="*/ 4116 w 4116"/>
              <a:gd name="T27" fmla="*/ 6456 h 64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16"/>
              <a:gd name="T43" fmla="*/ 0 h 6456"/>
              <a:gd name="T44" fmla="*/ 4116 w 4116"/>
              <a:gd name="T45" fmla="*/ 6456 h 64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16" h="6456">
                <a:moveTo>
                  <a:pt x="504" y="0"/>
                </a:moveTo>
                <a:cubicBezTo>
                  <a:pt x="462" y="92"/>
                  <a:pt x="326" y="346"/>
                  <a:pt x="252" y="552"/>
                </a:cubicBezTo>
                <a:cubicBezTo>
                  <a:pt x="178" y="758"/>
                  <a:pt x="96" y="1032"/>
                  <a:pt x="60" y="1236"/>
                </a:cubicBezTo>
                <a:cubicBezTo>
                  <a:pt x="24" y="1440"/>
                  <a:pt x="0" y="1536"/>
                  <a:pt x="36" y="1776"/>
                </a:cubicBezTo>
                <a:cubicBezTo>
                  <a:pt x="72" y="2016"/>
                  <a:pt x="162" y="2368"/>
                  <a:pt x="276" y="2676"/>
                </a:cubicBezTo>
                <a:cubicBezTo>
                  <a:pt x="390" y="2984"/>
                  <a:pt x="584" y="3364"/>
                  <a:pt x="720" y="3624"/>
                </a:cubicBezTo>
                <a:cubicBezTo>
                  <a:pt x="856" y="3884"/>
                  <a:pt x="1006" y="4082"/>
                  <a:pt x="1092" y="4236"/>
                </a:cubicBezTo>
                <a:cubicBezTo>
                  <a:pt x="1178" y="4390"/>
                  <a:pt x="1132" y="4414"/>
                  <a:pt x="1236" y="4548"/>
                </a:cubicBezTo>
                <a:cubicBezTo>
                  <a:pt x="1340" y="4682"/>
                  <a:pt x="1576" y="4904"/>
                  <a:pt x="1716" y="5040"/>
                </a:cubicBezTo>
                <a:cubicBezTo>
                  <a:pt x="1856" y="5176"/>
                  <a:pt x="1978" y="5254"/>
                  <a:pt x="2076" y="5364"/>
                </a:cubicBezTo>
                <a:cubicBezTo>
                  <a:pt x="2174" y="5474"/>
                  <a:pt x="2162" y="5582"/>
                  <a:pt x="2304" y="5700"/>
                </a:cubicBezTo>
                <a:cubicBezTo>
                  <a:pt x="2446" y="5818"/>
                  <a:pt x="2736" y="5980"/>
                  <a:pt x="2928" y="6072"/>
                </a:cubicBezTo>
                <a:cubicBezTo>
                  <a:pt x="3120" y="6164"/>
                  <a:pt x="3258" y="6188"/>
                  <a:pt x="3456" y="6252"/>
                </a:cubicBezTo>
                <a:cubicBezTo>
                  <a:pt x="3654" y="6316"/>
                  <a:pt x="3885" y="6386"/>
                  <a:pt x="4116" y="64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1" name="Freeform 251"/>
          <p:cNvSpPr>
            <a:spLocks/>
          </p:cNvSpPr>
          <p:nvPr/>
        </p:nvSpPr>
        <p:spPr bwMode="auto">
          <a:xfrm>
            <a:off x="5316538" y="454025"/>
            <a:ext cx="1765300" cy="2566988"/>
          </a:xfrm>
          <a:custGeom>
            <a:avLst/>
            <a:gdLst>
              <a:gd name="T0" fmla="*/ 3360 w 3360"/>
              <a:gd name="T1" fmla="*/ 0 h 6456"/>
              <a:gd name="T2" fmla="*/ 3084 w 3360"/>
              <a:gd name="T3" fmla="*/ 108 h 6456"/>
              <a:gd name="T4" fmla="*/ 2880 w 3360"/>
              <a:gd name="T5" fmla="*/ 396 h 6456"/>
              <a:gd name="T6" fmla="*/ 2700 w 3360"/>
              <a:gd name="T7" fmla="*/ 600 h 6456"/>
              <a:gd name="T8" fmla="*/ 2508 w 3360"/>
              <a:gd name="T9" fmla="*/ 744 h 6456"/>
              <a:gd name="T10" fmla="*/ 2592 w 3360"/>
              <a:gd name="T11" fmla="*/ 864 h 6456"/>
              <a:gd name="T12" fmla="*/ 2616 w 3360"/>
              <a:gd name="T13" fmla="*/ 1128 h 6456"/>
              <a:gd name="T14" fmla="*/ 2340 w 3360"/>
              <a:gd name="T15" fmla="*/ 1524 h 6456"/>
              <a:gd name="T16" fmla="*/ 1872 w 3360"/>
              <a:gd name="T17" fmla="*/ 1920 h 6456"/>
              <a:gd name="T18" fmla="*/ 1464 w 3360"/>
              <a:gd name="T19" fmla="*/ 2268 h 6456"/>
              <a:gd name="T20" fmla="*/ 1080 w 3360"/>
              <a:gd name="T21" fmla="*/ 2676 h 6456"/>
              <a:gd name="T22" fmla="*/ 984 w 3360"/>
              <a:gd name="T23" fmla="*/ 2868 h 6456"/>
              <a:gd name="T24" fmla="*/ 852 w 3360"/>
              <a:gd name="T25" fmla="*/ 3288 h 6456"/>
              <a:gd name="T26" fmla="*/ 768 w 3360"/>
              <a:gd name="T27" fmla="*/ 3972 h 6456"/>
              <a:gd name="T28" fmla="*/ 648 w 3360"/>
              <a:gd name="T29" fmla="*/ 4716 h 6456"/>
              <a:gd name="T30" fmla="*/ 420 w 3360"/>
              <a:gd name="T31" fmla="*/ 5472 h 6456"/>
              <a:gd name="T32" fmla="*/ 0 w 3360"/>
              <a:gd name="T33" fmla="*/ 6456 h 64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60"/>
              <a:gd name="T52" fmla="*/ 0 h 6456"/>
              <a:gd name="T53" fmla="*/ 3360 w 3360"/>
              <a:gd name="T54" fmla="*/ 6456 h 64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60" h="6456">
                <a:moveTo>
                  <a:pt x="3360" y="0"/>
                </a:moveTo>
                <a:cubicBezTo>
                  <a:pt x="3262" y="21"/>
                  <a:pt x="3164" y="42"/>
                  <a:pt x="3084" y="108"/>
                </a:cubicBezTo>
                <a:cubicBezTo>
                  <a:pt x="3004" y="174"/>
                  <a:pt x="2944" y="314"/>
                  <a:pt x="2880" y="396"/>
                </a:cubicBezTo>
                <a:cubicBezTo>
                  <a:pt x="2816" y="478"/>
                  <a:pt x="2762" y="542"/>
                  <a:pt x="2700" y="600"/>
                </a:cubicBezTo>
                <a:cubicBezTo>
                  <a:pt x="2638" y="658"/>
                  <a:pt x="2526" y="700"/>
                  <a:pt x="2508" y="744"/>
                </a:cubicBezTo>
                <a:cubicBezTo>
                  <a:pt x="2490" y="788"/>
                  <a:pt x="2574" y="800"/>
                  <a:pt x="2592" y="864"/>
                </a:cubicBezTo>
                <a:cubicBezTo>
                  <a:pt x="2610" y="928"/>
                  <a:pt x="2658" y="1018"/>
                  <a:pt x="2616" y="1128"/>
                </a:cubicBezTo>
                <a:cubicBezTo>
                  <a:pt x="2574" y="1238"/>
                  <a:pt x="2464" y="1392"/>
                  <a:pt x="2340" y="1524"/>
                </a:cubicBezTo>
                <a:cubicBezTo>
                  <a:pt x="2216" y="1656"/>
                  <a:pt x="2018" y="1796"/>
                  <a:pt x="1872" y="1920"/>
                </a:cubicBezTo>
                <a:cubicBezTo>
                  <a:pt x="1726" y="2044"/>
                  <a:pt x="1596" y="2142"/>
                  <a:pt x="1464" y="2268"/>
                </a:cubicBezTo>
                <a:cubicBezTo>
                  <a:pt x="1332" y="2394"/>
                  <a:pt x="1160" y="2576"/>
                  <a:pt x="1080" y="2676"/>
                </a:cubicBezTo>
                <a:cubicBezTo>
                  <a:pt x="1000" y="2776"/>
                  <a:pt x="1022" y="2766"/>
                  <a:pt x="984" y="2868"/>
                </a:cubicBezTo>
                <a:cubicBezTo>
                  <a:pt x="946" y="2970"/>
                  <a:pt x="888" y="3104"/>
                  <a:pt x="852" y="3288"/>
                </a:cubicBezTo>
                <a:cubicBezTo>
                  <a:pt x="816" y="3472"/>
                  <a:pt x="802" y="3734"/>
                  <a:pt x="768" y="3972"/>
                </a:cubicBezTo>
                <a:cubicBezTo>
                  <a:pt x="734" y="4210"/>
                  <a:pt x="706" y="4466"/>
                  <a:pt x="648" y="4716"/>
                </a:cubicBezTo>
                <a:cubicBezTo>
                  <a:pt x="590" y="4966"/>
                  <a:pt x="528" y="5182"/>
                  <a:pt x="420" y="5472"/>
                </a:cubicBezTo>
                <a:cubicBezTo>
                  <a:pt x="312" y="5762"/>
                  <a:pt x="156" y="6109"/>
                  <a:pt x="0" y="64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2" name="Freeform 252"/>
          <p:cNvSpPr>
            <a:spLocks/>
          </p:cNvSpPr>
          <p:nvPr/>
        </p:nvSpPr>
        <p:spPr bwMode="auto">
          <a:xfrm>
            <a:off x="5249863" y="3013075"/>
            <a:ext cx="1863725" cy="2374900"/>
          </a:xfrm>
          <a:custGeom>
            <a:avLst/>
            <a:gdLst>
              <a:gd name="T0" fmla="*/ 135 w 3547"/>
              <a:gd name="T1" fmla="*/ 0 h 5972"/>
              <a:gd name="T2" fmla="*/ 19 w 3547"/>
              <a:gd name="T3" fmla="*/ 416 h 5972"/>
              <a:gd name="T4" fmla="*/ 19 w 3547"/>
              <a:gd name="T5" fmla="*/ 1088 h 5972"/>
              <a:gd name="T6" fmla="*/ 127 w 3547"/>
              <a:gd name="T7" fmla="*/ 2096 h 5972"/>
              <a:gd name="T8" fmla="*/ 403 w 3547"/>
              <a:gd name="T9" fmla="*/ 2732 h 5972"/>
              <a:gd name="T10" fmla="*/ 991 w 3547"/>
              <a:gd name="T11" fmla="*/ 3200 h 5972"/>
              <a:gd name="T12" fmla="*/ 1375 w 3547"/>
              <a:gd name="T13" fmla="*/ 3152 h 5972"/>
              <a:gd name="T14" fmla="*/ 1783 w 3547"/>
              <a:gd name="T15" fmla="*/ 2792 h 5972"/>
              <a:gd name="T16" fmla="*/ 2215 w 3547"/>
              <a:gd name="T17" fmla="*/ 2408 h 5972"/>
              <a:gd name="T18" fmla="*/ 2575 w 3547"/>
              <a:gd name="T19" fmla="*/ 2432 h 5972"/>
              <a:gd name="T20" fmla="*/ 2767 w 3547"/>
              <a:gd name="T21" fmla="*/ 2756 h 5972"/>
              <a:gd name="T22" fmla="*/ 2755 w 3547"/>
              <a:gd name="T23" fmla="*/ 2960 h 5972"/>
              <a:gd name="T24" fmla="*/ 2719 w 3547"/>
              <a:gd name="T25" fmla="*/ 3200 h 5972"/>
              <a:gd name="T26" fmla="*/ 2491 w 3547"/>
              <a:gd name="T27" fmla="*/ 3476 h 5972"/>
              <a:gd name="T28" fmla="*/ 2491 w 3547"/>
              <a:gd name="T29" fmla="*/ 3500 h 5972"/>
              <a:gd name="T30" fmla="*/ 2311 w 3547"/>
              <a:gd name="T31" fmla="*/ 3824 h 5972"/>
              <a:gd name="T32" fmla="*/ 2023 w 3547"/>
              <a:gd name="T33" fmla="*/ 4748 h 5972"/>
              <a:gd name="T34" fmla="*/ 1987 w 3547"/>
              <a:gd name="T35" fmla="*/ 5216 h 5972"/>
              <a:gd name="T36" fmla="*/ 2203 w 3547"/>
              <a:gd name="T37" fmla="*/ 5540 h 5972"/>
              <a:gd name="T38" fmla="*/ 2647 w 3547"/>
              <a:gd name="T39" fmla="*/ 5744 h 5972"/>
              <a:gd name="T40" fmla="*/ 3547 w 3547"/>
              <a:gd name="T41" fmla="*/ 5972 h 59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7"/>
              <a:gd name="T64" fmla="*/ 0 h 5972"/>
              <a:gd name="T65" fmla="*/ 3547 w 3547"/>
              <a:gd name="T66" fmla="*/ 5972 h 59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7" h="5972">
                <a:moveTo>
                  <a:pt x="135" y="0"/>
                </a:moveTo>
                <a:cubicBezTo>
                  <a:pt x="116" y="69"/>
                  <a:pt x="38" y="235"/>
                  <a:pt x="19" y="416"/>
                </a:cubicBezTo>
                <a:cubicBezTo>
                  <a:pt x="0" y="597"/>
                  <a:pt x="1" y="808"/>
                  <a:pt x="19" y="1088"/>
                </a:cubicBezTo>
                <a:cubicBezTo>
                  <a:pt x="37" y="1368"/>
                  <a:pt x="63" y="1822"/>
                  <a:pt x="127" y="2096"/>
                </a:cubicBezTo>
                <a:cubicBezTo>
                  <a:pt x="191" y="2370"/>
                  <a:pt x="259" y="2548"/>
                  <a:pt x="403" y="2732"/>
                </a:cubicBezTo>
                <a:cubicBezTo>
                  <a:pt x="547" y="2916"/>
                  <a:pt x="829" y="3130"/>
                  <a:pt x="991" y="3200"/>
                </a:cubicBezTo>
                <a:cubicBezTo>
                  <a:pt x="1153" y="3270"/>
                  <a:pt x="1243" y="3220"/>
                  <a:pt x="1375" y="3152"/>
                </a:cubicBezTo>
                <a:cubicBezTo>
                  <a:pt x="1507" y="3084"/>
                  <a:pt x="1643" y="2916"/>
                  <a:pt x="1783" y="2792"/>
                </a:cubicBezTo>
                <a:cubicBezTo>
                  <a:pt x="1923" y="2668"/>
                  <a:pt x="2083" y="2468"/>
                  <a:pt x="2215" y="2408"/>
                </a:cubicBezTo>
                <a:cubicBezTo>
                  <a:pt x="2347" y="2348"/>
                  <a:pt x="2483" y="2374"/>
                  <a:pt x="2575" y="2432"/>
                </a:cubicBezTo>
                <a:cubicBezTo>
                  <a:pt x="2667" y="2490"/>
                  <a:pt x="2737" y="2668"/>
                  <a:pt x="2767" y="2756"/>
                </a:cubicBezTo>
                <a:cubicBezTo>
                  <a:pt x="2797" y="2844"/>
                  <a:pt x="2763" y="2886"/>
                  <a:pt x="2755" y="2960"/>
                </a:cubicBezTo>
                <a:cubicBezTo>
                  <a:pt x="2747" y="3034"/>
                  <a:pt x="2763" y="3114"/>
                  <a:pt x="2719" y="3200"/>
                </a:cubicBezTo>
                <a:cubicBezTo>
                  <a:pt x="2675" y="3286"/>
                  <a:pt x="2529" y="3426"/>
                  <a:pt x="2491" y="3476"/>
                </a:cubicBezTo>
                <a:cubicBezTo>
                  <a:pt x="2453" y="3526"/>
                  <a:pt x="2521" y="3442"/>
                  <a:pt x="2491" y="3500"/>
                </a:cubicBezTo>
                <a:cubicBezTo>
                  <a:pt x="2461" y="3558"/>
                  <a:pt x="2389" y="3616"/>
                  <a:pt x="2311" y="3824"/>
                </a:cubicBezTo>
                <a:cubicBezTo>
                  <a:pt x="2233" y="4032"/>
                  <a:pt x="2077" y="4516"/>
                  <a:pt x="2023" y="4748"/>
                </a:cubicBezTo>
                <a:cubicBezTo>
                  <a:pt x="1969" y="4980"/>
                  <a:pt x="1957" y="5084"/>
                  <a:pt x="1987" y="5216"/>
                </a:cubicBezTo>
                <a:cubicBezTo>
                  <a:pt x="2017" y="5348"/>
                  <a:pt x="2093" y="5452"/>
                  <a:pt x="2203" y="5540"/>
                </a:cubicBezTo>
                <a:cubicBezTo>
                  <a:pt x="2313" y="5628"/>
                  <a:pt x="2423" y="5672"/>
                  <a:pt x="2647" y="5744"/>
                </a:cubicBezTo>
                <a:cubicBezTo>
                  <a:pt x="2871" y="5816"/>
                  <a:pt x="3209" y="5894"/>
                  <a:pt x="3547" y="59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3" name="Freeform 253"/>
          <p:cNvSpPr>
            <a:spLocks/>
          </p:cNvSpPr>
          <p:nvPr/>
        </p:nvSpPr>
        <p:spPr bwMode="auto">
          <a:xfrm>
            <a:off x="5316538" y="615950"/>
            <a:ext cx="1778000" cy="2571750"/>
          </a:xfrm>
          <a:custGeom>
            <a:avLst/>
            <a:gdLst>
              <a:gd name="T0" fmla="*/ 3384 w 3384"/>
              <a:gd name="T1" fmla="*/ 0 h 6468"/>
              <a:gd name="T2" fmla="*/ 3216 w 3384"/>
              <a:gd name="T3" fmla="*/ 156 h 6468"/>
              <a:gd name="T4" fmla="*/ 3156 w 3384"/>
              <a:gd name="T5" fmla="*/ 420 h 6468"/>
              <a:gd name="T6" fmla="*/ 2892 w 3384"/>
              <a:gd name="T7" fmla="*/ 852 h 6468"/>
              <a:gd name="T8" fmla="*/ 2304 w 3384"/>
              <a:gd name="T9" fmla="*/ 1536 h 6468"/>
              <a:gd name="T10" fmla="*/ 2088 w 3384"/>
              <a:gd name="T11" fmla="*/ 1740 h 6468"/>
              <a:gd name="T12" fmla="*/ 1980 w 3384"/>
              <a:gd name="T13" fmla="*/ 1944 h 6468"/>
              <a:gd name="T14" fmla="*/ 1908 w 3384"/>
              <a:gd name="T15" fmla="*/ 2052 h 6468"/>
              <a:gd name="T16" fmla="*/ 1536 w 3384"/>
              <a:gd name="T17" fmla="*/ 2256 h 6468"/>
              <a:gd name="T18" fmla="*/ 1332 w 3384"/>
              <a:gd name="T19" fmla="*/ 2520 h 6468"/>
              <a:gd name="T20" fmla="*/ 1236 w 3384"/>
              <a:gd name="T21" fmla="*/ 3096 h 6468"/>
              <a:gd name="T22" fmla="*/ 1188 w 3384"/>
              <a:gd name="T23" fmla="*/ 3876 h 6468"/>
              <a:gd name="T24" fmla="*/ 972 w 3384"/>
              <a:gd name="T25" fmla="*/ 4344 h 6468"/>
              <a:gd name="T26" fmla="*/ 612 w 3384"/>
              <a:gd name="T27" fmla="*/ 4872 h 6468"/>
              <a:gd name="T28" fmla="*/ 300 w 3384"/>
              <a:gd name="T29" fmla="*/ 5604 h 6468"/>
              <a:gd name="T30" fmla="*/ 60 w 3384"/>
              <a:gd name="T31" fmla="*/ 6168 h 6468"/>
              <a:gd name="T32" fmla="*/ 0 w 3384"/>
              <a:gd name="T33" fmla="*/ 6468 h 64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84"/>
              <a:gd name="T52" fmla="*/ 0 h 6468"/>
              <a:gd name="T53" fmla="*/ 3384 w 3384"/>
              <a:gd name="T54" fmla="*/ 6468 h 64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84" h="6468">
                <a:moveTo>
                  <a:pt x="3384" y="0"/>
                </a:moveTo>
                <a:cubicBezTo>
                  <a:pt x="3356" y="26"/>
                  <a:pt x="3254" y="86"/>
                  <a:pt x="3216" y="156"/>
                </a:cubicBezTo>
                <a:cubicBezTo>
                  <a:pt x="3178" y="226"/>
                  <a:pt x="3210" y="304"/>
                  <a:pt x="3156" y="420"/>
                </a:cubicBezTo>
                <a:cubicBezTo>
                  <a:pt x="3102" y="536"/>
                  <a:pt x="3034" y="666"/>
                  <a:pt x="2892" y="852"/>
                </a:cubicBezTo>
                <a:cubicBezTo>
                  <a:pt x="2750" y="1038"/>
                  <a:pt x="2438" y="1388"/>
                  <a:pt x="2304" y="1536"/>
                </a:cubicBezTo>
                <a:cubicBezTo>
                  <a:pt x="2170" y="1684"/>
                  <a:pt x="2142" y="1672"/>
                  <a:pt x="2088" y="1740"/>
                </a:cubicBezTo>
                <a:cubicBezTo>
                  <a:pt x="2034" y="1808"/>
                  <a:pt x="2010" y="1892"/>
                  <a:pt x="1980" y="1944"/>
                </a:cubicBezTo>
                <a:cubicBezTo>
                  <a:pt x="1950" y="1996"/>
                  <a:pt x="1982" y="2000"/>
                  <a:pt x="1908" y="2052"/>
                </a:cubicBezTo>
                <a:cubicBezTo>
                  <a:pt x="1834" y="2104"/>
                  <a:pt x="1632" y="2178"/>
                  <a:pt x="1536" y="2256"/>
                </a:cubicBezTo>
                <a:cubicBezTo>
                  <a:pt x="1440" y="2334"/>
                  <a:pt x="1382" y="2380"/>
                  <a:pt x="1332" y="2520"/>
                </a:cubicBezTo>
                <a:cubicBezTo>
                  <a:pt x="1282" y="2660"/>
                  <a:pt x="1260" y="2870"/>
                  <a:pt x="1236" y="3096"/>
                </a:cubicBezTo>
                <a:cubicBezTo>
                  <a:pt x="1212" y="3322"/>
                  <a:pt x="1232" y="3668"/>
                  <a:pt x="1188" y="3876"/>
                </a:cubicBezTo>
                <a:cubicBezTo>
                  <a:pt x="1144" y="4084"/>
                  <a:pt x="1068" y="4178"/>
                  <a:pt x="972" y="4344"/>
                </a:cubicBezTo>
                <a:cubicBezTo>
                  <a:pt x="876" y="4510"/>
                  <a:pt x="724" y="4662"/>
                  <a:pt x="612" y="4872"/>
                </a:cubicBezTo>
                <a:cubicBezTo>
                  <a:pt x="500" y="5082"/>
                  <a:pt x="392" y="5388"/>
                  <a:pt x="300" y="5604"/>
                </a:cubicBezTo>
                <a:cubicBezTo>
                  <a:pt x="208" y="5820"/>
                  <a:pt x="110" y="6024"/>
                  <a:pt x="60" y="6168"/>
                </a:cubicBezTo>
                <a:cubicBezTo>
                  <a:pt x="10" y="6312"/>
                  <a:pt x="5" y="6390"/>
                  <a:pt x="0" y="646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4" name="Freeform 254"/>
          <p:cNvSpPr>
            <a:spLocks/>
          </p:cNvSpPr>
          <p:nvPr/>
        </p:nvSpPr>
        <p:spPr bwMode="auto">
          <a:xfrm>
            <a:off x="5295900" y="3187700"/>
            <a:ext cx="1785938" cy="2074863"/>
          </a:xfrm>
          <a:custGeom>
            <a:avLst/>
            <a:gdLst>
              <a:gd name="T0" fmla="*/ 42 w 3402"/>
              <a:gd name="T1" fmla="*/ 0 h 5216"/>
              <a:gd name="T2" fmla="*/ 6 w 3402"/>
              <a:gd name="T3" fmla="*/ 492 h 5216"/>
              <a:gd name="T4" fmla="*/ 54 w 3402"/>
              <a:gd name="T5" fmla="*/ 876 h 5216"/>
              <a:gd name="T6" fmla="*/ 330 w 3402"/>
              <a:gd name="T7" fmla="*/ 1404 h 5216"/>
              <a:gd name="T8" fmla="*/ 858 w 3402"/>
              <a:gd name="T9" fmla="*/ 1884 h 5216"/>
              <a:gd name="T10" fmla="*/ 1566 w 3402"/>
              <a:gd name="T11" fmla="*/ 1884 h 5216"/>
              <a:gd name="T12" fmla="*/ 1998 w 3402"/>
              <a:gd name="T13" fmla="*/ 1644 h 5216"/>
              <a:gd name="T14" fmla="*/ 2478 w 3402"/>
              <a:gd name="T15" fmla="*/ 1572 h 5216"/>
              <a:gd name="T16" fmla="*/ 2730 w 3402"/>
              <a:gd name="T17" fmla="*/ 1704 h 5216"/>
              <a:gd name="T18" fmla="*/ 2922 w 3402"/>
              <a:gd name="T19" fmla="*/ 1944 h 5216"/>
              <a:gd name="T20" fmla="*/ 2886 w 3402"/>
              <a:gd name="T21" fmla="*/ 2592 h 5216"/>
              <a:gd name="T22" fmla="*/ 2682 w 3402"/>
              <a:gd name="T23" fmla="*/ 3312 h 5216"/>
              <a:gd name="T24" fmla="*/ 2550 w 3402"/>
              <a:gd name="T25" fmla="*/ 3636 h 5216"/>
              <a:gd name="T26" fmla="*/ 2550 w 3402"/>
              <a:gd name="T27" fmla="*/ 4032 h 5216"/>
              <a:gd name="T28" fmla="*/ 2550 w 3402"/>
              <a:gd name="T29" fmla="*/ 4332 h 5216"/>
              <a:gd name="T30" fmla="*/ 2490 w 3402"/>
              <a:gd name="T31" fmla="*/ 4632 h 5216"/>
              <a:gd name="T32" fmla="*/ 2598 w 3402"/>
              <a:gd name="T33" fmla="*/ 4932 h 5216"/>
              <a:gd name="T34" fmla="*/ 2754 w 3402"/>
              <a:gd name="T35" fmla="*/ 5076 h 5216"/>
              <a:gd name="T36" fmla="*/ 3102 w 3402"/>
              <a:gd name="T37" fmla="*/ 5196 h 5216"/>
              <a:gd name="T38" fmla="*/ 3402 w 3402"/>
              <a:gd name="T39" fmla="*/ 5196 h 52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02"/>
              <a:gd name="T61" fmla="*/ 0 h 5216"/>
              <a:gd name="T62" fmla="*/ 3402 w 3402"/>
              <a:gd name="T63" fmla="*/ 5216 h 52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02" h="5216">
                <a:moveTo>
                  <a:pt x="42" y="0"/>
                </a:moveTo>
                <a:cubicBezTo>
                  <a:pt x="23" y="173"/>
                  <a:pt x="4" y="346"/>
                  <a:pt x="6" y="492"/>
                </a:cubicBezTo>
                <a:cubicBezTo>
                  <a:pt x="8" y="638"/>
                  <a:pt x="0" y="724"/>
                  <a:pt x="54" y="876"/>
                </a:cubicBezTo>
                <a:cubicBezTo>
                  <a:pt x="108" y="1028"/>
                  <a:pt x="196" y="1236"/>
                  <a:pt x="330" y="1404"/>
                </a:cubicBezTo>
                <a:cubicBezTo>
                  <a:pt x="464" y="1572"/>
                  <a:pt x="652" y="1804"/>
                  <a:pt x="858" y="1884"/>
                </a:cubicBezTo>
                <a:cubicBezTo>
                  <a:pt x="1064" y="1964"/>
                  <a:pt x="1376" y="1924"/>
                  <a:pt x="1566" y="1884"/>
                </a:cubicBezTo>
                <a:cubicBezTo>
                  <a:pt x="1756" y="1844"/>
                  <a:pt x="1846" y="1696"/>
                  <a:pt x="1998" y="1644"/>
                </a:cubicBezTo>
                <a:cubicBezTo>
                  <a:pt x="2150" y="1592"/>
                  <a:pt x="2356" y="1562"/>
                  <a:pt x="2478" y="1572"/>
                </a:cubicBezTo>
                <a:cubicBezTo>
                  <a:pt x="2600" y="1582"/>
                  <a:pt x="2656" y="1642"/>
                  <a:pt x="2730" y="1704"/>
                </a:cubicBezTo>
                <a:cubicBezTo>
                  <a:pt x="2804" y="1766"/>
                  <a:pt x="2896" y="1796"/>
                  <a:pt x="2922" y="1944"/>
                </a:cubicBezTo>
                <a:cubicBezTo>
                  <a:pt x="2948" y="2092"/>
                  <a:pt x="2926" y="2364"/>
                  <a:pt x="2886" y="2592"/>
                </a:cubicBezTo>
                <a:cubicBezTo>
                  <a:pt x="2846" y="2820"/>
                  <a:pt x="2738" y="3138"/>
                  <a:pt x="2682" y="3312"/>
                </a:cubicBezTo>
                <a:cubicBezTo>
                  <a:pt x="2626" y="3486"/>
                  <a:pt x="2572" y="3516"/>
                  <a:pt x="2550" y="3636"/>
                </a:cubicBezTo>
                <a:cubicBezTo>
                  <a:pt x="2528" y="3756"/>
                  <a:pt x="2550" y="3916"/>
                  <a:pt x="2550" y="4032"/>
                </a:cubicBezTo>
                <a:cubicBezTo>
                  <a:pt x="2550" y="4148"/>
                  <a:pt x="2560" y="4232"/>
                  <a:pt x="2550" y="4332"/>
                </a:cubicBezTo>
                <a:cubicBezTo>
                  <a:pt x="2540" y="4432"/>
                  <a:pt x="2482" y="4532"/>
                  <a:pt x="2490" y="4632"/>
                </a:cubicBezTo>
                <a:cubicBezTo>
                  <a:pt x="2498" y="4732"/>
                  <a:pt x="2554" y="4858"/>
                  <a:pt x="2598" y="4932"/>
                </a:cubicBezTo>
                <a:cubicBezTo>
                  <a:pt x="2642" y="5006"/>
                  <a:pt x="2670" y="5032"/>
                  <a:pt x="2754" y="5076"/>
                </a:cubicBezTo>
                <a:cubicBezTo>
                  <a:pt x="2838" y="5120"/>
                  <a:pt x="2994" y="5176"/>
                  <a:pt x="3102" y="5196"/>
                </a:cubicBezTo>
                <a:cubicBezTo>
                  <a:pt x="3210" y="5216"/>
                  <a:pt x="3340" y="5196"/>
                  <a:pt x="3402" y="51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5" name="Freeform 255"/>
          <p:cNvSpPr>
            <a:spLocks/>
          </p:cNvSpPr>
          <p:nvPr/>
        </p:nvSpPr>
        <p:spPr bwMode="auto">
          <a:xfrm>
            <a:off x="6704013" y="1206500"/>
            <a:ext cx="409575" cy="649288"/>
          </a:xfrm>
          <a:custGeom>
            <a:avLst/>
            <a:gdLst>
              <a:gd name="T0" fmla="*/ 744 w 780"/>
              <a:gd name="T1" fmla="*/ 16 h 1636"/>
              <a:gd name="T2" fmla="*/ 492 w 780"/>
              <a:gd name="T3" fmla="*/ 28 h 1636"/>
              <a:gd name="T4" fmla="*/ 240 w 780"/>
              <a:gd name="T5" fmla="*/ 184 h 1636"/>
              <a:gd name="T6" fmla="*/ 24 w 780"/>
              <a:gd name="T7" fmla="*/ 628 h 1636"/>
              <a:gd name="T8" fmla="*/ 96 w 780"/>
              <a:gd name="T9" fmla="*/ 1156 h 1636"/>
              <a:gd name="T10" fmla="*/ 444 w 780"/>
              <a:gd name="T11" fmla="*/ 1492 h 1636"/>
              <a:gd name="T12" fmla="*/ 780 w 780"/>
              <a:gd name="T13" fmla="*/ 1636 h 1636"/>
              <a:gd name="T14" fmla="*/ 0 60000 65536"/>
              <a:gd name="T15" fmla="*/ 0 60000 65536"/>
              <a:gd name="T16" fmla="*/ 0 60000 65536"/>
              <a:gd name="T17" fmla="*/ 0 60000 65536"/>
              <a:gd name="T18" fmla="*/ 0 60000 65536"/>
              <a:gd name="T19" fmla="*/ 0 60000 65536"/>
              <a:gd name="T20" fmla="*/ 0 60000 65536"/>
              <a:gd name="T21" fmla="*/ 0 w 780"/>
              <a:gd name="T22" fmla="*/ 0 h 1636"/>
              <a:gd name="T23" fmla="*/ 780 w 780"/>
              <a:gd name="T24" fmla="*/ 1636 h 1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0" h="1636">
                <a:moveTo>
                  <a:pt x="744" y="16"/>
                </a:moveTo>
                <a:cubicBezTo>
                  <a:pt x="660" y="8"/>
                  <a:pt x="576" y="0"/>
                  <a:pt x="492" y="28"/>
                </a:cubicBezTo>
                <a:cubicBezTo>
                  <a:pt x="408" y="56"/>
                  <a:pt x="318" y="84"/>
                  <a:pt x="240" y="184"/>
                </a:cubicBezTo>
                <a:cubicBezTo>
                  <a:pt x="162" y="284"/>
                  <a:pt x="48" y="466"/>
                  <a:pt x="24" y="628"/>
                </a:cubicBezTo>
                <a:cubicBezTo>
                  <a:pt x="0" y="790"/>
                  <a:pt x="26" y="1012"/>
                  <a:pt x="96" y="1156"/>
                </a:cubicBezTo>
                <a:cubicBezTo>
                  <a:pt x="166" y="1300"/>
                  <a:pt x="330" y="1412"/>
                  <a:pt x="444" y="1492"/>
                </a:cubicBezTo>
                <a:cubicBezTo>
                  <a:pt x="558" y="1572"/>
                  <a:pt x="669" y="1604"/>
                  <a:pt x="780" y="16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6" name="Freeform 256"/>
          <p:cNvSpPr>
            <a:spLocks/>
          </p:cNvSpPr>
          <p:nvPr/>
        </p:nvSpPr>
        <p:spPr bwMode="auto">
          <a:xfrm>
            <a:off x="6867525" y="1370013"/>
            <a:ext cx="252413" cy="404812"/>
          </a:xfrm>
          <a:custGeom>
            <a:avLst/>
            <a:gdLst>
              <a:gd name="T0" fmla="*/ 444 w 480"/>
              <a:gd name="T1" fmla="*/ 36 h 1020"/>
              <a:gd name="T2" fmla="*/ 240 w 480"/>
              <a:gd name="T3" fmla="*/ 12 h 1020"/>
              <a:gd name="T4" fmla="*/ 36 w 480"/>
              <a:gd name="T5" fmla="*/ 108 h 1020"/>
              <a:gd name="T6" fmla="*/ 24 w 480"/>
              <a:gd name="T7" fmla="*/ 480 h 1020"/>
              <a:gd name="T8" fmla="*/ 168 w 480"/>
              <a:gd name="T9" fmla="*/ 840 h 1020"/>
              <a:gd name="T10" fmla="*/ 480 w 480"/>
              <a:gd name="T11" fmla="*/ 1020 h 1020"/>
              <a:gd name="T12" fmla="*/ 0 60000 65536"/>
              <a:gd name="T13" fmla="*/ 0 60000 65536"/>
              <a:gd name="T14" fmla="*/ 0 60000 65536"/>
              <a:gd name="T15" fmla="*/ 0 60000 65536"/>
              <a:gd name="T16" fmla="*/ 0 60000 65536"/>
              <a:gd name="T17" fmla="*/ 0 60000 65536"/>
              <a:gd name="T18" fmla="*/ 0 w 480"/>
              <a:gd name="T19" fmla="*/ 0 h 1020"/>
              <a:gd name="T20" fmla="*/ 480 w 480"/>
              <a:gd name="T21" fmla="*/ 1020 h 1020"/>
            </a:gdLst>
            <a:ahLst/>
            <a:cxnLst>
              <a:cxn ang="T12">
                <a:pos x="T0" y="T1"/>
              </a:cxn>
              <a:cxn ang="T13">
                <a:pos x="T2" y="T3"/>
              </a:cxn>
              <a:cxn ang="T14">
                <a:pos x="T4" y="T5"/>
              </a:cxn>
              <a:cxn ang="T15">
                <a:pos x="T6" y="T7"/>
              </a:cxn>
              <a:cxn ang="T16">
                <a:pos x="T8" y="T9"/>
              </a:cxn>
              <a:cxn ang="T17">
                <a:pos x="T10" y="T11"/>
              </a:cxn>
            </a:cxnLst>
            <a:rect l="T18" t="T19" r="T20" b="T21"/>
            <a:pathLst>
              <a:path w="480" h="1020">
                <a:moveTo>
                  <a:pt x="444" y="36"/>
                </a:moveTo>
                <a:cubicBezTo>
                  <a:pt x="376" y="18"/>
                  <a:pt x="308" y="0"/>
                  <a:pt x="240" y="12"/>
                </a:cubicBezTo>
                <a:cubicBezTo>
                  <a:pt x="172" y="24"/>
                  <a:pt x="72" y="30"/>
                  <a:pt x="36" y="108"/>
                </a:cubicBezTo>
                <a:cubicBezTo>
                  <a:pt x="0" y="186"/>
                  <a:pt x="2" y="358"/>
                  <a:pt x="24" y="480"/>
                </a:cubicBezTo>
                <a:cubicBezTo>
                  <a:pt x="46" y="602"/>
                  <a:pt x="92" y="750"/>
                  <a:pt x="168" y="840"/>
                </a:cubicBezTo>
                <a:cubicBezTo>
                  <a:pt x="244" y="930"/>
                  <a:pt x="362" y="975"/>
                  <a:pt x="480" y="1020"/>
                </a:cubicBezTo>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7" name="Freeform 257"/>
          <p:cNvSpPr>
            <a:spLocks/>
          </p:cNvSpPr>
          <p:nvPr/>
        </p:nvSpPr>
        <p:spPr bwMode="auto">
          <a:xfrm>
            <a:off x="5651500" y="1841500"/>
            <a:ext cx="1468438" cy="1766888"/>
          </a:xfrm>
          <a:custGeom>
            <a:avLst/>
            <a:gdLst>
              <a:gd name="T0" fmla="*/ 2748 w 2796"/>
              <a:gd name="T1" fmla="*/ 698 h 4442"/>
              <a:gd name="T2" fmla="*/ 2556 w 2796"/>
              <a:gd name="T3" fmla="*/ 710 h 4442"/>
              <a:gd name="T4" fmla="*/ 2292 w 2796"/>
              <a:gd name="T5" fmla="*/ 602 h 4442"/>
              <a:gd name="T6" fmla="*/ 2088 w 2796"/>
              <a:gd name="T7" fmla="*/ 434 h 4442"/>
              <a:gd name="T8" fmla="*/ 1788 w 2796"/>
              <a:gd name="T9" fmla="*/ 182 h 4442"/>
              <a:gd name="T10" fmla="*/ 1584 w 2796"/>
              <a:gd name="T11" fmla="*/ 26 h 4442"/>
              <a:gd name="T12" fmla="*/ 1392 w 2796"/>
              <a:gd name="T13" fmla="*/ 26 h 4442"/>
              <a:gd name="T14" fmla="*/ 1236 w 2796"/>
              <a:gd name="T15" fmla="*/ 122 h 4442"/>
              <a:gd name="T16" fmla="*/ 1236 w 2796"/>
              <a:gd name="T17" fmla="*/ 410 h 4442"/>
              <a:gd name="T18" fmla="*/ 1212 w 2796"/>
              <a:gd name="T19" fmla="*/ 1058 h 4442"/>
              <a:gd name="T20" fmla="*/ 948 w 2796"/>
              <a:gd name="T21" fmla="*/ 1790 h 4442"/>
              <a:gd name="T22" fmla="*/ 648 w 2796"/>
              <a:gd name="T23" fmla="*/ 2354 h 4442"/>
              <a:gd name="T24" fmla="*/ 324 w 2796"/>
              <a:gd name="T25" fmla="*/ 2822 h 4442"/>
              <a:gd name="T26" fmla="*/ 24 w 2796"/>
              <a:gd name="T27" fmla="*/ 3458 h 4442"/>
              <a:gd name="T28" fmla="*/ 180 w 2796"/>
              <a:gd name="T29" fmla="*/ 3890 h 4442"/>
              <a:gd name="T30" fmla="*/ 888 w 2796"/>
              <a:gd name="T31" fmla="*/ 4082 h 4442"/>
              <a:gd name="T32" fmla="*/ 1596 w 2796"/>
              <a:gd name="T33" fmla="*/ 4082 h 4442"/>
              <a:gd name="T34" fmla="*/ 2172 w 2796"/>
              <a:gd name="T35" fmla="*/ 4070 h 4442"/>
              <a:gd name="T36" fmla="*/ 2604 w 2796"/>
              <a:gd name="T37" fmla="*/ 4310 h 4442"/>
              <a:gd name="T38" fmla="*/ 2796 w 2796"/>
              <a:gd name="T39" fmla="*/ 4442 h 44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96"/>
              <a:gd name="T61" fmla="*/ 0 h 4442"/>
              <a:gd name="T62" fmla="*/ 2796 w 2796"/>
              <a:gd name="T63" fmla="*/ 4442 h 44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96" h="4442">
                <a:moveTo>
                  <a:pt x="2748" y="698"/>
                </a:moveTo>
                <a:cubicBezTo>
                  <a:pt x="2690" y="712"/>
                  <a:pt x="2632" y="726"/>
                  <a:pt x="2556" y="710"/>
                </a:cubicBezTo>
                <a:cubicBezTo>
                  <a:pt x="2480" y="694"/>
                  <a:pt x="2370" y="648"/>
                  <a:pt x="2292" y="602"/>
                </a:cubicBezTo>
                <a:cubicBezTo>
                  <a:pt x="2214" y="556"/>
                  <a:pt x="2172" y="504"/>
                  <a:pt x="2088" y="434"/>
                </a:cubicBezTo>
                <a:cubicBezTo>
                  <a:pt x="2004" y="364"/>
                  <a:pt x="1872" y="250"/>
                  <a:pt x="1788" y="182"/>
                </a:cubicBezTo>
                <a:cubicBezTo>
                  <a:pt x="1704" y="114"/>
                  <a:pt x="1650" y="52"/>
                  <a:pt x="1584" y="26"/>
                </a:cubicBezTo>
                <a:cubicBezTo>
                  <a:pt x="1518" y="0"/>
                  <a:pt x="1450" y="10"/>
                  <a:pt x="1392" y="26"/>
                </a:cubicBezTo>
                <a:cubicBezTo>
                  <a:pt x="1334" y="42"/>
                  <a:pt x="1262" y="58"/>
                  <a:pt x="1236" y="122"/>
                </a:cubicBezTo>
                <a:cubicBezTo>
                  <a:pt x="1210" y="186"/>
                  <a:pt x="1240" y="254"/>
                  <a:pt x="1236" y="410"/>
                </a:cubicBezTo>
                <a:cubicBezTo>
                  <a:pt x="1232" y="566"/>
                  <a:pt x="1260" y="828"/>
                  <a:pt x="1212" y="1058"/>
                </a:cubicBezTo>
                <a:cubicBezTo>
                  <a:pt x="1164" y="1288"/>
                  <a:pt x="1042" y="1574"/>
                  <a:pt x="948" y="1790"/>
                </a:cubicBezTo>
                <a:cubicBezTo>
                  <a:pt x="854" y="2006"/>
                  <a:pt x="752" y="2182"/>
                  <a:pt x="648" y="2354"/>
                </a:cubicBezTo>
                <a:cubicBezTo>
                  <a:pt x="544" y="2526"/>
                  <a:pt x="428" y="2638"/>
                  <a:pt x="324" y="2822"/>
                </a:cubicBezTo>
                <a:cubicBezTo>
                  <a:pt x="220" y="3006"/>
                  <a:pt x="48" y="3280"/>
                  <a:pt x="24" y="3458"/>
                </a:cubicBezTo>
                <a:cubicBezTo>
                  <a:pt x="0" y="3636"/>
                  <a:pt x="36" y="3786"/>
                  <a:pt x="180" y="3890"/>
                </a:cubicBezTo>
                <a:cubicBezTo>
                  <a:pt x="324" y="3994"/>
                  <a:pt x="652" y="4050"/>
                  <a:pt x="888" y="4082"/>
                </a:cubicBezTo>
                <a:cubicBezTo>
                  <a:pt x="1124" y="4114"/>
                  <a:pt x="1382" y="4084"/>
                  <a:pt x="1596" y="4082"/>
                </a:cubicBezTo>
                <a:cubicBezTo>
                  <a:pt x="1810" y="4080"/>
                  <a:pt x="2004" y="4032"/>
                  <a:pt x="2172" y="4070"/>
                </a:cubicBezTo>
                <a:cubicBezTo>
                  <a:pt x="2340" y="4108"/>
                  <a:pt x="2500" y="4248"/>
                  <a:pt x="2604" y="4310"/>
                </a:cubicBezTo>
                <a:cubicBezTo>
                  <a:pt x="2708" y="4372"/>
                  <a:pt x="2753" y="4408"/>
                  <a:pt x="2796" y="44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8" name="Freeform 258"/>
          <p:cNvSpPr>
            <a:spLocks/>
          </p:cNvSpPr>
          <p:nvPr/>
        </p:nvSpPr>
        <p:spPr bwMode="auto">
          <a:xfrm>
            <a:off x="5891213" y="2111375"/>
            <a:ext cx="1222375" cy="1143000"/>
          </a:xfrm>
          <a:custGeom>
            <a:avLst/>
            <a:gdLst>
              <a:gd name="T0" fmla="*/ 2326 w 2326"/>
              <a:gd name="T1" fmla="*/ 486 h 2872"/>
              <a:gd name="T2" fmla="*/ 1954 w 2326"/>
              <a:gd name="T3" fmla="*/ 426 h 2872"/>
              <a:gd name="T4" fmla="*/ 1606 w 2326"/>
              <a:gd name="T5" fmla="*/ 306 h 2872"/>
              <a:gd name="T6" fmla="*/ 1366 w 2326"/>
              <a:gd name="T7" fmla="*/ 138 h 2872"/>
              <a:gd name="T8" fmla="*/ 1246 w 2326"/>
              <a:gd name="T9" fmla="*/ 18 h 2872"/>
              <a:gd name="T10" fmla="*/ 1138 w 2326"/>
              <a:gd name="T11" fmla="*/ 66 h 2872"/>
              <a:gd name="T12" fmla="*/ 1138 w 2326"/>
              <a:gd name="T13" fmla="*/ 414 h 2872"/>
              <a:gd name="T14" fmla="*/ 1066 w 2326"/>
              <a:gd name="T15" fmla="*/ 882 h 2872"/>
              <a:gd name="T16" fmla="*/ 718 w 2326"/>
              <a:gd name="T17" fmla="*/ 1782 h 2872"/>
              <a:gd name="T18" fmla="*/ 322 w 2326"/>
              <a:gd name="T19" fmla="*/ 2358 h 2872"/>
              <a:gd name="T20" fmla="*/ 94 w 2326"/>
              <a:gd name="T21" fmla="*/ 2550 h 2872"/>
              <a:gd name="T22" fmla="*/ 46 w 2326"/>
              <a:gd name="T23" fmla="*/ 2718 h 2872"/>
              <a:gd name="T24" fmla="*/ 370 w 2326"/>
              <a:gd name="T25" fmla="*/ 2850 h 2872"/>
              <a:gd name="T26" fmla="*/ 1054 w 2326"/>
              <a:gd name="T27" fmla="*/ 2850 h 2872"/>
              <a:gd name="T28" fmla="*/ 1426 w 2326"/>
              <a:gd name="T29" fmla="*/ 2718 h 2872"/>
              <a:gd name="T30" fmla="*/ 1810 w 2326"/>
              <a:gd name="T31" fmla="*/ 2658 h 2872"/>
              <a:gd name="T32" fmla="*/ 2290 w 2326"/>
              <a:gd name="T33" fmla="*/ 2802 h 28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6"/>
              <a:gd name="T52" fmla="*/ 0 h 2872"/>
              <a:gd name="T53" fmla="*/ 2326 w 2326"/>
              <a:gd name="T54" fmla="*/ 2872 h 28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6" h="2872">
                <a:moveTo>
                  <a:pt x="2326" y="486"/>
                </a:moveTo>
                <a:cubicBezTo>
                  <a:pt x="2200" y="471"/>
                  <a:pt x="2074" y="456"/>
                  <a:pt x="1954" y="426"/>
                </a:cubicBezTo>
                <a:cubicBezTo>
                  <a:pt x="1834" y="396"/>
                  <a:pt x="1704" y="354"/>
                  <a:pt x="1606" y="306"/>
                </a:cubicBezTo>
                <a:cubicBezTo>
                  <a:pt x="1508" y="258"/>
                  <a:pt x="1426" y="186"/>
                  <a:pt x="1366" y="138"/>
                </a:cubicBezTo>
                <a:cubicBezTo>
                  <a:pt x="1306" y="90"/>
                  <a:pt x="1284" y="30"/>
                  <a:pt x="1246" y="18"/>
                </a:cubicBezTo>
                <a:cubicBezTo>
                  <a:pt x="1208" y="6"/>
                  <a:pt x="1156" y="0"/>
                  <a:pt x="1138" y="66"/>
                </a:cubicBezTo>
                <a:cubicBezTo>
                  <a:pt x="1120" y="132"/>
                  <a:pt x="1150" y="278"/>
                  <a:pt x="1138" y="414"/>
                </a:cubicBezTo>
                <a:cubicBezTo>
                  <a:pt x="1126" y="550"/>
                  <a:pt x="1136" y="654"/>
                  <a:pt x="1066" y="882"/>
                </a:cubicBezTo>
                <a:cubicBezTo>
                  <a:pt x="996" y="1110"/>
                  <a:pt x="842" y="1536"/>
                  <a:pt x="718" y="1782"/>
                </a:cubicBezTo>
                <a:cubicBezTo>
                  <a:pt x="594" y="2028"/>
                  <a:pt x="426" y="2230"/>
                  <a:pt x="322" y="2358"/>
                </a:cubicBezTo>
                <a:cubicBezTo>
                  <a:pt x="218" y="2486"/>
                  <a:pt x="140" y="2490"/>
                  <a:pt x="94" y="2550"/>
                </a:cubicBezTo>
                <a:cubicBezTo>
                  <a:pt x="48" y="2610"/>
                  <a:pt x="0" y="2668"/>
                  <a:pt x="46" y="2718"/>
                </a:cubicBezTo>
                <a:cubicBezTo>
                  <a:pt x="92" y="2768"/>
                  <a:pt x="202" y="2828"/>
                  <a:pt x="370" y="2850"/>
                </a:cubicBezTo>
                <a:cubicBezTo>
                  <a:pt x="538" y="2872"/>
                  <a:pt x="878" y="2872"/>
                  <a:pt x="1054" y="2850"/>
                </a:cubicBezTo>
                <a:cubicBezTo>
                  <a:pt x="1230" y="2828"/>
                  <a:pt x="1300" y="2750"/>
                  <a:pt x="1426" y="2718"/>
                </a:cubicBezTo>
                <a:cubicBezTo>
                  <a:pt x="1552" y="2686"/>
                  <a:pt x="1666" y="2644"/>
                  <a:pt x="1810" y="2658"/>
                </a:cubicBezTo>
                <a:cubicBezTo>
                  <a:pt x="1954" y="2672"/>
                  <a:pt x="2120" y="2739"/>
                  <a:pt x="2290" y="280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39" name="Freeform 259"/>
          <p:cNvSpPr>
            <a:spLocks/>
          </p:cNvSpPr>
          <p:nvPr/>
        </p:nvSpPr>
        <p:spPr bwMode="auto">
          <a:xfrm>
            <a:off x="6200775" y="2219325"/>
            <a:ext cx="906463" cy="906463"/>
          </a:xfrm>
          <a:custGeom>
            <a:avLst/>
            <a:gdLst>
              <a:gd name="T0" fmla="*/ 1726 w 1726"/>
              <a:gd name="T1" fmla="*/ 408 h 2280"/>
              <a:gd name="T2" fmla="*/ 1450 w 1726"/>
              <a:gd name="T3" fmla="*/ 312 h 2280"/>
              <a:gd name="T4" fmla="*/ 1174 w 1726"/>
              <a:gd name="T5" fmla="*/ 240 h 2280"/>
              <a:gd name="T6" fmla="*/ 946 w 1726"/>
              <a:gd name="T7" fmla="*/ 108 h 2280"/>
              <a:gd name="T8" fmla="*/ 706 w 1726"/>
              <a:gd name="T9" fmla="*/ 24 h 2280"/>
              <a:gd name="T10" fmla="*/ 742 w 1726"/>
              <a:gd name="T11" fmla="*/ 252 h 2280"/>
              <a:gd name="T12" fmla="*/ 658 w 1726"/>
              <a:gd name="T13" fmla="*/ 912 h 2280"/>
              <a:gd name="T14" fmla="*/ 430 w 1726"/>
              <a:gd name="T15" fmla="*/ 1368 h 2280"/>
              <a:gd name="T16" fmla="*/ 274 w 1726"/>
              <a:gd name="T17" fmla="*/ 1608 h 2280"/>
              <a:gd name="T18" fmla="*/ 34 w 1726"/>
              <a:gd name="T19" fmla="*/ 1920 h 2280"/>
              <a:gd name="T20" fmla="*/ 70 w 1726"/>
              <a:gd name="T21" fmla="*/ 2028 h 2280"/>
              <a:gd name="T22" fmla="*/ 394 w 1726"/>
              <a:gd name="T23" fmla="*/ 2100 h 2280"/>
              <a:gd name="T24" fmla="*/ 826 w 1726"/>
              <a:gd name="T25" fmla="*/ 2124 h 2280"/>
              <a:gd name="T26" fmla="*/ 1186 w 1726"/>
              <a:gd name="T27" fmla="*/ 2124 h 2280"/>
              <a:gd name="T28" fmla="*/ 1714 w 1726"/>
              <a:gd name="T29" fmla="*/ 2280 h 22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6"/>
              <a:gd name="T46" fmla="*/ 0 h 2280"/>
              <a:gd name="T47" fmla="*/ 1726 w 1726"/>
              <a:gd name="T48" fmla="*/ 2280 h 22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6" h="2280">
                <a:moveTo>
                  <a:pt x="1726" y="408"/>
                </a:moveTo>
                <a:cubicBezTo>
                  <a:pt x="1634" y="374"/>
                  <a:pt x="1542" y="340"/>
                  <a:pt x="1450" y="312"/>
                </a:cubicBezTo>
                <a:cubicBezTo>
                  <a:pt x="1358" y="284"/>
                  <a:pt x="1258" y="274"/>
                  <a:pt x="1174" y="240"/>
                </a:cubicBezTo>
                <a:cubicBezTo>
                  <a:pt x="1090" y="206"/>
                  <a:pt x="1024" y="144"/>
                  <a:pt x="946" y="108"/>
                </a:cubicBezTo>
                <a:cubicBezTo>
                  <a:pt x="868" y="72"/>
                  <a:pt x="740" y="0"/>
                  <a:pt x="706" y="24"/>
                </a:cubicBezTo>
                <a:cubicBezTo>
                  <a:pt x="672" y="48"/>
                  <a:pt x="750" y="104"/>
                  <a:pt x="742" y="252"/>
                </a:cubicBezTo>
                <a:cubicBezTo>
                  <a:pt x="734" y="400"/>
                  <a:pt x="710" y="726"/>
                  <a:pt x="658" y="912"/>
                </a:cubicBezTo>
                <a:cubicBezTo>
                  <a:pt x="606" y="1098"/>
                  <a:pt x="494" y="1252"/>
                  <a:pt x="430" y="1368"/>
                </a:cubicBezTo>
                <a:cubicBezTo>
                  <a:pt x="366" y="1484"/>
                  <a:pt x="340" y="1516"/>
                  <a:pt x="274" y="1608"/>
                </a:cubicBezTo>
                <a:cubicBezTo>
                  <a:pt x="208" y="1700"/>
                  <a:pt x="68" y="1850"/>
                  <a:pt x="34" y="1920"/>
                </a:cubicBezTo>
                <a:cubicBezTo>
                  <a:pt x="0" y="1990"/>
                  <a:pt x="10" y="1998"/>
                  <a:pt x="70" y="2028"/>
                </a:cubicBezTo>
                <a:cubicBezTo>
                  <a:pt x="130" y="2058"/>
                  <a:pt x="268" y="2084"/>
                  <a:pt x="394" y="2100"/>
                </a:cubicBezTo>
                <a:cubicBezTo>
                  <a:pt x="520" y="2116"/>
                  <a:pt x="694" y="2120"/>
                  <a:pt x="826" y="2124"/>
                </a:cubicBezTo>
                <a:cubicBezTo>
                  <a:pt x="958" y="2128"/>
                  <a:pt x="1038" y="2098"/>
                  <a:pt x="1186" y="2124"/>
                </a:cubicBezTo>
                <a:cubicBezTo>
                  <a:pt x="1334" y="2150"/>
                  <a:pt x="1524" y="2215"/>
                  <a:pt x="1714" y="228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0" name="Freeform 260"/>
          <p:cNvSpPr>
            <a:spLocks/>
          </p:cNvSpPr>
          <p:nvPr/>
        </p:nvSpPr>
        <p:spPr bwMode="auto">
          <a:xfrm>
            <a:off x="6391275" y="2300288"/>
            <a:ext cx="735013" cy="749300"/>
          </a:xfrm>
          <a:custGeom>
            <a:avLst/>
            <a:gdLst>
              <a:gd name="T0" fmla="*/ 1364 w 1400"/>
              <a:gd name="T1" fmla="*/ 458 h 1886"/>
              <a:gd name="T2" fmla="*/ 1016 w 1400"/>
              <a:gd name="T3" fmla="*/ 326 h 1886"/>
              <a:gd name="T4" fmla="*/ 776 w 1400"/>
              <a:gd name="T5" fmla="*/ 194 h 1886"/>
              <a:gd name="T6" fmla="*/ 524 w 1400"/>
              <a:gd name="T7" fmla="*/ 26 h 1886"/>
              <a:gd name="T8" fmla="*/ 440 w 1400"/>
              <a:gd name="T9" fmla="*/ 38 h 1886"/>
              <a:gd name="T10" fmla="*/ 476 w 1400"/>
              <a:gd name="T11" fmla="*/ 254 h 1886"/>
              <a:gd name="T12" fmla="*/ 404 w 1400"/>
              <a:gd name="T13" fmla="*/ 734 h 1886"/>
              <a:gd name="T14" fmla="*/ 248 w 1400"/>
              <a:gd name="T15" fmla="*/ 1046 h 1886"/>
              <a:gd name="T16" fmla="*/ 92 w 1400"/>
              <a:gd name="T17" fmla="*/ 1286 h 1886"/>
              <a:gd name="T18" fmla="*/ 8 w 1400"/>
              <a:gd name="T19" fmla="*/ 1334 h 1886"/>
              <a:gd name="T20" fmla="*/ 44 w 1400"/>
              <a:gd name="T21" fmla="*/ 1502 h 1886"/>
              <a:gd name="T22" fmla="*/ 272 w 1400"/>
              <a:gd name="T23" fmla="*/ 1478 h 1886"/>
              <a:gd name="T24" fmla="*/ 476 w 1400"/>
              <a:gd name="T25" fmla="*/ 1526 h 1886"/>
              <a:gd name="T26" fmla="*/ 860 w 1400"/>
              <a:gd name="T27" fmla="*/ 1682 h 1886"/>
              <a:gd name="T28" fmla="*/ 1400 w 1400"/>
              <a:gd name="T29" fmla="*/ 1886 h 18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0"/>
              <a:gd name="T46" fmla="*/ 0 h 1886"/>
              <a:gd name="T47" fmla="*/ 1400 w 1400"/>
              <a:gd name="T48" fmla="*/ 1886 h 18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0" h="1886">
                <a:moveTo>
                  <a:pt x="1364" y="458"/>
                </a:moveTo>
                <a:cubicBezTo>
                  <a:pt x="1239" y="414"/>
                  <a:pt x="1114" y="370"/>
                  <a:pt x="1016" y="326"/>
                </a:cubicBezTo>
                <a:cubicBezTo>
                  <a:pt x="918" y="282"/>
                  <a:pt x="858" y="244"/>
                  <a:pt x="776" y="194"/>
                </a:cubicBezTo>
                <a:cubicBezTo>
                  <a:pt x="694" y="144"/>
                  <a:pt x="580" y="52"/>
                  <a:pt x="524" y="26"/>
                </a:cubicBezTo>
                <a:cubicBezTo>
                  <a:pt x="468" y="0"/>
                  <a:pt x="448" y="0"/>
                  <a:pt x="440" y="38"/>
                </a:cubicBezTo>
                <a:cubicBezTo>
                  <a:pt x="432" y="76"/>
                  <a:pt x="482" y="138"/>
                  <a:pt x="476" y="254"/>
                </a:cubicBezTo>
                <a:cubicBezTo>
                  <a:pt x="470" y="370"/>
                  <a:pt x="442" y="602"/>
                  <a:pt x="404" y="734"/>
                </a:cubicBezTo>
                <a:cubicBezTo>
                  <a:pt x="366" y="866"/>
                  <a:pt x="300" y="954"/>
                  <a:pt x="248" y="1046"/>
                </a:cubicBezTo>
                <a:cubicBezTo>
                  <a:pt x="196" y="1138"/>
                  <a:pt x="132" y="1238"/>
                  <a:pt x="92" y="1286"/>
                </a:cubicBezTo>
                <a:cubicBezTo>
                  <a:pt x="52" y="1334"/>
                  <a:pt x="16" y="1298"/>
                  <a:pt x="8" y="1334"/>
                </a:cubicBezTo>
                <a:cubicBezTo>
                  <a:pt x="0" y="1370"/>
                  <a:pt x="0" y="1478"/>
                  <a:pt x="44" y="1502"/>
                </a:cubicBezTo>
                <a:cubicBezTo>
                  <a:pt x="88" y="1526"/>
                  <a:pt x="200" y="1474"/>
                  <a:pt x="272" y="1478"/>
                </a:cubicBezTo>
                <a:cubicBezTo>
                  <a:pt x="344" y="1482"/>
                  <a:pt x="378" y="1492"/>
                  <a:pt x="476" y="1526"/>
                </a:cubicBezTo>
                <a:cubicBezTo>
                  <a:pt x="574" y="1560"/>
                  <a:pt x="706" y="1622"/>
                  <a:pt x="860" y="1682"/>
                </a:cubicBezTo>
                <a:cubicBezTo>
                  <a:pt x="1014" y="1742"/>
                  <a:pt x="1207" y="1814"/>
                  <a:pt x="1400" y="188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1" name="Freeform 261"/>
          <p:cNvSpPr>
            <a:spLocks/>
          </p:cNvSpPr>
          <p:nvPr/>
        </p:nvSpPr>
        <p:spPr bwMode="auto">
          <a:xfrm>
            <a:off x="6524625" y="2455863"/>
            <a:ext cx="608013" cy="446087"/>
          </a:xfrm>
          <a:custGeom>
            <a:avLst/>
            <a:gdLst>
              <a:gd name="T0" fmla="*/ 1134 w 1158"/>
              <a:gd name="T1" fmla="*/ 292 h 1120"/>
              <a:gd name="T2" fmla="*/ 906 w 1158"/>
              <a:gd name="T3" fmla="*/ 220 h 1120"/>
              <a:gd name="T4" fmla="*/ 726 w 1158"/>
              <a:gd name="T5" fmla="*/ 112 h 1120"/>
              <a:gd name="T6" fmla="*/ 570 w 1158"/>
              <a:gd name="T7" fmla="*/ 4 h 1120"/>
              <a:gd name="T8" fmla="*/ 522 w 1158"/>
              <a:gd name="T9" fmla="*/ 88 h 1120"/>
              <a:gd name="T10" fmla="*/ 510 w 1158"/>
              <a:gd name="T11" fmla="*/ 316 h 1120"/>
              <a:gd name="T12" fmla="*/ 414 w 1158"/>
              <a:gd name="T13" fmla="*/ 508 h 1120"/>
              <a:gd name="T14" fmla="*/ 150 w 1158"/>
              <a:gd name="T15" fmla="*/ 724 h 1120"/>
              <a:gd name="T16" fmla="*/ 6 w 1158"/>
              <a:gd name="T17" fmla="*/ 832 h 1120"/>
              <a:gd name="T18" fmla="*/ 186 w 1158"/>
              <a:gd name="T19" fmla="*/ 892 h 1120"/>
              <a:gd name="T20" fmla="*/ 582 w 1158"/>
              <a:gd name="T21" fmla="*/ 940 h 1120"/>
              <a:gd name="T22" fmla="*/ 894 w 1158"/>
              <a:gd name="T23" fmla="*/ 1060 h 1120"/>
              <a:gd name="T24" fmla="*/ 1158 w 1158"/>
              <a:gd name="T25" fmla="*/ 1120 h 1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8"/>
              <a:gd name="T40" fmla="*/ 0 h 1120"/>
              <a:gd name="T41" fmla="*/ 1158 w 1158"/>
              <a:gd name="T42" fmla="*/ 1120 h 1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8" h="1120">
                <a:moveTo>
                  <a:pt x="1134" y="292"/>
                </a:moveTo>
                <a:cubicBezTo>
                  <a:pt x="1054" y="271"/>
                  <a:pt x="974" y="250"/>
                  <a:pt x="906" y="220"/>
                </a:cubicBezTo>
                <a:cubicBezTo>
                  <a:pt x="838" y="190"/>
                  <a:pt x="782" y="148"/>
                  <a:pt x="726" y="112"/>
                </a:cubicBezTo>
                <a:cubicBezTo>
                  <a:pt x="670" y="76"/>
                  <a:pt x="604" y="8"/>
                  <a:pt x="570" y="4"/>
                </a:cubicBezTo>
                <a:cubicBezTo>
                  <a:pt x="536" y="0"/>
                  <a:pt x="532" y="36"/>
                  <a:pt x="522" y="88"/>
                </a:cubicBezTo>
                <a:cubicBezTo>
                  <a:pt x="512" y="140"/>
                  <a:pt x="528" y="246"/>
                  <a:pt x="510" y="316"/>
                </a:cubicBezTo>
                <a:cubicBezTo>
                  <a:pt x="492" y="386"/>
                  <a:pt x="474" y="440"/>
                  <a:pt x="414" y="508"/>
                </a:cubicBezTo>
                <a:cubicBezTo>
                  <a:pt x="354" y="576"/>
                  <a:pt x="218" y="670"/>
                  <a:pt x="150" y="724"/>
                </a:cubicBezTo>
                <a:cubicBezTo>
                  <a:pt x="82" y="778"/>
                  <a:pt x="0" y="804"/>
                  <a:pt x="6" y="832"/>
                </a:cubicBezTo>
                <a:cubicBezTo>
                  <a:pt x="12" y="860"/>
                  <a:pt x="90" y="874"/>
                  <a:pt x="186" y="892"/>
                </a:cubicBezTo>
                <a:cubicBezTo>
                  <a:pt x="282" y="910"/>
                  <a:pt x="464" y="912"/>
                  <a:pt x="582" y="940"/>
                </a:cubicBezTo>
                <a:cubicBezTo>
                  <a:pt x="700" y="968"/>
                  <a:pt x="798" y="1030"/>
                  <a:pt x="894" y="1060"/>
                </a:cubicBezTo>
                <a:cubicBezTo>
                  <a:pt x="990" y="1090"/>
                  <a:pt x="1074" y="1105"/>
                  <a:pt x="1158" y="11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2" name="Freeform 262"/>
          <p:cNvSpPr>
            <a:spLocks/>
          </p:cNvSpPr>
          <p:nvPr/>
        </p:nvSpPr>
        <p:spPr bwMode="auto">
          <a:xfrm>
            <a:off x="6702425" y="2524125"/>
            <a:ext cx="411163" cy="315913"/>
          </a:xfrm>
          <a:custGeom>
            <a:avLst/>
            <a:gdLst>
              <a:gd name="T0" fmla="*/ 782 w 782"/>
              <a:gd name="T1" fmla="*/ 266 h 794"/>
              <a:gd name="T2" fmla="*/ 542 w 782"/>
              <a:gd name="T3" fmla="*/ 182 h 794"/>
              <a:gd name="T4" fmla="*/ 422 w 782"/>
              <a:gd name="T5" fmla="*/ 74 h 794"/>
              <a:gd name="T6" fmla="*/ 314 w 782"/>
              <a:gd name="T7" fmla="*/ 2 h 794"/>
              <a:gd name="T8" fmla="*/ 218 w 782"/>
              <a:gd name="T9" fmla="*/ 62 h 794"/>
              <a:gd name="T10" fmla="*/ 254 w 782"/>
              <a:gd name="T11" fmla="*/ 218 h 794"/>
              <a:gd name="T12" fmla="*/ 194 w 782"/>
              <a:gd name="T13" fmla="*/ 350 h 794"/>
              <a:gd name="T14" fmla="*/ 50 w 782"/>
              <a:gd name="T15" fmla="*/ 458 h 794"/>
              <a:gd name="T16" fmla="*/ 14 w 782"/>
              <a:gd name="T17" fmla="*/ 602 h 794"/>
              <a:gd name="T18" fmla="*/ 134 w 782"/>
              <a:gd name="T19" fmla="*/ 578 h 794"/>
              <a:gd name="T20" fmla="*/ 338 w 782"/>
              <a:gd name="T21" fmla="*/ 626 h 794"/>
              <a:gd name="T22" fmla="*/ 782 w 782"/>
              <a:gd name="T23" fmla="*/ 794 h 7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2"/>
              <a:gd name="T37" fmla="*/ 0 h 794"/>
              <a:gd name="T38" fmla="*/ 782 w 782"/>
              <a:gd name="T39" fmla="*/ 794 h 7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2" h="794">
                <a:moveTo>
                  <a:pt x="782" y="266"/>
                </a:moveTo>
                <a:cubicBezTo>
                  <a:pt x="692" y="240"/>
                  <a:pt x="602" y="214"/>
                  <a:pt x="542" y="182"/>
                </a:cubicBezTo>
                <a:cubicBezTo>
                  <a:pt x="482" y="150"/>
                  <a:pt x="460" y="104"/>
                  <a:pt x="422" y="74"/>
                </a:cubicBezTo>
                <a:cubicBezTo>
                  <a:pt x="384" y="44"/>
                  <a:pt x="348" y="4"/>
                  <a:pt x="314" y="2"/>
                </a:cubicBezTo>
                <a:cubicBezTo>
                  <a:pt x="280" y="0"/>
                  <a:pt x="228" y="26"/>
                  <a:pt x="218" y="62"/>
                </a:cubicBezTo>
                <a:cubicBezTo>
                  <a:pt x="208" y="98"/>
                  <a:pt x="258" y="170"/>
                  <a:pt x="254" y="218"/>
                </a:cubicBezTo>
                <a:cubicBezTo>
                  <a:pt x="250" y="266"/>
                  <a:pt x="228" y="310"/>
                  <a:pt x="194" y="350"/>
                </a:cubicBezTo>
                <a:cubicBezTo>
                  <a:pt x="160" y="390"/>
                  <a:pt x="80" y="416"/>
                  <a:pt x="50" y="458"/>
                </a:cubicBezTo>
                <a:cubicBezTo>
                  <a:pt x="20" y="500"/>
                  <a:pt x="0" y="582"/>
                  <a:pt x="14" y="602"/>
                </a:cubicBezTo>
                <a:cubicBezTo>
                  <a:pt x="28" y="622"/>
                  <a:pt x="80" y="574"/>
                  <a:pt x="134" y="578"/>
                </a:cubicBezTo>
                <a:cubicBezTo>
                  <a:pt x="188" y="582"/>
                  <a:pt x="230" y="590"/>
                  <a:pt x="338" y="626"/>
                </a:cubicBezTo>
                <a:cubicBezTo>
                  <a:pt x="446" y="662"/>
                  <a:pt x="614" y="728"/>
                  <a:pt x="782" y="79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3" name="Freeform 263"/>
          <p:cNvSpPr>
            <a:spLocks/>
          </p:cNvSpPr>
          <p:nvPr/>
        </p:nvSpPr>
        <p:spPr bwMode="auto">
          <a:xfrm>
            <a:off x="6965950" y="2667000"/>
            <a:ext cx="147638" cy="92075"/>
          </a:xfrm>
          <a:custGeom>
            <a:avLst/>
            <a:gdLst>
              <a:gd name="T0" fmla="*/ 282 w 282"/>
              <a:gd name="T1" fmla="*/ 0 h 228"/>
              <a:gd name="T2" fmla="*/ 90 w 282"/>
              <a:gd name="T3" fmla="*/ 48 h 228"/>
              <a:gd name="T4" fmla="*/ 6 w 282"/>
              <a:gd name="T5" fmla="*/ 108 h 228"/>
              <a:gd name="T6" fmla="*/ 54 w 282"/>
              <a:gd name="T7" fmla="*/ 168 h 228"/>
              <a:gd name="T8" fmla="*/ 282 w 282"/>
              <a:gd name="T9" fmla="*/ 228 h 228"/>
              <a:gd name="T10" fmla="*/ 0 60000 65536"/>
              <a:gd name="T11" fmla="*/ 0 60000 65536"/>
              <a:gd name="T12" fmla="*/ 0 60000 65536"/>
              <a:gd name="T13" fmla="*/ 0 60000 65536"/>
              <a:gd name="T14" fmla="*/ 0 60000 65536"/>
              <a:gd name="T15" fmla="*/ 0 w 282"/>
              <a:gd name="T16" fmla="*/ 0 h 228"/>
              <a:gd name="T17" fmla="*/ 282 w 282"/>
              <a:gd name="T18" fmla="*/ 228 h 228"/>
            </a:gdLst>
            <a:ahLst/>
            <a:cxnLst>
              <a:cxn ang="T10">
                <a:pos x="T0" y="T1"/>
              </a:cxn>
              <a:cxn ang="T11">
                <a:pos x="T2" y="T3"/>
              </a:cxn>
              <a:cxn ang="T12">
                <a:pos x="T4" y="T5"/>
              </a:cxn>
              <a:cxn ang="T13">
                <a:pos x="T6" y="T7"/>
              </a:cxn>
              <a:cxn ang="T14">
                <a:pos x="T8" y="T9"/>
              </a:cxn>
            </a:cxnLst>
            <a:rect l="T15" t="T16" r="T17" b="T18"/>
            <a:pathLst>
              <a:path w="282" h="228">
                <a:moveTo>
                  <a:pt x="282" y="0"/>
                </a:moveTo>
                <a:cubicBezTo>
                  <a:pt x="209" y="15"/>
                  <a:pt x="136" y="30"/>
                  <a:pt x="90" y="48"/>
                </a:cubicBezTo>
                <a:cubicBezTo>
                  <a:pt x="44" y="66"/>
                  <a:pt x="12" y="88"/>
                  <a:pt x="6" y="108"/>
                </a:cubicBezTo>
                <a:cubicBezTo>
                  <a:pt x="0" y="128"/>
                  <a:pt x="8" y="148"/>
                  <a:pt x="54" y="168"/>
                </a:cubicBezTo>
                <a:cubicBezTo>
                  <a:pt x="100" y="188"/>
                  <a:pt x="191" y="208"/>
                  <a:pt x="282" y="2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4" name="Freeform 264"/>
          <p:cNvSpPr>
            <a:spLocks/>
          </p:cNvSpPr>
          <p:nvPr/>
        </p:nvSpPr>
        <p:spPr bwMode="auto">
          <a:xfrm>
            <a:off x="2001838" y="4424363"/>
            <a:ext cx="5099050" cy="2406650"/>
          </a:xfrm>
          <a:custGeom>
            <a:avLst/>
            <a:gdLst>
              <a:gd name="T0" fmla="*/ 0 w 9708"/>
              <a:gd name="T1" fmla="*/ 502 h 6052"/>
              <a:gd name="T2" fmla="*/ 444 w 9708"/>
              <a:gd name="T3" fmla="*/ 466 h 6052"/>
              <a:gd name="T4" fmla="*/ 792 w 9708"/>
              <a:gd name="T5" fmla="*/ 322 h 6052"/>
              <a:gd name="T6" fmla="*/ 948 w 9708"/>
              <a:gd name="T7" fmla="*/ 226 h 6052"/>
              <a:gd name="T8" fmla="*/ 1080 w 9708"/>
              <a:gd name="T9" fmla="*/ 334 h 6052"/>
              <a:gd name="T10" fmla="*/ 1176 w 9708"/>
              <a:gd name="T11" fmla="*/ 550 h 6052"/>
              <a:gd name="T12" fmla="*/ 1296 w 9708"/>
              <a:gd name="T13" fmla="*/ 418 h 6052"/>
              <a:gd name="T14" fmla="*/ 1296 w 9708"/>
              <a:gd name="T15" fmla="*/ 178 h 6052"/>
              <a:gd name="T16" fmla="*/ 1356 w 9708"/>
              <a:gd name="T17" fmla="*/ 10 h 6052"/>
              <a:gd name="T18" fmla="*/ 1428 w 9708"/>
              <a:gd name="T19" fmla="*/ 118 h 6052"/>
              <a:gd name="T20" fmla="*/ 1548 w 9708"/>
              <a:gd name="T21" fmla="*/ 574 h 6052"/>
              <a:gd name="T22" fmla="*/ 1668 w 9708"/>
              <a:gd name="T23" fmla="*/ 1042 h 6052"/>
              <a:gd name="T24" fmla="*/ 2004 w 9708"/>
              <a:gd name="T25" fmla="*/ 1558 h 6052"/>
              <a:gd name="T26" fmla="*/ 2388 w 9708"/>
              <a:gd name="T27" fmla="*/ 1726 h 6052"/>
              <a:gd name="T28" fmla="*/ 2976 w 9708"/>
              <a:gd name="T29" fmla="*/ 1654 h 6052"/>
              <a:gd name="T30" fmla="*/ 3540 w 9708"/>
              <a:gd name="T31" fmla="*/ 1498 h 6052"/>
              <a:gd name="T32" fmla="*/ 3780 w 9708"/>
              <a:gd name="T33" fmla="*/ 1330 h 6052"/>
              <a:gd name="T34" fmla="*/ 4140 w 9708"/>
              <a:gd name="T35" fmla="*/ 1114 h 6052"/>
              <a:gd name="T36" fmla="*/ 4584 w 9708"/>
              <a:gd name="T37" fmla="*/ 1294 h 6052"/>
              <a:gd name="T38" fmla="*/ 4980 w 9708"/>
              <a:gd name="T39" fmla="*/ 1702 h 6052"/>
              <a:gd name="T40" fmla="*/ 5304 w 9708"/>
              <a:gd name="T41" fmla="*/ 2698 h 6052"/>
              <a:gd name="T42" fmla="*/ 5460 w 9708"/>
              <a:gd name="T43" fmla="*/ 3370 h 6052"/>
              <a:gd name="T44" fmla="*/ 5748 w 9708"/>
              <a:gd name="T45" fmla="*/ 4054 h 6052"/>
              <a:gd name="T46" fmla="*/ 6036 w 9708"/>
              <a:gd name="T47" fmla="*/ 4834 h 6052"/>
              <a:gd name="T48" fmla="*/ 6444 w 9708"/>
              <a:gd name="T49" fmla="*/ 5590 h 6052"/>
              <a:gd name="T50" fmla="*/ 6924 w 9708"/>
              <a:gd name="T51" fmla="*/ 5974 h 6052"/>
              <a:gd name="T52" fmla="*/ 7284 w 9708"/>
              <a:gd name="T53" fmla="*/ 6034 h 6052"/>
              <a:gd name="T54" fmla="*/ 7776 w 9708"/>
              <a:gd name="T55" fmla="*/ 5866 h 6052"/>
              <a:gd name="T56" fmla="*/ 8076 w 9708"/>
              <a:gd name="T57" fmla="*/ 5782 h 6052"/>
              <a:gd name="T58" fmla="*/ 8448 w 9708"/>
              <a:gd name="T59" fmla="*/ 5698 h 6052"/>
              <a:gd name="T60" fmla="*/ 8856 w 9708"/>
              <a:gd name="T61" fmla="*/ 5386 h 6052"/>
              <a:gd name="T62" fmla="*/ 9060 w 9708"/>
              <a:gd name="T63" fmla="*/ 5110 h 6052"/>
              <a:gd name="T64" fmla="*/ 9252 w 9708"/>
              <a:gd name="T65" fmla="*/ 4726 h 6052"/>
              <a:gd name="T66" fmla="*/ 9384 w 9708"/>
              <a:gd name="T67" fmla="*/ 4522 h 6052"/>
              <a:gd name="T68" fmla="*/ 9708 w 9708"/>
              <a:gd name="T69" fmla="*/ 4522 h 60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08"/>
              <a:gd name="T106" fmla="*/ 0 h 6052"/>
              <a:gd name="T107" fmla="*/ 9708 w 9708"/>
              <a:gd name="T108" fmla="*/ 6052 h 60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08" h="6052">
                <a:moveTo>
                  <a:pt x="0" y="502"/>
                </a:moveTo>
                <a:cubicBezTo>
                  <a:pt x="156" y="499"/>
                  <a:pt x="312" y="496"/>
                  <a:pt x="444" y="466"/>
                </a:cubicBezTo>
                <a:cubicBezTo>
                  <a:pt x="576" y="436"/>
                  <a:pt x="708" y="362"/>
                  <a:pt x="792" y="322"/>
                </a:cubicBezTo>
                <a:cubicBezTo>
                  <a:pt x="876" y="282"/>
                  <a:pt x="900" y="224"/>
                  <a:pt x="948" y="226"/>
                </a:cubicBezTo>
                <a:cubicBezTo>
                  <a:pt x="996" y="228"/>
                  <a:pt x="1042" y="280"/>
                  <a:pt x="1080" y="334"/>
                </a:cubicBezTo>
                <a:cubicBezTo>
                  <a:pt x="1118" y="388"/>
                  <a:pt x="1140" y="536"/>
                  <a:pt x="1176" y="550"/>
                </a:cubicBezTo>
                <a:cubicBezTo>
                  <a:pt x="1212" y="564"/>
                  <a:pt x="1276" y="480"/>
                  <a:pt x="1296" y="418"/>
                </a:cubicBezTo>
                <a:cubicBezTo>
                  <a:pt x="1316" y="356"/>
                  <a:pt x="1286" y="246"/>
                  <a:pt x="1296" y="178"/>
                </a:cubicBezTo>
                <a:cubicBezTo>
                  <a:pt x="1306" y="110"/>
                  <a:pt x="1334" y="20"/>
                  <a:pt x="1356" y="10"/>
                </a:cubicBezTo>
                <a:cubicBezTo>
                  <a:pt x="1378" y="0"/>
                  <a:pt x="1396" y="24"/>
                  <a:pt x="1428" y="118"/>
                </a:cubicBezTo>
                <a:cubicBezTo>
                  <a:pt x="1460" y="212"/>
                  <a:pt x="1508" y="420"/>
                  <a:pt x="1548" y="574"/>
                </a:cubicBezTo>
                <a:cubicBezTo>
                  <a:pt x="1588" y="728"/>
                  <a:pt x="1592" y="878"/>
                  <a:pt x="1668" y="1042"/>
                </a:cubicBezTo>
                <a:cubicBezTo>
                  <a:pt x="1744" y="1206"/>
                  <a:pt x="1884" y="1444"/>
                  <a:pt x="2004" y="1558"/>
                </a:cubicBezTo>
                <a:cubicBezTo>
                  <a:pt x="2124" y="1672"/>
                  <a:pt x="2226" y="1710"/>
                  <a:pt x="2388" y="1726"/>
                </a:cubicBezTo>
                <a:cubicBezTo>
                  <a:pt x="2550" y="1742"/>
                  <a:pt x="2784" y="1692"/>
                  <a:pt x="2976" y="1654"/>
                </a:cubicBezTo>
                <a:cubicBezTo>
                  <a:pt x="3168" y="1616"/>
                  <a:pt x="3406" y="1552"/>
                  <a:pt x="3540" y="1498"/>
                </a:cubicBezTo>
                <a:cubicBezTo>
                  <a:pt x="3674" y="1444"/>
                  <a:pt x="3680" y="1394"/>
                  <a:pt x="3780" y="1330"/>
                </a:cubicBezTo>
                <a:cubicBezTo>
                  <a:pt x="3880" y="1266"/>
                  <a:pt x="4006" y="1120"/>
                  <a:pt x="4140" y="1114"/>
                </a:cubicBezTo>
                <a:cubicBezTo>
                  <a:pt x="4274" y="1108"/>
                  <a:pt x="4444" y="1196"/>
                  <a:pt x="4584" y="1294"/>
                </a:cubicBezTo>
                <a:cubicBezTo>
                  <a:pt x="4724" y="1392"/>
                  <a:pt x="4860" y="1468"/>
                  <a:pt x="4980" y="1702"/>
                </a:cubicBezTo>
                <a:cubicBezTo>
                  <a:pt x="5100" y="1936"/>
                  <a:pt x="5224" y="2420"/>
                  <a:pt x="5304" y="2698"/>
                </a:cubicBezTo>
                <a:cubicBezTo>
                  <a:pt x="5384" y="2976"/>
                  <a:pt x="5386" y="3144"/>
                  <a:pt x="5460" y="3370"/>
                </a:cubicBezTo>
                <a:cubicBezTo>
                  <a:pt x="5534" y="3596"/>
                  <a:pt x="5652" y="3810"/>
                  <a:pt x="5748" y="4054"/>
                </a:cubicBezTo>
                <a:cubicBezTo>
                  <a:pt x="5844" y="4298"/>
                  <a:pt x="5920" y="4578"/>
                  <a:pt x="6036" y="4834"/>
                </a:cubicBezTo>
                <a:cubicBezTo>
                  <a:pt x="6152" y="5090"/>
                  <a:pt x="6296" y="5400"/>
                  <a:pt x="6444" y="5590"/>
                </a:cubicBezTo>
                <a:cubicBezTo>
                  <a:pt x="6592" y="5780"/>
                  <a:pt x="6784" y="5900"/>
                  <a:pt x="6924" y="5974"/>
                </a:cubicBezTo>
                <a:cubicBezTo>
                  <a:pt x="7064" y="6048"/>
                  <a:pt x="7142" y="6052"/>
                  <a:pt x="7284" y="6034"/>
                </a:cubicBezTo>
                <a:cubicBezTo>
                  <a:pt x="7426" y="6016"/>
                  <a:pt x="7644" y="5908"/>
                  <a:pt x="7776" y="5866"/>
                </a:cubicBezTo>
                <a:cubicBezTo>
                  <a:pt x="7908" y="5824"/>
                  <a:pt x="7964" y="5810"/>
                  <a:pt x="8076" y="5782"/>
                </a:cubicBezTo>
                <a:cubicBezTo>
                  <a:pt x="8188" y="5754"/>
                  <a:pt x="8318" y="5764"/>
                  <a:pt x="8448" y="5698"/>
                </a:cubicBezTo>
                <a:cubicBezTo>
                  <a:pt x="8578" y="5632"/>
                  <a:pt x="8754" y="5484"/>
                  <a:pt x="8856" y="5386"/>
                </a:cubicBezTo>
                <a:cubicBezTo>
                  <a:pt x="8958" y="5288"/>
                  <a:pt x="8994" y="5220"/>
                  <a:pt x="9060" y="5110"/>
                </a:cubicBezTo>
                <a:cubicBezTo>
                  <a:pt x="9126" y="5000"/>
                  <a:pt x="9198" y="4824"/>
                  <a:pt x="9252" y="4726"/>
                </a:cubicBezTo>
                <a:cubicBezTo>
                  <a:pt x="9306" y="4628"/>
                  <a:pt x="9308" y="4556"/>
                  <a:pt x="9384" y="4522"/>
                </a:cubicBezTo>
                <a:cubicBezTo>
                  <a:pt x="9460" y="4488"/>
                  <a:pt x="9583" y="4510"/>
                  <a:pt x="9708" y="45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5" name="Freeform 265"/>
          <p:cNvSpPr>
            <a:spLocks/>
          </p:cNvSpPr>
          <p:nvPr/>
        </p:nvSpPr>
        <p:spPr bwMode="auto">
          <a:xfrm>
            <a:off x="2014538" y="4687888"/>
            <a:ext cx="3057525" cy="2141537"/>
          </a:xfrm>
          <a:custGeom>
            <a:avLst/>
            <a:gdLst>
              <a:gd name="T0" fmla="*/ 0 w 5820"/>
              <a:gd name="T1" fmla="*/ 788 h 5384"/>
              <a:gd name="T2" fmla="*/ 312 w 5820"/>
              <a:gd name="T3" fmla="*/ 656 h 5384"/>
              <a:gd name="T4" fmla="*/ 600 w 5820"/>
              <a:gd name="T5" fmla="*/ 488 h 5384"/>
              <a:gd name="T6" fmla="*/ 816 w 5820"/>
              <a:gd name="T7" fmla="*/ 332 h 5384"/>
              <a:gd name="T8" fmla="*/ 900 w 5820"/>
              <a:gd name="T9" fmla="*/ 512 h 5384"/>
              <a:gd name="T10" fmla="*/ 960 w 5820"/>
              <a:gd name="T11" fmla="*/ 644 h 5384"/>
              <a:gd name="T12" fmla="*/ 1164 w 5820"/>
              <a:gd name="T13" fmla="*/ 572 h 5384"/>
              <a:gd name="T14" fmla="*/ 1188 w 5820"/>
              <a:gd name="T15" fmla="*/ 248 h 5384"/>
              <a:gd name="T16" fmla="*/ 1308 w 5820"/>
              <a:gd name="T17" fmla="*/ 20 h 5384"/>
              <a:gd name="T18" fmla="*/ 1392 w 5820"/>
              <a:gd name="T19" fmla="*/ 128 h 5384"/>
              <a:gd name="T20" fmla="*/ 1500 w 5820"/>
              <a:gd name="T21" fmla="*/ 656 h 5384"/>
              <a:gd name="T22" fmla="*/ 1728 w 5820"/>
              <a:gd name="T23" fmla="*/ 1220 h 5384"/>
              <a:gd name="T24" fmla="*/ 2184 w 5820"/>
              <a:gd name="T25" fmla="*/ 1436 h 5384"/>
              <a:gd name="T26" fmla="*/ 2940 w 5820"/>
              <a:gd name="T27" fmla="*/ 1352 h 5384"/>
              <a:gd name="T28" fmla="*/ 3540 w 5820"/>
              <a:gd name="T29" fmla="*/ 1316 h 5384"/>
              <a:gd name="T30" fmla="*/ 4092 w 5820"/>
              <a:gd name="T31" fmla="*/ 1460 h 5384"/>
              <a:gd name="T32" fmla="*/ 4500 w 5820"/>
              <a:gd name="T33" fmla="*/ 1808 h 5384"/>
              <a:gd name="T34" fmla="*/ 4764 w 5820"/>
              <a:gd name="T35" fmla="*/ 2504 h 5384"/>
              <a:gd name="T36" fmla="*/ 4800 w 5820"/>
              <a:gd name="T37" fmla="*/ 3392 h 5384"/>
              <a:gd name="T38" fmla="*/ 4596 w 5820"/>
              <a:gd name="T39" fmla="*/ 3896 h 5384"/>
              <a:gd name="T40" fmla="*/ 4428 w 5820"/>
              <a:gd name="T41" fmla="*/ 4400 h 5384"/>
              <a:gd name="T42" fmla="*/ 4488 w 5820"/>
              <a:gd name="T43" fmla="*/ 4880 h 5384"/>
              <a:gd name="T44" fmla="*/ 5016 w 5820"/>
              <a:gd name="T45" fmla="*/ 5204 h 5384"/>
              <a:gd name="T46" fmla="*/ 5532 w 5820"/>
              <a:gd name="T47" fmla="*/ 5300 h 5384"/>
              <a:gd name="T48" fmla="*/ 5820 w 5820"/>
              <a:gd name="T49" fmla="*/ 5384 h 53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20"/>
              <a:gd name="T76" fmla="*/ 0 h 5384"/>
              <a:gd name="T77" fmla="*/ 5820 w 5820"/>
              <a:gd name="T78" fmla="*/ 5384 h 53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20" h="5384">
                <a:moveTo>
                  <a:pt x="0" y="788"/>
                </a:moveTo>
                <a:cubicBezTo>
                  <a:pt x="106" y="747"/>
                  <a:pt x="212" y="706"/>
                  <a:pt x="312" y="656"/>
                </a:cubicBezTo>
                <a:cubicBezTo>
                  <a:pt x="412" y="606"/>
                  <a:pt x="516" y="542"/>
                  <a:pt x="600" y="488"/>
                </a:cubicBezTo>
                <a:cubicBezTo>
                  <a:pt x="684" y="434"/>
                  <a:pt x="766" y="328"/>
                  <a:pt x="816" y="332"/>
                </a:cubicBezTo>
                <a:cubicBezTo>
                  <a:pt x="866" y="336"/>
                  <a:pt x="876" y="460"/>
                  <a:pt x="900" y="512"/>
                </a:cubicBezTo>
                <a:cubicBezTo>
                  <a:pt x="924" y="564"/>
                  <a:pt x="916" y="634"/>
                  <a:pt x="960" y="644"/>
                </a:cubicBezTo>
                <a:cubicBezTo>
                  <a:pt x="1004" y="654"/>
                  <a:pt x="1126" y="638"/>
                  <a:pt x="1164" y="572"/>
                </a:cubicBezTo>
                <a:cubicBezTo>
                  <a:pt x="1202" y="506"/>
                  <a:pt x="1164" y="340"/>
                  <a:pt x="1188" y="248"/>
                </a:cubicBezTo>
                <a:cubicBezTo>
                  <a:pt x="1212" y="156"/>
                  <a:pt x="1274" y="40"/>
                  <a:pt x="1308" y="20"/>
                </a:cubicBezTo>
                <a:cubicBezTo>
                  <a:pt x="1342" y="0"/>
                  <a:pt x="1360" y="22"/>
                  <a:pt x="1392" y="128"/>
                </a:cubicBezTo>
                <a:cubicBezTo>
                  <a:pt x="1424" y="234"/>
                  <a:pt x="1444" y="474"/>
                  <a:pt x="1500" y="656"/>
                </a:cubicBezTo>
                <a:cubicBezTo>
                  <a:pt x="1556" y="838"/>
                  <a:pt x="1614" y="1090"/>
                  <a:pt x="1728" y="1220"/>
                </a:cubicBezTo>
                <a:cubicBezTo>
                  <a:pt x="1842" y="1350"/>
                  <a:pt x="1982" y="1414"/>
                  <a:pt x="2184" y="1436"/>
                </a:cubicBezTo>
                <a:cubicBezTo>
                  <a:pt x="2386" y="1458"/>
                  <a:pt x="2714" y="1372"/>
                  <a:pt x="2940" y="1352"/>
                </a:cubicBezTo>
                <a:cubicBezTo>
                  <a:pt x="3166" y="1332"/>
                  <a:pt x="3348" y="1298"/>
                  <a:pt x="3540" y="1316"/>
                </a:cubicBezTo>
                <a:cubicBezTo>
                  <a:pt x="3732" y="1334"/>
                  <a:pt x="3932" y="1378"/>
                  <a:pt x="4092" y="1460"/>
                </a:cubicBezTo>
                <a:cubicBezTo>
                  <a:pt x="4252" y="1542"/>
                  <a:pt x="4388" y="1634"/>
                  <a:pt x="4500" y="1808"/>
                </a:cubicBezTo>
                <a:cubicBezTo>
                  <a:pt x="4612" y="1982"/>
                  <a:pt x="4714" y="2240"/>
                  <a:pt x="4764" y="2504"/>
                </a:cubicBezTo>
                <a:cubicBezTo>
                  <a:pt x="4814" y="2768"/>
                  <a:pt x="4828" y="3160"/>
                  <a:pt x="4800" y="3392"/>
                </a:cubicBezTo>
                <a:cubicBezTo>
                  <a:pt x="4772" y="3624"/>
                  <a:pt x="4658" y="3728"/>
                  <a:pt x="4596" y="3896"/>
                </a:cubicBezTo>
                <a:cubicBezTo>
                  <a:pt x="4534" y="4064"/>
                  <a:pt x="4446" y="4236"/>
                  <a:pt x="4428" y="4400"/>
                </a:cubicBezTo>
                <a:cubicBezTo>
                  <a:pt x="4410" y="4564"/>
                  <a:pt x="4390" y="4746"/>
                  <a:pt x="4488" y="4880"/>
                </a:cubicBezTo>
                <a:cubicBezTo>
                  <a:pt x="4586" y="5014"/>
                  <a:pt x="4842" y="5134"/>
                  <a:pt x="5016" y="5204"/>
                </a:cubicBezTo>
                <a:cubicBezTo>
                  <a:pt x="5190" y="5274"/>
                  <a:pt x="5398" y="5270"/>
                  <a:pt x="5532" y="5300"/>
                </a:cubicBezTo>
                <a:cubicBezTo>
                  <a:pt x="5666" y="5330"/>
                  <a:pt x="5743" y="5361"/>
                  <a:pt x="5820" y="53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6" name="Freeform 266"/>
          <p:cNvSpPr>
            <a:spLocks/>
          </p:cNvSpPr>
          <p:nvPr/>
        </p:nvSpPr>
        <p:spPr bwMode="auto">
          <a:xfrm>
            <a:off x="2014538" y="4865688"/>
            <a:ext cx="2433637" cy="1968500"/>
          </a:xfrm>
          <a:custGeom>
            <a:avLst/>
            <a:gdLst>
              <a:gd name="T0" fmla="*/ 0 w 4632"/>
              <a:gd name="T1" fmla="*/ 688 h 4948"/>
              <a:gd name="T2" fmla="*/ 132 w 4632"/>
              <a:gd name="T3" fmla="*/ 592 h 4948"/>
              <a:gd name="T4" fmla="*/ 228 w 4632"/>
              <a:gd name="T5" fmla="*/ 352 h 4948"/>
              <a:gd name="T6" fmla="*/ 384 w 4632"/>
              <a:gd name="T7" fmla="*/ 268 h 4948"/>
              <a:gd name="T8" fmla="*/ 576 w 4632"/>
              <a:gd name="T9" fmla="*/ 232 h 4948"/>
              <a:gd name="T10" fmla="*/ 732 w 4632"/>
              <a:gd name="T11" fmla="*/ 316 h 4948"/>
              <a:gd name="T12" fmla="*/ 852 w 4632"/>
              <a:gd name="T13" fmla="*/ 604 h 4948"/>
              <a:gd name="T14" fmla="*/ 948 w 4632"/>
              <a:gd name="T15" fmla="*/ 796 h 4948"/>
              <a:gd name="T16" fmla="*/ 1020 w 4632"/>
              <a:gd name="T17" fmla="*/ 856 h 4948"/>
              <a:gd name="T18" fmla="*/ 1128 w 4632"/>
              <a:gd name="T19" fmla="*/ 664 h 4948"/>
              <a:gd name="T20" fmla="*/ 1188 w 4632"/>
              <a:gd name="T21" fmla="*/ 400 h 4948"/>
              <a:gd name="T22" fmla="*/ 1224 w 4632"/>
              <a:gd name="T23" fmla="*/ 136 h 4948"/>
              <a:gd name="T24" fmla="*/ 1284 w 4632"/>
              <a:gd name="T25" fmla="*/ 4 h 4948"/>
              <a:gd name="T26" fmla="*/ 1344 w 4632"/>
              <a:gd name="T27" fmla="*/ 160 h 4948"/>
              <a:gd name="T28" fmla="*/ 1392 w 4632"/>
              <a:gd name="T29" fmla="*/ 448 h 4948"/>
              <a:gd name="T30" fmla="*/ 1404 w 4632"/>
              <a:gd name="T31" fmla="*/ 760 h 4948"/>
              <a:gd name="T32" fmla="*/ 1560 w 4632"/>
              <a:gd name="T33" fmla="*/ 1060 h 4948"/>
              <a:gd name="T34" fmla="*/ 1872 w 4632"/>
              <a:gd name="T35" fmla="*/ 1192 h 4948"/>
              <a:gd name="T36" fmla="*/ 2316 w 4632"/>
              <a:gd name="T37" fmla="*/ 1156 h 4948"/>
              <a:gd name="T38" fmla="*/ 2712 w 4632"/>
              <a:gd name="T39" fmla="*/ 1108 h 4948"/>
              <a:gd name="T40" fmla="*/ 3084 w 4632"/>
              <a:gd name="T41" fmla="*/ 1120 h 4948"/>
              <a:gd name="T42" fmla="*/ 3492 w 4632"/>
              <a:gd name="T43" fmla="*/ 1276 h 4948"/>
              <a:gd name="T44" fmla="*/ 3720 w 4632"/>
              <a:gd name="T45" fmla="*/ 1336 h 4948"/>
              <a:gd name="T46" fmla="*/ 3852 w 4632"/>
              <a:gd name="T47" fmla="*/ 1456 h 4948"/>
              <a:gd name="T48" fmla="*/ 3948 w 4632"/>
              <a:gd name="T49" fmla="*/ 1900 h 4948"/>
              <a:gd name="T50" fmla="*/ 4104 w 4632"/>
              <a:gd name="T51" fmla="*/ 2320 h 4948"/>
              <a:gd name="T52" fmla="*/ 4176 w 4632"/>
              <a:gd name="T53" fmla="*/ 2944 h 4948"/>
              <a:gd name="T54" fmla="*/ 4176 w 4632"/>
              <a:gd name="T55" fmla="*/ 3628 h 4948"/>
              <a:gd name="T56" fmla="*/ 4188 w 4632"/>
              <a:gd name="T57" fmla="*/ 4048 h 4948"/>
              <a:gd name="T58" fmla="*/ 4632 w 4632"/>
              <a:gd name="T59" fmla="*/ 4948 h 49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32"/>
              <a:gd name="T91" fmla="*/ 0 h 4948"/>
              <a:gd name="T92" fmla="*/ 4632 w 4632"/>
              <a:gd name="T93" fmla="*/ 4948 h 49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32" h="4948">
                <a:moveTo>
                  <a:pt x="0" y="688"/>
                </a:moveTo>
                <a:cubicBezTo>
                  <a:pt x="47" y="668"/>
                  <a:pt x="94" y="648"/>
                  <a:pt x="132" y="592"/>
                </a:cubicBezTo>
                <a:cubicBezTo>
                  <a:pt x="170" y="536"/>
                  <a:pt x="186" y="406"/>
                  <a:pt x="228" y="352"/>
                </a:cubicBezTo>
                <a:cubicBezTo>
                  <a:pt x="270" y="298"/>
                  <a:pt x="326" y="288"/>
                  <a:pt x="384" y="268"/>
                </a:cubicBezTo>
                <a:cubicBezTo>
                  <a:pt x="442" y="248"/>
                  <a:pt x="518" y="224"/>
                  <a:pt x="576" y="232"/>
                </a:cubicBezTo>
                <a:cubicBezTo>
                  <a:pt x="634" y="240"/>
                  <a:pt x="686" y="254"/>
                  <a:pt x="732" y="316"/>
                </a:cubicBezTo>
                <a:cubicBezTo>
                  <a:pt x="778" y="378"/>
                  <a:pt x="816" y="524"/>
                  <a:pt x="852" y="604"/>
                </a:cubicBezTo>
                <a:cubicBezTo>
                  <a:pt x="888" y="684"/>
                  <a:pt x="920" y="754"/>
                  <a:pt x="948" y="796"/>
                </a:cubicBezTo>
                <a:cubicBezTo>
                  <a:pt x="976" y="838"/>
                  <a:pt x="990" y="878"/>
                  <a:pt x="1020" y="856"/>
                </a:cubicBezTo>
                <a:cubicBezTo>
                  <a:pt x="1050" y="834"/>
                  <a:pt x="1100" y="740"/>
                  <a:pt x="1128" y="664"/>
                </a:cubicBezTo>
                <a:cubicBezTo>
                  <a:pt x="1156" y="588"/>
                  <a:pt x="1172" y="488"/>
                  <a:pt x="1188" y="400"/>
                </a:cubicBezTo>
                <a:cubicBezTo>
                  <a:pt x="1204" y="312"/>
                  <a:pt x="1208" y="202"/>
                  <a:pt x="1224" y="136"/>
                </a:cubicBezTo>
                <a:cubicBezTo>
                  <a:pt x="1240" y="70"/>
                  <a:pt x="1264" y="0"/>
                  <a:pt x="1284" y="4"/>
                </a:cubicBezTo>
                <a:cubicBezTo>
                  <a:pt x="1304" y="8"/>
                  <a:pt x="1326" y="86"/>
                  <a:pt x="1344" y="160"/>
                </a:cubicBezTo>
                <a:cubicBezTo>
                  <a:pt x="1362" y="234"/>
                  <a:pt x="1382" y="348"/>
                  <a:pt x="1392" y="448"/>
                </a:cubicBezTo>
                <a:cubicBezTo>
                  <a:pt x="1402" y="548"/>
                  <a:pt x="1376" y="658"/>
                  <a:pt x="1404" y="760"/>
                </a:cubicBezTo>
                <a:cubicBezTo>
                  <a:pt x="1432" y="862"/>
                  <a:pt x="1482" y="988"/>
                  <a:pt x="1560" y="1060"/>
                </a:cubicBezTo>
                <a:cubicBezTo>
                  <a:pt x="1638" y="1132"/>
                  <a:pt x="1746" y="1176"/>
                  <a:pt x="1872" y="1192"/>
                </a:cubicBezTo>
                <a:cubicBezTo>
                  <a:pt x="1998" y="1208"/>
                  <a:pt x="2176" y="1170"/>
                  <a:pt x="2316" y="1156"/>
                </a:cubicBezTo>
                <a:cubicBezTo>
                  <a:pt x="2456" y="1142"/>
                  <a:pt x="2584" y="1114"/>
                  <a:pt x="2712" y="1108"/>
                </a:cubicBezTo>
                <a:cubicBezTo>
                  <a:pt x="2840" y="1102"/>
                  <a:pt x="2954" y="1092"/>
                  <a:pt x="3084" y="1120"/>
                </a:cubicBezTo>
                <a:cubicBezTo>
                  <a:pt x="3214" y="1148"/>
                  <a:pt x="3386" y="1240"/>
                  <a:pt x="3492" y="1276"/>
                </a:cubicBezTo>
                <a:cubicBezTo>
                  <a:pt x="3598" y="1312"/>
                  <a:pt x="3660" y="1306"/>
                  <a:pt x="3720" y="1336"/>
                </a:cubicBezTo>
                <a:cubicBezTo>
                  <a:pt x="3780" y="1366"/>
                  <a:pt x="3814" y="1362"/>
                  <a:pt x="3852" y="1456"/>
                </a:cubicBezTo>
                <a:cubicBezTo>
                  <a:pt x="3890" y="1550"/>
                  <a:pt x="3906" y="1756"/>
                  <a:pt x="3948" y="1900"/>
                </a:cubicBezTo>
                <a:cubicBezTo>
                  <a:pt x="3990" y="2044"/>
                  <a:pt x="4066" y="2146"/>
                  <a:pt x="4104" y="2320"/>
                </a:cubicBezTo>
                <a:cubicBezTo>
                  <a:pt x="4142" y="2494"/>
                  <a:pt x="4164" y="2726"/>
                  <a:pt x="4176" y="2944"/>
                </a:cubicBezTo>
                <a:cubicBezTo>
                  <a:pt x="4188" y="3162"/>
                  <a:pt x="4174" y="3444"/>
                  <a:pt x="4176" y="3628"/>
                </a:cubicBezTo>
                <a:cubicBezTo>
                  <a:pt x="4178" y="3812"/>
                  <a:pt x="4112" y="3828"/>
                  <a:pt x="4188" y="4048"/>
                </a:cubicBezTo>
                <a:cubicBezTo>
                  <a:pt x="4264" y="4268"/>
                  <a:pt x="4448" y="4608"/>
                  <a:pt x="4632" y="49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7" name="Freeform 267"/>
          <p:cNvSpPr>
            <a:spLocks/>
          </p:cNvSpPr>
          <p:nvPr/>
        </p:nvSpPr>
        <p:spPr bwMode="auto">
          <a:xfrm>
            <a:off x="2008188" y="5167313"/>
            <a:ext cx="2079625" cy="1666875"/>
          </a:xfrm>
          <a:custGeom>
            <a:avLst/>
            <a:gdLst>
              <a:gd name="T0" fmla="*/ 0 w 3960"/>
              <a:gd name="T1" fmla="*/ 328 h 4192"/>
              <a:gd name="T2" fmla="*/ 228 w 3960"/>
              <a:gd name="T3" fmla="*/ 292 h 4192"/>
              <a:gd name="T4" fmla="*/ 432 w 3960"/>
              <a:gd name="T5" fmla="*/ 148 h 4192"/>
              <a:gd name="T6" fmla="*/ 624 w 3960"/>
              <a:gd name="T7" fmla="*/ 124 h 4192"/>
              <a:gd name="T8" fmla="*/ 840 w 3960"/>
              <a:gd name="T9" fmla="*/ 232 h 4192"/>
              <a:gd name="T10" fmla="*/ 960 w 3960"/>
              <a:gd name="T11" fmla="*/ 544 h 4192"/>
              <a:gd name="T12" fmla="*/ 996 w 3960"/>
              <a:gd name="T13" fmla="*/ 748 h 4192"/>
              <a:gd name="T14" fmla="*/ 1128 w 3960"/>
              <a:gd name="T15" fmla="*/ 676 h 4192"/>
              <a:gd name="T16" fmla="*/ 1164 w 3960"/>
              <a:gd name="T17" fmla="*/ 376 h 4192"/>
              <a:gd name="T18" fmla="*/ 1164 w 3960"/>
              <a:gd name="T19" fmla="*/ 124 h 4192"/>
              <a:gd name="T20" fmla="*/ 1260 w 3960"/>
              <a:gd name="T21" fmla="*/ 4 h 4192"/>
              <a:gd name="T22" fmla="*/ 1344 w 3960"/>
              <a:gd name="T23" fmla="*/ 148 h 4192"/>
              <a:gd name="T24" fmla="*/ 1464 w 3960"/>
              <a:gd name="T25" fmla="*/ 628 h 4192"/>
              <a:gd name="T26" fmla="*/ 1644 w 3960"/>
              <a:gd name="T27" fmla="*/ 832 h 4192"/>
              <a:gd name="T28" fmla="*/ 2136 w 3960"/>
              <a:gd name="T29" fmla="*/ 808 h 4192"/>
              <a:gd name="T30" fmla="*/ 2736 w 3960"/>
              <a:gd name="T31" fmla="*/ 736 h 4192"/>
              <a:gd name="T32" fmla="*/ 3096 w 3960"/>
              <a:gd name="T33" fmla="*/ 688 h 4192"/>
              <a:gd name="T34" fmla="*/ 3396 w 3960"/>
              <a:gd name="T35" fmla="*/ 760 h 4192"/>
              <a:gd name="T36" fmla="*/ 3744 w 3960"/>
              <a:gd name="T37" fmla="*/ 1180 h 4192"/>
              <a:gd name="T38" fmla="*/ 3864 w 3960"/>
              <a:gd name="T39" fmla="*/ 1780 h 4192"/>
              <a:gd name="T40" fmla="*/ 3948 w 3960"/>
              <a:gd name="T41" fmla="*/ 2524 h 4192"/>
              <a:gd name="T42" fmla="*/ 3936 w 3960"/>
              <a:gd name="T43" fmla="*/ 3016 h 4192"/>
              <a:gd name="T44" fmla="*/ 3864 w 3960"/>
              <a:gd name="T45" fmla="*/ 3568 h 4192"/>
              <a:gd name="T46" fmla="*/ 3852 w 3960"/>
              <a:gd name="T47" fmla="*/ 4084 h 4192"/>
              <a:gd name="T48" fmla="*/ 3876 w 3960"/>
              <a:gd name="T49" fmla="*/ 4192 h 4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60"/>
              <a:gd name="T76" fmla="*/ 0 h 4192"/>
              <a:gd name="T77" fmla="*/ 3960 w 3960"/>
              <a:gd name="T78" fmla="*/ 4192 h 4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60" h="4192">
                <a:moveTo>
                  <a:pt x="0" y="328"/>
                </a:moveTo>
                <a:cubicBezTo>
                  <a:pt x="78" y="325"/>
                  <a:pt x="156" y="322"/>
                  <a:pt x="228" y="292"/>
                </a:cubicBezTo>
                <a:cubicBezTo>
                  <a:pt x="300" y="262"/>
                  <a:pt x="366" y="176"/>
                  <a:pt x="432" y="148"/>
                </a:cubicBezTo>
                <a:cubicBezTo>
                  <a:pt x="498" y="120"/>
                  <a:pt x="556" y="110"/>
                  <a:pt x="624" y="124"/>
                </a:cubicBezTo>
                <a:cubicBezTo>
                  <a:pt x="692" y="138"/>
                  <a:pt x="784" y="162"/>
                  <a:pt x="840" y="232"/>
                </a:cubicBezTo>
                <a:cubicBezTo>
                  <a:pt x="896" y="302"/>
                  <a:pt x="934" y="458"/>
                  <a:pt x="960" y="544"/>
                </a:cubicBezTo>
                <a:cubicBezTo>
                  <a:pt x="986" y="630"/>
                  <a:pt x="968" y="726"/>
                  <a:pt x="996" y="748"/>
                </a:cubicBezTo>
                <a:cubicBezTo>
                  <a:pt x="1024" y="770"/>
                  <a:pt x="1100" y="738"/>
                  <a:pt x="1128" y="676"/>
                </a:cubicBezTo>
                <a:cubicBezTo>
                  <a:pt x="1156" y="614"/>
                  <a:pt x="1158" y="468"/>
                  <a:pt x="1164" y="376"/>
                </a:cubicBezTo>
                <a:cubicBezTo>
                  <a:pt x="1170" y="284"/>
                  <a:pt x="1148" y="186"/>
                  <a:pt x="1164" y="124"/>
                </a:cubicBezTo>
                <a:cubicBezTo>
                  <a:pt x="1180" y="62"/>
                  <a:pt x="1230" y="0"/>
                  <a:pt x="1260" y="4"/>
                </a:cubicBezTo>
                <a:cubicBezTo>
                  <a:pt x="1290" y="8"/>
                  <a:pt x="1310" y="44"/>
                  <a:pt x="1344" y="148"/>
                </a:cubicBezTo>
                <a:cubicBezTo>
                  <a:pt x="1378" y="252"/>
                  <a:pt x="1414" y="514"/>
                  <a:pt x="1464" y="628"/>
                </a:cubicBezTo>
                <a:cubicBezTo>
                  <a:pt x="1514" y="742"/>
                  <a:pt x="1532" y="802"/>
                  <a:pt x="1644" y="832"/>
                </a:cubicBezTo>
                <a:cubicBezTo>
                  <a:pt x="1756" y="862"/>
                  <a:pt x="1954" y="824"/>
                  <a:pt x="2136" y="808"/>
                </a:cubicBezTo>
                <a:cubicBezTo>
                  <a:pt x="2318" y="792"/>
                  <a:pt x="2576" y="756"/>
                  <a:pt x="2736" y="736"/>
                </a:cubicBezTo>
                <a:cubicBezTo>
                  <a:pt x="2896" y="716"/>
                  <a:pt x="2986" y="684"/>
                  <a:pt x="3096" y="688"/>
                </a:cubicBezTo>
                <a:cubicBezTo>
                  <a:pt x="3206" y="692"/>
                  <a:pt x="3288" y="678"/>
                  <a:pt x="3396" y="760"/>
                </a:cubicBezTo>
                <a:cubicBezTo>
                  <a:pt x="3504" y="842"/>
                  <a:pt x="3666" y="1010"/>
                  <a:pt x="3744" y="1180"/>
                </a:cubicBezTo>
                <a:cubicBezTo>
                  <a:pt x="3822" y="1350"/>
                  <a:pt x="3830" y="1556"/>
                  <a:pt x="3864" y="1780"/>
                </a:cubicBezTo>
                <a:cubicBezTo>
                  <a:pt x="3898" y="2004"/>
                  <a:pt x="3936" y="2318"/>
                  <a:pt x="3948" y="2524"/>
                </a:cubicBezTo>
                <a:cubicBezTo>
                  <a:pt x="3960" y="2730"/>
                  <a:pt x="3950" y="2842"/>
                  <a:pt x="3936" y="3016"/>
                </a:cubicBezTo>
                <a:cubicBezTo>
                  <a:pt x="3922" y="3190"/>
                  <a:pt x="3878" y="3390"/>
                  <a:pt x="3864" y="3568"/>
                </a:cubicBezTo>
                <a:cubicBezTo>
                  <a:pt x="3850" y="3746"/>
                  <a:pt x="3850" y="3980"/>
                  <a:pt x="3852" y="4084"/>
                </a:cubicBezTo>
                <a:cubicBezTo>
                  <a:pt x="3854" y="4188"/>
                  <a:pt x="3871" y="4170"/>
                  <a:pt x="3876" y="41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8" name="Freeform 268"/>
          <p:cNvSpPr>
            <a:spLocks/>
          </p:cNvSpPr>
          <p:nvPr/>
        </p:nvSpPr>
        <p:spPr bwMode="auto">
          <a:xfrm>
            <a:off x="2014538" y="5316538"/>
            <a:ext cx="1933575" cy="1522412"/>
          </a:xfrm>
          <a:custGeom>
            <a:avLst/>
            <a:gdLst>
              <a:gd name="T0" fmla="*/ 0 w 3680"/>
              <a:gd name="T1" fmla="*/ 166 h 3826"/>
              <a:gd name="T2" fmla="*/ 156 w 3680"/>
              <a:gd name="T3" fmla="*/ 154 h 3826"/>
              <a:gd name="T4" fmla="*/ 312 w 3680"/>
              <a:gd name="T5" fmla="*/ 34 h 3826"/>
              <a:gd name="T6" fmla="*/ 504 w 3680"/>
              <a:gd name="T7" fmla="*/ 34 h 3826"/>
              <a:gd name="T8" fmla="*/ 708 w 3680"/>
              <a:gd name="T9" fmla="*/ 238 h 3826"/>
              <a:gd name="T10" fmla="*/ 960 w 3680"/>
              <a:gd name="T11" fmla="*/ 670 h 3826"/>
              <a:gd name="T12" fmla="*/ 960 w 3680"/>
              <a:gd name="T13" fmla="*/ 754 h 3826"/>
              <a:gd name="T14" fmla="*/ 1164 w 3680"/>
              <a:gd name="T15" fmla="*/ 634 h 3826"/>
              <a:gd name="T16" fmla="*/ 1164 w 3680"/>
              <a:gd name="T17" fmla="*/ 430 h 3826"/>
              <a:gd name="T18" fmla="*/ 1236 w 3680"/>
              <a:gd name="T19" fmla="*/ 274 h 3826"/>
              <a:gd name="T20" fmla="*/ 1320 w 3680"/>
              <a:gd name="T21" fmla="*/ 454 h 3826"/>
              <a:gd name="T22" fmla="*/ 1464 w 3680"/>
              <a:gd name="T23" fmla="*/ 634 h 3826"/>
              <a:gd name="T24" fmla="*/ 1728 w 3680"/>
              <a:gd name="T25" fmla="*/ 694 h 3826"/>
              <a:gd name="T26" fmla="*/ 2184 w 3680"/>
              <a:gd name="T27" fmla="*/ 658 h 3826"/>
              <a:gd name="T28" fmla="*/ 2784 w 3680"/>
              <a:gd name="T29" fmla="*/ 514 h 3826"/>
              <a:gd name="T30" fmla="*/ 3348 w 3680"/>
              <a:gd name="T31" fmla="*/ 562 h 3826"/>
              <a:gd name="T32" fmla="*/ 3564 w 3680"/>
              <a:gd name="T33" fmla="*/ 946 h 3826"/>
              <a:gd name="T34" fmla="*/ 3672 w 3680"/>
              <a:gd name="T35" fmla="*/ 1426 h 3826"/>
              <a:gd name="T36" fmla="*/ 3612 w 3680"/>
              <a:gd name="T37" fmla="*/ 2086 h 3826"/>
              <a:gd name="T38" fmla="*/ 3396 w 3680"/>
              <a:gd name="T39" fmla="*/ 2746 h 3826"/>
              <a:gd name="T40" fmla="*/ 3216 w 3680"/>
              <a:gd name="T41" fmla="*/ 3166 h 3826"/>
              <a:gd name="T42" fmla="*/ 2976 w 3680"/>
              <a:gd name="T43" fmla="*/ 3826 h 38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80"/>
              <a:gd name="T67" fmla="*/ 0 h 3826"/>
              <a:gd name="T68" fmla="*/ 3680 w 3680"/>
              <a:gd name="T69" fmla="*/ 3826 h 38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80" h="3826">
                <a:moveTo>
                  <a:pt x="0" y="166"/>
                </a:moveTo>
                <a:cubicBezTo>
                  <a:pt x="52" y="171"/>
                  <a:pt x="104" y="176"/>
                  <a:pt x="156" y="154"/>
                </a:cubicBezTo>
                <a:cubicBezTo>
                  <a:pt x="208" y="132"/>
                  <a:pt x="254" y="54"/>
                  <a:pt x="312" y="34"/>
                </a:cubicBezTo>
                <a:cubicBezTo>
                  <a:pt x="370" y="14"/>
                  <a:pt x="438" y="0"/>
                  <a:pt x="504" y="34"/>
                </a:cubicBezTo>
                <a:cubicBezTo>
                  <a:pt x="570" y="68"/>
                  <a:pt x="632" y="132"/>
                  <a:pt x="708" y="238"/>
                </a:cubicBezTo>
                <a:cubicBezTo>
                  <a:pt x="784" y="344"/>
                  <a:pt x="918" y="584"/>
                  <a:pt x="960" y="670"/>
                </a:cubicBezTo>
                <a:cubicBezTo>
                  <a:pt x="1002" y="756"/>
                  <a:pt x="926" y="760"/>
                  <a:pt x="960" y="754"/>
                </a:cubicBezTo>
                <a:cubicBezTo>
                  <a:pt x="994" y="748"/>
                  <a:pt x="1130" y="688"/>
                  <a:pt x="1164" y="634"/>
                </a:cubicBezTo>
                <a:cubicBezTo>
                  <a:pt x="1198" y="580"/>
                  <a:pt x="1152" y="490"/>
                  <a:pt x="1164" y="430"/>
                </a:cubicBezTo>
                <a:cubicBezTo>
                  <a:pt x="1176" y="370"/>
                  <a:pt x="1210" y="270"/>
                  <a:pt x="1236" y="274"/>
                </a:cubicBezTo>
                <a:cubicBezTo>
                  <a:pt x="1262" y="278"/>
                  <a:pt x="1282" y="394"/>
                  <a:pt x="1320" y="454"/>
                </a:cubicBezTo>
                <a:cubicBezTo>
                  <a:pt x="1358" y="514"/>
                  <a:pt x="1396" y="594"/>
                  <a:pt x="1464" y="634"/>
                </a:cubicBezTo>
                <a:cubicBezTo>
                  <a:pt x="1532" y="674"/>
                  <a:pt x="1608" y="690"/>
                  <a:pt x="1728" y="694"/>
                </a:cubicBezTo>
                <a:cubicBezTo>
                  <a:pt x="1848" y="698"/>
                  <a:pt x="2008" y="688"/>
                  <a:pt x="2184" y="658"/>
                </a:cubicBezTo>
                <a:cubicBezTo>
                  <a:pt x="2360" y="628"/>
                  <a:pt x="2590" y="530"/>
                  <a:pt x="2784" y="514"/>
                </a:cubicBezTo>
                <a:cubicBezTo>
                  <a:pt x="2978" y="498"/>
                  <a:pt x="3218" y="490"/>
                  <a:pt x="3348" y="562"/>
                </a:cubicBezTo>
                <a:cubicBezTo>
                  <a:pt x="3478" y="634"/>
                  <a:pt x="3510" y="802"/>
                  <a:pt x="3564" y="946"/>
                </a:cubicBezTo>
                <a:cubicBezTo>
                  <a:pt x="3618" y="1090"/>
                  <a:pt x="3664" y="1236"/>
                  <a:pt x="3672" y="1426"/>
                </a:cubicBezTo>
                <a:cubicBezTo>
                  <a:pt x="3680" y="1616"/>
                  <a:pt x="3658" y="1866"/>
                  <a:pt x="3612" y="2086"/>
                </a:cubicBezTo>
                <a:cubicBezTo>
                  <a:pt x="3566" y="2306"/>
                  <a:pt x="3462" y="2566"/>
                  <a:pt x="3396" y="2746"/>
                </a:cubicBezTo>
                <a:cubicBezTo>
                  <a:pt x="3330" y="2926"/>
                  <a:pt x="3286" y="2986"/>
                  <a:pt x="3216" y="3166"/>
                </a:cubicBezTo>
                <a:cubicBezTo>
                  <a:pt x="3146" y="3346"/>
                  <a:pt x="3061" y="3586"/>
                  <a:pt x="2976" y="38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49" name="Freeform 269"/>
          <p:cNvSpPr>
            <a:spLocks/>
          </p:cNvSpPr>
          <p:nvPr/>
        </p:nvSpPr>
        <p:spPr bwMode="auto">
          <a:xfrm>
            <a:off x="2008188" y="5427663"/>
            <a:ext cx="1785937" cy="1406525"/>
          </a:xfrm>
          <a:custGeom>
            <a:avLst/>
            <a:gdLst>
              <a:gd name="T0" fmla="*/ 0 w 3400"/>
              <a:gd name="T1" fmla="*/ 70 h 3538"/>
              <a:gd name="T2" fmla="*/ 120 w 3400"/>
              <a:gd name="T3" fmla="*/ 70 h 3538"/>
              <a:gd name="T4" fmla="*/ 300 w 3400"/>
              <a:gd name="T5" fmla="*/ 10 h 3538"/>
              <a:gd name="T6" fmla="*/ 588 w 3400"/>
              <a:gd name="T7" fmla="*/ 46 h 3538"/>
              <a:gd name="T8" fmla="*/ 672 w 3400"/>
              <a:gd name="T9" fmla="*/ 286 h 3538"/>
              <a:gd name="T10" fmla="*/ 876 w 3400"/>
              <a:gd name="T11" fmla="*/ 526 h 3538"/>
              <a:gd name="T12" fmla="*/ 1068 w 3400"/>
              <a:gd name="T13" fmla="*/ 598 h 3538"/>
              <a:gd name="T14" fmla="*/ 1236 w 3400"/>
              <a:gd name="T15" fmla="*/ 430 h 3538"/>
              <a:gd name="T16" fmla="*/ 1308 w 3400"/>
              <a:gd name="T17" fmla="*/ 418 h 3538"/>
              <a:gd name="T18" fmla="*/ 1404 w 3400"/>
              <a:gd name="T19" fmla="*/ 478 h 3538"/>
              <a:gd name="T20" fmla="*/ 1620 w 3400"/>
              <a:gd name="T21" fmla="*/ 586 h 3538"/>
              <a:gd name="T22" fmla="*/ 2100 w 3400"/>
              <a:gd name="T23" fmla="*/ 790 h 3538"/>
              <a:gd name="T24" fmla="*/ 2424 w 3400"/>
              <a:gd name="T25" fmla="*/ 766 h 3538"/>
              <a:gd name="T26" fmla="*/ 2760 w 3400"/>
              <a:gd name="T27" fmla="*/ 790 h 3538"/>
              <a:gd name="T28" fmla="*/ 3108 w 3400"/>
              <a:gd name="T29" fmla="*/ 1078 h 3538"/>
              <a:gd name="T30" fmla="*/ 3360 w 3400"/>
              <a:gd name="T31" fmla="*/ 1558 h 3538"/>
              <a:gd name="T32" fmla="*/ 3348 w 3400"/>
              <a:gd name="T33" fmla="*/ 1990 h 3538"/>
              <a:gd name="T34" fmla="*/ 3072 w 3400"/>
              <a:gd name="T35" fmla="*/ 2578 h 3538"/>
              <a:gd name="T36" fmla="*/ 2808 w 3400"/>
              <a:gd name="T37" fmla="*/ 3070 h 3538"/>
              <a:gd name="T38" fmla="*/ 2580 w 3400"/>
              <a:gd name="T39" fmla="*/ 3418 h 3538"/>
              <a:gd name="T40" fmla="*/ 2484 w 3400"/>
              <a:gd name="T41" fmla="*/ 3538 h 35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00"/>
              <a:gd name="T64" fmla="*/ 0 h 3538"/>
              <a:gd name="T65" fmla="*/ 3400 w 3400"/>
              <a:gd name="T66" fmla="*/ 3538 h 35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00" h="3538">
                <a:moveTo>
                  <a:pt x="0" y="70"/>
                </a:moveTo>
                <a:cubicBezTo>
                  <a:pt x="35" y="75"/>
                  <a:pt x="70" y="80"/>
                  <a:pt x="120" y="70"/>
                </a:cubicBezTo>
                <a:cubicBezTo>
                  <a:pt x="170" y="60"/>
                  <a:pt x="222" y="14"/>
                  <a:pt x="300" y="10"/>
                </a:cubicBezTo>
                <a:cubicBezTo>
                  <a:pt x="378" y="6"/>
                  <a:pt x="526" y="0"/>
                  <a:pt x="588" y="46"/>
                </a:cubicBezTo>
                <a:cubicBezTo>
                  <a:pt x="650" y="92"/>
                  <a:pt x="624" y="206"/>
                  <a:pt x="672" y="286"/>
                </a:cubicBezTo>
                <a:cubicBezTo>
                  <a:pt x="720" y="366"/>
                  <a:pt x="810" y="474"/>
                  <a:pt x="876" y="526"/>
                </a:cubicBezTo>
                <a:cubicBezTo>
                  <a:pt x="942" y="578"/>
                  <a:pt x="1008" y="614"/>
                  <a:pt x="1068" y="598"/>
                </a:cubicBezTo>
                <a:cubicBezTo>
                  <a:pt x="1128" y="582"/>
                  <a:pt x="1196" y="460"/>
                  <a:pt x="1236" y="430"/>
                </a:cubicBezTo>
                <a:cubicBezTo>
                  <a:pt x="1276" y="400"/>
                  <a:pt x="1280" y="410"/>
                  <a:pt x="1308" y="418"/>
                </a:cubicBezTo>
                <a:cubicBezTo>
                  <a:pt x="1336" y="426"/>
                  <a:pt x="1352" y="450"/>
                  <a:pt x="1404" y="478"/>
                </a:cubicBezTo>
                <a:cubicBezTo>
                  <a:pt x="1456" y="506"/>
                  <a:pt x="1504" y="534"/>
                  <a:pt x="1620" y="586"/>
                </a:cubicBezTo>
                <a:cubicBezTo>
                  <a:pt x="1736" y="638"/>
                  <a:pt x="1966" y="760"/>
                  <a:pt x="2100" y="790"/>
                </a:cubicBezTo>
                <a:cubicBezTo>
                  <a:pt x="2234" y="820"/>
                  <a:pt x="2314" y="766"/>
                  <a:pt x="2424" y="766"/>
                </a:cubicBezTo>
                <a:cubicBezTo>
                  <a:pt x="2534" y="766"/>
                  <a:pt x="2646" y="738"/>
                  <a:pt x="2760" y="790"/>
                </a:cubicBezTo>
                <a:cubicBezTo>
                  <a:pt x="2874" y="842"/>
                  <a:pt x="3008" y="950"/>
                  <a:pt x="3108" y="1078"/>
                </a:cubicBezTo>
                <a:cubicBezTo>
                  <a:pt x="3208" y="1206"/>
                  <a:pt x="3320" y="1406"/>
                  <a:pt x="3360" y="1558"/>
                </a:cubicBezTo>
                <a:cubicBezTo>
                  <a:pt x="3400" y="1710"/>
                  <a:pt x="3396" y="1820"/>
                  <a:pt x="3348" y="1990"/>
                </a:cubicBezTo>
                <a:cubicBezTo>
                  <a:pt x="3300" y="2160"/>
                  <a:pt x="3162" y="2398"/>
                  <a:pt x="3072" y="2578"/>
                </a:cubicBezTo>
                <a:cubicBezTo>
                  <a:pt x="2982" y="2758"/>
                  <a:pt x="2890" y="2930"/>
                  <a:pt x="2808" y="3070"/>
                </a:cubicBezTo>
                <a:cubicBezTo>
                  <a:pt x="2726" y="3210"/>
                  <a:pt x="2634" y="3340"/>
                  <a:pt x="2580" y="3418"/>
                </a:cubicBezTo>
                <a:cubicBezTo>
                  <a:pt x="2526" y="3496"/>
                  <a:pt x="2505" y="3517"/>
                  <a:pt x="2484" y="353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0" name="Freeform 270"/>
          <p:cNvSpPr>
            <a:spLocks/>
          </p:cNvSpPr>
          <p:nvPr/>
        </p:nvSpPr>
        <p:spPr bwMode="auto">
          <a:xfrm>
            <a:off x="2014538" y="5526088"/>
            <a:ext cx="1570037" cy="1317625"/>
          </a:xfrm>
          <a:custGeom>
            <a:avLst/>
            <a:gdLst>
              <a:gd name="T0" fmla="*/ 0 w 2990"/>
              <a:gd name="T1" fmla="*/ 36 h 3312"/>
              <a:gd name="T2" fmla="*/ 264 w 2990"/>
              <a:gd name="T3" fmla="*/ 12 h 3312"/>
              <a:gd name="T4" fmla="*/ 504 w 2990"/>
              <a:gd name="T5" fmla="*/ 108 h 3312"/>
              <a:gd name="T6" fmla="*/ 696 w 2990"/>
              <a:gd name="T7" fmla="*/ 324 h 3312"/>
              <a:gd name="T8" fmla="*/ 888 w 2990"/>
              <a:gd name="T9" fmla="*/ 492 h 3312"/>
              <a:gd name="T10" fmla="*/ 1116 w 2990"/>
              <a:gd name="T11" fmla="*/ 564 h 3312"/>
              <a:gd name="T12" fmla="*/ 1164 w 2990"/>
              <a:gd name="T13" fmla="*/ 408 h 3312"/>
              <a:gd name="T14" fmla="*/ 1212 w 2990"/>
              <a:gd name="T15" fmla="*/ 348 h 3312"/>
              <a:gd name="T16" fmla="*/ 1368 w 2990"/>
              <a:gd name="T17" fmla="*/ 444 h 3312"/>
              <a:gd name="T18" fmla="*/ 1668 w 2990"/>
              <a:gd name="T19" fmla="*/ 600 h 3312"/>
              <a:gd name="T20" fmla="*/ 2040 w 2990"/>
              <a:gd name="T21" fmla="*/ 684 h 3312"/>
              <a:gd name="T22" fmla="*/ 2376 w 2990"/>
              <a:gd name="T23" fmla="*/ 720 h 3312"/>
              <a:gd name="T24" fmla="*/ 2688 w 2990"/>
              <a:gd name="T25" fmla="*/ 780 h 3312"/>
              <a:gd name="T26" fmla="*/ 2904 w 2990"/>
              <a:gd name="T27" fmla="*/ 1020 h 3312"/>
              <a:gd name="T28" fmla="*/ 2976 w 2990"/>
              <a:gd name="T29" fmla="*/ 1608 h 3312"/>
              <a:gd name="T30" fmla="*/ 2820 w 2990"/>
              <a:gd name="T31" fmla="*/ 2040 h 3312"/>
              <a:gd name="T32" fmla="*/ 2604 w 2990"/>
              <a:gd name="T33" fmla="*/ 2268 h 3312"/>
              <a:gd name="T34" fmla="*/ 2352 w 2990"/>
              <a:gd name="T35" fmla="*/ 2592 h 3312"/>
              <a:gd name="T36" fmla="*/ 2052 w 2990"/>
              <a:gd name="T37" fmla="*/ 3060 h 3312"/>
              <a:gd name="T38" fmla="*/ 1932 w 2990"/>
              <a:gd name="T39" fmla="*/ 3312 h 3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90"/>
              <a:gd name="T61" fmla="*/ 0 h 3312"/>
              <a:gd name="T62" fmla="*/ 2990 w 2990"/>
              <a:gd name="T63" fmla="*/ 3312 h 33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90" h="3312">
                <a:moveTo>
                  <a:pt x="0" y="36"/>
                </a:moveTo>
                <a:cubicBezTo>
                  <a:pt x="90" y="18"/>
                  <a:pt x="180" y="0"/>
                  <a:pt x="264" y="12"/>
                </a:cubicBezTo>
                <a:cubicBezTo>
                  <a:pt x="348" y="24"/>
                  <a:pt x="432" y="56"/>
                  <a:pt x="504" y="108"/>
                </a:cubicBezTo>
                <a:cubicBezTo>
                  <a:pt x="576" y="160"/>
                  <a:pt x="632" y="260"/>
                  <a:pt x="696" y="324"/>
                </a:cubicBezTo>
                <a:cubicBezTo>
                  <a:pt x="760" y="388"/>
                  <a:pt x="818" y="452"/>
                  <a:pt x="888" y="492"/>
                </a:cubicBezTo>
                <a:cubicBezTo>
                  <a:pt x="958" y="532"/>
                  <a:pt x="1070" y="578"/>
                  <a:pt x="1116" y="564"/>
                </a:cubicBezTo>
                <a:cubicBezTo>
                  <a:pt x="1162" y="550"/>
                  <a:pt x="1148" y="444"/>
                  <a:pt x="1164" y="408"/>
                </a:cubicBezTo>
                <a:cubicBezTo>
                  <a:pt x="1180" y="372"/>
                  <a:pt x="1178" y="342"/>
                  <a:pt x="1212" y="348"/>
                </a:cubicBezTo>
                <a:cubicBezTo>
                  <a:pt x="1246" y="354"/>
                  <a:pt x="1292" y="402"/>
                  <a:pt x="1368" y="444"/>
                </a:cubicBezTo>
                <a:cubicBezTo>
                  <a:pt x="1444" y="486"/>
                  <a:pt x="1556" y="560"/>
                  <a:pt x="1668" y="600"/>
                </a:cubicBezTo>
                <a:cubicBezTo>
                  <a:pt x="1780" y="640"/>
                  <a:pt x="1922" y="664"/>
                  <a:pt x="2040" y="684"/>
                </a:cubicBezTo>
                <a:cubicBezTo>
                  <a:pt x="2158" y="704"/>
                  <a:pt x="2268" y="704"/>
                  <a:pt x="2376" y="720"/>
                </a:cubicBezTo>
                <a:cubicBezTo>
                  <a:pt x="2484" y="736"/>
                  <a:pt x="2600" y="730"/>
                  <a:pt x="2688" y="780"/>
                </a:cubicBezTo>
                <a:cubicBezTo>
                  <a:pt x="2776" y="830"/>
                  <a:pt x="2856" y="882"/>
                  <a:pt x="2904" y="1020"/>
                </a:cubicBezTo>
                <a:cubicBezTo>
                  <a:pt x="2952" y="1158"/>
                  <a:pt x="2990" y="1438"/>
                  <a:pt x="2976" y="1608"/>
                </a:cubicBezTo>
                <a:cubicBezTo>
                  <a:pt x="2962" y="1778"/>
                  <a:pt x="2882" y="1930"/>
                  <a:pt x="2820" y="2040"/>
                </a:cubicBezTo>
                <a:cubicBezTo>
                  <a:pt x="2758" y="2150"/>
                  <a:pt x="2682" y="2176"/>
                  <a:pt x="2604" y="2268"/>
                </a:cubicBezTo>
                <a:cubicBezTo>
                  <a:pt x="2526" y="2360"/>
                  <a:pt x="2444" y="2460"/>
                  <a:pt x="2352" y="2592"/>
                </a:cubicBezTo>
                <a:cubicBezTo>
                  <a:pt x="2260" y="2724"/>
                  <a:pt x="2122" y="2940"/>
                  <a:pt x="2052" y="3060"/>
                </a:cubicBezTo>
                <a:cubicBezTo>
                  <a:pt x="1982" y="3180"/>
                  <a:pt x="1957" y="3260"/>
                  <a:pt x="1932" y="33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1" name="Freeform 271"/>
          <p:cNvSpPr>
            <a:spLocks/>
          </p:cNvSpPr>
          <p:nvPr/>
        </p:nvSpPr>
        <p:spPr bwMode="auto">
          <a:xfrm>
            <a:off x="2008188" y="5645150"/>
            <a:ext cx="1346200" cy="1189038"/>
          </a:xfrm>
          <a:custGeom>
            <a:avLst/>
            <a:gdLst>
              <a:gd name="T0" fmla="*/ 0 w 2564"/>
              <a:gd name="T1" fmla="*/ 0 h 2988"/>
              <a:gd name="T2" fmla="*/ 288 w 2564"/>
              <a:gd name="T3" fmla="*/ 96 h 2988"/>
              <a:gd name="T4" fmla="*/ 576 w 2564"/>
              <a:gd name="T5" fmla="*/ 252 h 2988"/>
              <a:gd name="T6" fmla="*/ 720 w 2564"/>
              <a:gd name="T7" fmla="*/ 456 h 2988"/>
              <a:gd name="T8" fmla="*/ 936 w 2564"/>
              <a:gd name="T9" fmla="*/ 504 h 2988"/>
              <a:gd name="T10" fmla="*/ 1044 w 2564"/>
              <a:gd name="T11" fmla="*/ 504 h 2988"/>
              <a:gd name="T12" fmla="*/ 1188 w 2564"/>
              <a:gd name="T13" fmla="*/ 396 h 2988"/>
              <a:gd name="T14" fmla="*/ 1284 w 2564"/>
              <a:gd name="T15" fmla="*/ 504 h 2988"/>
              <a:gd name="T16" fmla="*/ 1416 w 2564"/>
              <a:gd name="T17" fmla="*/ 588 h 2988"/>
              <a:gd name="T18" fmla="*/ 1704 w 2564"/>
              <a:gd name="T19" fmla="*/ 732 h 2988"/>
              <a:gd name="T20" fmla="*/ 1932 w 2564"/>
              <a:gd name="T21" fmla="*/ 972 h 2988"/>
              <a:gd name="T22" fmla="*/ 2160 w 2564"/>
              <a:gd name="T23" fmla="*/ 1212 h 2988"/>
              <a:gd name="T24" fmla="*/ 2436 w 2564"/>
              <a:gd name="T25" fmla="*/ 1416 h 2988"/>
              <a:gd name="T26" fmla="*/ 2544 w 2564"/>
              <a:gd name="T27" fmla="*/ 1608 h 2988"/>
              <a:gd name="T28" fmla="*/ 2316 w 2564"/>
              <a:gd name="T29" fmla="*/ 1728 h 2988"/>
              <a:gd name="T30" fmla="*/ 2124 w 2564"/>
              <a:gd name="T31" fmla="*/ 1908 h 2988"/>
              <a:gd name="T32" fmla="*/ 1800 w 2564"/>
              <a:gd name="T33" fmla="*/ 2412 h 2988"/>
              <a:gd name="T34" fmla="*/ 1608 w 2564"/>
              <a:gd name="T35" fmla="*/ 2856 h 2988"/>
              <a:gd name="T36" fmla="*/ 1572 w 2564"/>
              <a:gd name="T37" fmla="*/ 2988 h 29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64"/>
              <a:gd name="T58" fmla="*/ 0 h 2988"/>
              <a:gd name="T59" fmla="*/ 2564 w 2564"/>
              <a:gd name="T60" fmla="*/ 2988 h 29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64" h="2988">
                <a:moveTo>
                  <a:pt x="0" y="0"/>
                </a:moveTo>
                <a:cubicBezTo>
                  <a:pt x="48" y="16"/>
                  <a:pt x="192" y="54"/>
                  <a:pt x="288" y="96"/>
                </a:cubicBezTo>
                <a:cubicBezTo>
                  <a:pt x="384" y="138"/>
                  <a:pt x="504" y="192"/>
                  <a:pt x="576" y="252"/>
                </a:cubicBezTo>
                <a:cubicBezTo>
                  <a:pt x="648" y="312"/>
                  <a:pt x="660" y="414"/>
                  <a:pt x="720" y="456"/>
                </a:cubicBezTo>
                <a:cubicBezTo>
                  <a:pt x="780" y="498"/>
                  <a:pt x="882" y="496"/>
                  <a:pt x="936" y="504"/>
                </a:cubicBezTo>
                <a:cubicBezTo>
                  <a:pt x="990" y="512"/>
                  <a:pt x="1002" y="522"/>
                  <a:pt x="1044" y="504"/>
                </a:cubicBezTo>
                <a:cubicBezTo>
                  <a:pt x="1086" y="486"/>
                  <a:pt x="1148" y="396"/>
                  <a:pt x="1188" y="396"/>
                </a:cubicBezTo>
                <a:cubicBezTo>
                  <a:pt x="1228" y="396"/>
                  <a:pt x="1246" y="472"/>
                  <a:pt x="1284" y="504"/>
                </a:cubicBezTo>
                <a:cubicBezTo>
                  <a:pt x="1322" y="536"/>
                  <a:pt x="1346" y="550"/>
                  <a:pt x="1416" y="588"/>
                </a:cubicBezTo>
                <a:cubicBezTo>
                  <a:pt x="1486" y="626"/>
                  <a:pt x="1618" y="668"/>
                  <a:pt x="1704" y="732"/>
                </a:cubicBezTo>
                <a:cubicBezTo>
                  <a:pt x="1790" y="796"/>
                  <a:pt x="1856" y="892"/>
                  <a:pt x="1932" y="972"/>
                </a:cubicBezTo>
                <a:cubicBezTo>
                  <a:pt x="2008" y="1052"/>
                  <a:pt x="2076" y="1138"/>
                  <a:pt x="2160" y="1212"/>
                </a:cubicBezTo>
                <a:cubicBezTo>
                  <a:pt x="2244" y="1286"/>
                  <a:pt x="2372" y="1350"/>
                  <a:pt x="2436" y="1416"/>
                </a:cubicBezTo>
                <a:cubicBezTo>
                  <a:pt x="2500" y="1482"/>
                  <a:pt x="2564" y="1556"/>
                  <a:pt x="2544" y="1608"/>
                </a:cubicBezTo>
                <a:cubicBezTo>
                  <a:pt x="2524" y="1660"/>
                  <a:pt x="2386" y="1678"/>
                  <a:pt x="2316" y="1728"/>
                </a:cubicBezTo>
                <a:cubicBezTo>
                  <a:pt x="2246" y="1778"/>
                  <a:pt x="2210" y="1794"/>
                  <a:pt x="2124" y="1908"/>
                </a:cubicBezTo>
                <a:cubicBezTo>
                  <a:pt x="2038" y="2022"/>
                  <a:pt x="1886" y="2254"/>
                  <a:pt x="1800" y="2412"/>
                </a:cubicBezTo>
                <a:cubicBezTo>
                  <a:pt x="1714" y="2570"/>
                  <a:pt x="1646" y="2760"/>
                  <a:pt x="1608" y="2856"/>
                </a:cubicBezTo>
                <a:cubicBezTo>
                  <a:pt x="1570" y="2952"/>
                  <a:pt x="1571" y="2970"/>
                  <a:pt x="1572" y="29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2" name="Freeform 272"/>
          <p:cNvSpPr>
            <a:spLocks/>
          </p:cNvSpPr>
          <p:nvPr/>
        </p:nvSpPr>
        <p:spPr bwMode="auto">
          <a:xfrm>
            <a:off x="2014538" y="5799138"/>
            <a:ext cx="1112837" cy="1035050"/>
          </a:xfrm>
          <a:custGeom>
            <a:avLst/>
            <a:gdLst>
              <a:gd name="T0" fmla="*/ 0 w 2118"/>
              <a:gd name="T1" fmla="*/ 0 h 2604"/>
              <a:gd name="T2" fmla="*/ 276 w 2118"/>
              <a:gd name="T3" fmla="*/ 144 h 2604"/>
              <a:gd name="T4" fmla="*/ 696 w 2118"/>
              <a:gd name="T5" fmla="*/ 360 h 2604"/>
              <a:gd name="T6" fmla="*/ 936 w 2118"/>
              <a:gd name="T7" fmla="*/ 396 h 2604"/>
              <a:gd name="T8" fmla="*/ 1200 w 2118"/>
              <a:gd name="T9" fmla="*/ 324 h 2604"/>
              <a:gd name="T10" fmla="*/ 1248 w 2118"/>
              <a:gd name="T11" fmla="*/ 360 h 2604"/>
              <a:gd name="T12" fmla="*/ 1416 w 2118"/>
              <a:gd name="T13" fmla="*/ 624 h 2604"/>
              <a:gd name="T14" fmla="*/ 1728 w 2118"/>
              <a:gd name="T15" fmla="*/ 912 h 2604"/>
              <a:gd name="T16" fmla="*/ 2064 w 2118"/>
              <a:gd name="T17" fmla="*/ 1212 h 2604"/>
              <a:gd name="T18" fmla="*/ 2052 w 2118"/>
              <a:gd name="T19" fmla="*/ 1320 h 2604"/>
              <a:gd name="T20" fmla="*/ 1800 w 2118"/>
              <a:gd name="T21" fmla="*/ 1368 h 2604"/>
              <a:gd name="T22" fmla="*/ 1560 w 2118"/>
              <a:gd name="T23" fmla="*/ 1536 h 2604"/>
              <a:gd name="T24" fmla="*/ 1392 w 2118"/>
              <a:gd name="T25" fmla="*/ 1680 h 2604"/>
              <a:gd name="T26" fmla="*/ 1296 w 2118"/>
              <a:gd name="T27" fmla="*/ 2052 h 2604"/>
              <a:gd name="T28" fmla="*/ 1212 w 2118"/>
              <a:gd name="T29" fmla="*/ 2436 h 2604"/>
              <a:gd name="T30" fmla="*/ 1188 w 2118"/>
              <a:gd name="T31" fmla="*/ 2604 h 26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8"/>
              <a:gd name="T49" fmla="*/ 0 h 2604"/>
              <a:gd name="T50" fmla="*/ 2118 w 2118"/>
              <a:gd name="T51" fmla="*/ 2604 h 26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8" h="2604">
                <a:moveTo>
                  <a:pt x="0" y="0"/>
                </a:moveTo>
                <a:cubicBezTo>
                  <a:pt x="78" y="46"/>
                  <a:pt x="160" y="84"/>
                  <a:pt x="276" y="144"/>
                </a:cubicBezTo>
                <a:cubicBezTo>
                  <a:pt x="392" y="204"/>
                  <a:pt x="586" y="318"/>
                  <a:pt x="696" y="360"/>
                </a:cubicBezTo>
                <a:cubicBezTo>
                  <a:pt x="806" y="402"/>
                  <a:pt x="852" y="402"/>
                  <a:pt x="936" y="396"/>
                </a:cubicBezTo>
                <a:cubicBezTo>
                  <a:pt x="1020" y="390"/>
                  <a:pt x="1148" y="330"/>
                  <a:pt x="1200" y="324"/>
                </a:cubicBezTo>
                <a:cubicBezTo>
                  <a:pt x="1252" y="318"/>
                  <a:pt x="1212" y="310"/>
                  <a:pt x="1248" y="360"/>
                </a:cubicBezTo>
                <a:cubicBezTo>
                  <a:pt x="1284" y="410"/>
                  <a:pt x="1336" y="532"/>
                  <a:pt x="1416" y="624"/>
                </a:cubicBezTo>
                <a:cubicBezTo>
                  <a:pt x="1496" y="716"/>
                  <a:pt x="1620" y="814"/>
                  <a:pt x="1728" y="912"/>
                </a:cubicBezTo>
                <a:cubicBezTo>
                  <a:pt x="1836" y="1010"/>
                  <a:pt x="2010" y="1144"/>
                  <a:pt x="2064" y="1212"/>
                </a:cubicBezTo>
                <a:cubicBezTo>
                  <a:pt x="2118" y="1280"/>
                  <a:pt x="2096" y="1294"/>
                  <a:pt x="2052" y="1320"/>
                </a:cubicBezTo>
                <a:cubicBezTo>
                  <a:pt x="2008" y="1346"/>
                  <a:pt x="1882" y="1332"/>
                  <a:pt x="1800" y="1368"/>
                </a:cubicBezTo>
                <a:cubicBezTo>
                  <a:pt x="1718" y="1404"/>
                  <a:pt x="1628" y="1484"/>
                  <a:pt x="1560" y="1536"/>
                </a:cubicBezTo>
                <a:cubicBezTo>
                  <a:pt x="1492" y="1588"/>
                  <a:pt x="1436" y="1594"/>
                  <a:pt x="1392" y="1680"/>
                </a:cubicBezTo>
                <a:cubicBezTo>
                  <a:pt x="1348" y="1766"/>
                  <a:pt x="1326" y="1926"/>
                  <a:pt x="1296" y="2052"/>
                </a:cubicBezTo>
                <a:cubicBezTo>
                  <a:pt x="1266" y="2178"/>
                  <a:pt x="1230" y="2344"/>
                  <a:pt x="1212" y="2436"/>
                </a:cubicBezTo>
                <a:cubicBezTo>
                  <a:pt x="1194" y="2528"/>
                  <a:pt x="1191" y="2566"/>
                  <a:pt x="1188" y="26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3" name="Freeform 273"/>
          <p:cNvSpPr>
            <a:spLocks/>
          </p:cNvSpPr>
          <p:nvPr/>
        </p:nvSpPr>
        <p:spPr bwMode="auto">
          <a:xfrm>
            <a:off x="2008188" y="6040438"/>
            <a:ext cx="928687" cy="803275"/>
          </a:xfrm>
          <a:custGeom>
            <a:avLst/>
            <a:gdLst>
              <a:gd name="T0" fmla="*/ 0 w 1768"/>
              <a:gd name="T1" fmla="*/ 196 h 2020"/>
              <a:gd name="T2" fmla="*/ 300 w 1768"/>
              <a:gd name="T3" fmla="*/ 184 h 2020"/>
              <a:gd name="T4" fmla="*/ 516 w 1768"/>
              <a:gd name="T5" fmla="*/ 28 h 2020"/>
              <a:gd name="T6" fmla="*/ 792 w 1768"/>
              <a:gd name="T7" fmla="*/ 16 h 2020"/>
              <a:gd name="T8" fmla="*/ 1140 w 1768"/>
              <a:gd name="T9" fmla="*/ 52 h 2020"/>
              <a:gd name="T10" fmla="*/ 1368 w 1768"/>
              <a:gd name="T11" fmla="*/ 244 h 2020"/>
              <a:gd name="T12" fmla="*/ 1440 w 1768"/>
              <a:gd name="T13" fmla="*/ 400 h 2020"/>
              <a:gd name="T14" fmla="*/ 1500 w 1768"/>
              <a:gd name="T15" fmla="*/ 508 h 2020"/>
              <a:gd name="T16" fmla="*/ 1764 w 1768"/>
              <a:gd name="T17" fmla="*/ 628 h 2020"/>
              <a:gd name="T18" fmla="*/ 1524 w 1768"/>
              <a:gd name="T19" fmla="*/ 664 h 2020"/>
              <a:gd name="T20" fmla="*/ 1176 w 1768"/>
              <a:gd name="T21" fmla="*/ 808 h 2020"/>
              <a:gd name="T22" fmla="*/ 1032 w 1768"/>
              <a:gd name="T23" fmla="*/ 928 h 2020"/>
              <a:gd name="T24" fmla="*/ 876 w 1768"/>
              <a:gd name="T25" fmla="*/ 1228 h 2020"/>
              <a:gd name="T26" fmla="*/ 936 w 1768"/>
              <a:gd name="T27" fmla="*/ 1600 h 2020"/>
              <a:gd name="T28" fmla="*/ 1008 w 1768"/>
              <a:gd name="T29" fmla="*/ 1888 h 2020"/>
              <a:gd name="T30" fmla="*/ 960 w 1768"/>
              <a:gd name="T31" fmla="*/ 2020 h 20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8"/>
              <a:gd name="T49" fmla="*/ 0 h 2020"/>
              <a:gd name="T50" fmla="*/ 1768 w 1768"/>
              <a:gd name="T51" fmla="*/ 2020 h 20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8" h="2020">
                <a:moveTo>
                  <a:pt x="0" y="196"/>
                </a:moveTo>
                <a:cubicBezTo>
                  <a:pt x="107" y="204"/>
                  <a:pt x="214" y="212"/>
                  <a:pt x="300" y="184"/>
                </a:cubicBezTo>
                <a:cubicBezTo>
                  <a:pt x="386" y="156"/>
                  <a:pt x="434" y="56"/>
                  <a:pt x="516" y="28"/>
                </a:cubicBezTo>
                <a:cubicBezTo>
                  <a:pt x="598" y="0"/>
                  <a:pt x="688" y="12"/>
                  <a:pt x="792" y="16"/>
                </a:cubicBezTo>
                <a:cubicBezTo>
                  <a:pt x="896" y="20"/>
                  <a:pt x="1044" y="14"/>
                  <a:pt x="1140" y="52"/>
                </a:cubicBezTo>
                <a:cubicBezTo>
                  <a:pt x="1236" y="90"/>
                  <a:pt x="1318" y="186"/>
                  <a:pt x="1368" y="244"/>
                </a:cubicBezTo>
                <a:cubicBezTo>
                  <a:pt x="1418" y="302"/>
                  <a:pt x="1418" y="356"/>
                  <a:pt x="1440" y="400"/>
                </a:cubicBezTo>
                <a:cubicBezTo>
                  <a:pt x="1462" y="444"/>
                  <a:pt x="1446" y="470"/>
                  <a:pt x="1500" y="508"/>
                </a:cubicBezTo>
                <a:cubicBezTo>
                  <a:pt x="1554" y="546"/>
                  <a:pt x="1760" y="602"/>
                  <a:pt x="1764" y="628"/>
                </a:cubicBezTo>
                <a:cubicBezTo>
                  <a:pt x="1768" y="654"/>
                  <a:pt x="1622" y="634"/>
                  <a:pt x="1524" y="664"/>
                </a:cubicBezTo>
                <a:cubicBezTo>
                  <a:pt x="1426" y="694"/>
                  <a:pt x="1258" y="764"/>
                  <a:pt x="1176" y="808"/>
                </a:cubicBezTo>
                <a:cubicBezTo>
                  <a:pt x="1094" y="852"/>
                  <a:pt x="1082" y="858"/>
                  <a:pt x="1032" y="928"/>
                </a:cubicBezTo>
                <a:cubicBezTo>
                  <a:pt x="982" y="998"/>
                  <a:pt x="892" y="1116"/>
                  <a:pt x="876" y="1228"/>
                </a:cubicBezTo>
                <a:cubicBezTo>
                  <a:pt x="860" y="1340"/>
                  <a:pt x="914" y="1490"/>
                  <a:pt x="936" y="1600"/>
                </a:cubicBezTo>
                <a:cubicBezTo>
                  <a:pt x="958" y="1710"/>
                  <a:pt x="1004" y="1818"/>
                  <a:pt x="1008" y="1888"/>
                </a:cubicBezTo>
                <a:cubicBezTo>
                  <a:pt x="1012" y="1958"/>
                  <a:pt x="986" y="1989"/>
                  <a:pt x="960" y="20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4" name="Freeform 274"/>
          <p:cNvSpPr>
            <a:spLocks/>
          </p:cNvSpPr>
          <p:nvPr/>
        </p:nvSpPr>
        <p:spPr bwMode="auto">
          <a:xfrm>
            <a:off x="2027238" y="6238875"/>
            <a:ext cx="579437" cy="600075"/>
          </a:xfrm>
          <a:custGeom>
            <a:avLst/>
            <a:gdLst>
              <a:gd name="T0" fmla="*/ 0 w 1104"/>
              <a:gd name="T1" fmla="*/ 130 h 1510"/>
              <a:gd name="T2" fmla="*/ 396 w 1104"/>
              <a:gd name="T3" fmla="*/ 82 h 1510"/>
              <a:gd name="T4" fmla="*/ 780 w 1104"/>
              <a:gd name="T5" fmla="*/ 10 h 1510"/>
              <a:gd name="T6" fmla="*/ 1032 w 1104"/>
              <a:gd name="T7" fmla="*/ 22 h 1510"/>
              <a:gd name="T8" fmla="*/ 1104 w 1104"/>
              <a:gd name="T9" fmla="*/ 118 h 1510"/>
              <a:gd name="T10" fmla="*/ 1032 w 1104"/>
              <a:gd name="T11" fmla="*/ 250 h 1510"/>
              <a:gd name="T12" fmla="*/ 864 w 1104"/>
              <a:gd name="T13" fmla="*/ 490 h 1510"/>
              <a:gd name="T14" fmla="*/ 768 w 1104"/>
              <a:gd name="T15" fmla="*/ 814 h 1510"/>
              <a:gd name="T16" fmla="*/ 708 w 1104"/>
              <a:gd name="T17" fmla="*/ 1198 h 1510"/>
              <a:gd name="T18" fmla="*/ 708 w 1104"/>
              <a:gd name="T19" fmla="*/ 1510 h 1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4"/>
              <a:gd name="T31" fmla="*/ 0 h 1510"/>
              <a:gd name="T32" fmla="*/ 1104 w 1104"/>
              <a:gd name="T33" fmla="*/ 1510 h 1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4" h="1510">
                <a:moveTo>
                  <a:pt x="0" y="130"/>
                </a:moveTo>
                <a:cubicBezTo>
                  <a:pt x="133" y="116"/>
                  <a:pt x="266" y="102"/>
                  <a:pt x="396" y="82"/>
                </a:cubicBezTo>
                <a:cubicBezTo>
                  <a:pt x="526" y="62"/>
                  <a:pt x="674" y="20"/>
                  <a:pt x="780" y="10"/>
                </a:cubicBezTo>
                <a:cubicBezTo>
                  <a:pt x="886" y="0"/>
                  <a:pt x="978" y="4"/>
                  <a:pt x="1032" y="22"/>
                </a:cubicBezTo>
                <a:cubicBezTo>
                  <a:pt x="1086" y="40"/>
                  <a:pt x="1104" y="80"/>
                  <a:pt x="1104" y="118"/>
                </a:cubicBezTo>
                <a:cubicBezTo>
                  <a:pt x="1104" y="156"/>
                  <a:pt x="1072" y="188"/>
                  <a:pt x="1032" y="250"/>
                </a:cubicBezTo>
                <a:cubicBezTo>
                  <a:pt x="992" y="312"/>
                  <a:pt x="908" y="396"/>
                  <a:pt x="864" y="490"/>
                </a:cubicBezTo>
                <a:cubicBezTo>
                  <a:pt x="820" y="584"/>
                  <a:pt x="794" y="696"/>
                  <a:pt x="768" y="814"/>
                </a:cubicBezTo>
                <a:cubicBezTo>
                  <a:pt x="742" y="932"/>
                  <a:pt x="718" y="1082"/>
                  <a:pt x="708" y="1198"/>
                </a:cubicBezTo>
                <a:cubicBezTo>
                  <a:pt x="698" y="1314"/>
                  <a:pt x="703" y="1412"/>
                  <a:pt x="708" y="15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5" name="Freeform 275"/>
          <p:cNvSpPr>
            <a:spLocks/>
          </p:cNvSpPr>
          <p:nvPr/>
        </p:nvSpPr>
        <p:spPr bwMode="auto">
          <a:xfrm>
            <a:off x="2001838" y="6354763"/>
            <a:ext cx="488950" cy="479425"/>
          </a:xfrm>
          <a:custGeom>
            <a:avLst/>
            <a:gdLst>
              <a:gd name="T0" fmla="*/ 0 w 932"/>
              <a:gd name="T1" fmla="*/ 328 h 1204"/>
              <a:gd name="T2" fmla="*/ 396 w 932"/>
              <a:gd name="T3" fmla="*/ 88 h 1204"/>
              <a:gd name="T4" fmla="*/ 708 w 932"/>
              <a:gd name="T5" fmla="*/ 28 h 1204"/>
              <a:gd name="T6" fmla="*/ 912 w 932"/>
              <a:gd name="T7" fmla="*/ 40 h 1204"/>
              <a:gd name="T8" fmla="*/ 828 w 932"/>
              <a:gd name="T9" fmla="*/ 268 h 1204"/>
              <a:gd name="T10" fmla="*/ 684 w 932"/>
              <a:gd name="T11" fmla="*/ 640 h 1204"/>
              <a:gd name="T12" fmla="*/ 540 w 932"/>
              <a:gd name="T13" fmla="*/ 1204 h 1204"/>
              <a:gd name="T14" fmla="*/ 0 60000 65536"/>
              <a:gd name="T15" fmla="*/ 0 60000 65536"/>
              <a:gd name="T16" fmla="*/ 0 60000 65536"/>
              <a:gd name="T17" fmla="*/ 0 60000 65536"/>
              <a:gd name="T18" fmla="*/ 0 60000 65536"/>
              <a:gd name="T19" fmla="*/ 0 60000 65536"/>
              <a:gd name="T20" fmla="*/ 0 60000 65536"/>
              <a:gd name="T21" fmla="*/ 0 w 932"/>
              <a:gd name="T22" fmla="*/ 0 h 1204"/>
              <a:gd name="T23" fmla="*/ 932 w 932"/>
              <a:gd name="T24" fmla="*/ 1204 h 1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2" h="1204">
                <a:moveTo>
                  <a:pt x="0" y="328"/>
                </a:moveTo>
                <a:cubicBezTo>
                  <a:pt x="139" y="233"/>
                  <a:pt x="278" y="138"/>
                  <a:pt x="396" y="88"/>
                </a:cubicBezTo>
                <a:cubicBezTo>
                  <a:pt x="514" y="38"/>
                  <a:pt x="622" y="36"/>
                  <a:pt x="708" y="28"/>
                </a:cubicBezTo>
                <a:cubicBezTo>
                  <a:pt x="794" y="20"/>
                  <a:pt x="892" y="0"/>
                  <a:pt x="912" y="40"/>
                </a:cubicBezTo>
                <a:cubicBezTo>
                  <a:pt x="932" y="80"/>
                  <a:pt x="866" y="168"/>
                  <a:pt x="828" y="268"/>
                </a:cubicBezTo>
                <a:cubicBezTo>
                  <a:pt x="790" y="368"/>
                  <a:pt x="732" y="484"/>
                  <a:pt x="684" y="640"/>
                </a:cubicBezTo>
                <a:cubicBezTo>
                  <a:pt x="636" y="796"/>
                  <a:pt x="588" y="1000"/>
                  <a:pt x="540" y="12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6" name="Freeform 276"/>
          <p:cNvSpPr>
            <a:spLocks/>
          </p:cNvSpPr>
          <p:nvPr/>
        </p:nvSpPr>
        <p:spPr bwMode="auto">
          <a:xfrm>
            <a:off x="2020888" y="6423025"/>
            <a:ext cx="347662" cy="420688"/>
          </a:xfrm>
          <a:custGeom>
            <a:avLst/>
            <a:gdLst>
              <a:gd name="T0" fmla="*/ 0 w 662"/>
              <a:gd name="T1" fmla="*/ 686 h 1058"/>
              <a:gd name="T2" fmla="*/ 228 w 662"/>
              <a:gd name="T3" fmla="*/ 458 h 1058"/>
              <a:gd name="T4" fmla="*/ 456 w 662"/>
              <a:gd name="T5" fmla="*/ 110 h 1058"/>
              <a:gd name="T6" fmla="*/ 612 w 662"/>
              <a:gd name="T7" fmla="*/ 2 h 1058"/>
              <a:gd name="T8" fmla="*/ 648 w 662"/>
              <a:gd name="T9" fmla="*/ 122 h 1058"/>
              <a:gd name="T10" fmla="*/ 528 w 662"/>
              <a:gd name="T11" fmla="*/ 626 h 1058"/>
              <a:gd name="T12" fmla="*/ 336 w 662"/>
              <a:gd name="T13" fmla="*/ 1058 h 1058"/>
              <a:gd name="T14" fmla="*/ 0 60000 65536"/>
              <a:gd name="T15" fmla="*/ 0 60000 65536"/>
              <a:gd name="T16" fmla="*/ 0 60000 65536"/>
              <a:gd name="T17" fmla="*/ 0 60000 65536"/>
              <a:gd name="T18" fmla="*/ 0 60000 65536"/>
              <a:gd name="T19" fmla="*/ 0 60000 65536"/>
              <a:gd name="T20" fmla="*/ 0 60000 65536"/>
              <a:gd name="T21" fmla="*/ 0 w 662"/>
              <a:gd name="T22" fmla="*/ 0 h 1058"/>
              <a:gd name="T23" fmla="*/ 662 w 662"/>
              <a:gd name="T24" fmla="*/ 1058 h 10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2" h="1058">
                <a:moveTo>
                  <a:pt x="0" y="686"/>
                </a:moveTo>
                <a:cubicBezTo>
                  <a:pt x="76" y="620"/>
                  <a:pt x="152" y="554"/>
                  <a:pt x="228" y="458"/>
                </a:cubicBezTo>
                <a:cubicBezTo>
                  <a:pt x="304" y="362"/>
                  <a:pt x="392" y="186"/>
                  <a:pt x="456" y="110"/>
                </a:cubicBezTo>
                <a:cubicBezTo>
                  <a:pt x="520" y="34"/>
                  <a:pt x="580" y="0"/>
                  <a:pt x="612" y="2"/>
                </a:cubicBezTo>
                <a:cubicBezTo>
                  <a:pt x="644" y="4"/>
                  <a:pt x="662" y="18"/>
                  <a:pt x="648" y="122"/>
                </a:cubicBezTo>
                <a:cubicBezTo>
                  <a:pt x="634" y="226"/>
                  <a:pt x="580" y="470"/>
                  <a:pt x="528" y="626"/>
                </a:cubicBezTo>
                <a:cubicBezTo>
                  <a:pt x="476" y="782"/>
                  <a:pt x="406" y="920"/>
                  <a:pt x="336" y="105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7" name="Freeform 277"/>
          <p:cNvSpPr>
            <a:spLocks/>
          </p:cNvSpPr>
          <p:nvPr/>
        </p:nvSpPr>
        <p:spPr bwMode="auto">
          <a:xfrm>
            <a:off x="5119688" y="5397500"/>
            <a:ext cx="2006600" cy="1257300"/>
          </a:xfrm>
          <a:custGeom>
            <a:avLst/>
            <a:gdLst>
              <a:gd name="T0" fmla="*/ 3820 w 3820"/>
              <a:gd name="T1" fmla="*/ 734 h 3164"/>
              <a:gd name="T2" fmla="*/ 3592 w 3820"/>
              <a:gd name="T3" fmla="*/ 746 h 3164"/>
              <a:gd name="T4" fmla="*/ 3304 w 3820"/>
              <a:gd name="T5" fmla="*/ 782 h 3164"/>
              <a:gd name="T6" fmla="*/ 2872 w 3820"/>
              <a:gd name="T7" fmla="*/ 770 h 3164"/>
              <a:gd name="T8" fmla="*/ 2620 w 3820"/>
              <a:gd name="T9" fmla="*/ 674 h 3164"/>
              <a:gd name="T10" fmla="*/ 2356 w 3820"/>
              <a:gd name="T11" fmla="*/ 530 h 3164"/>
              <a:gd name="T12" fmla="*/ 1900 w 3820"/>
              <a:gd name="T13" fmla="*/ 338 h 3164"/>
              <a:gd name="T14" fmla="*/ 1468 w 3820"/>
              <a:gd name="T15" fmla="*/ 206 h 3164"/>
              <a:gd name="T16" fmla="*/ 1036 w 3820"/>
              <a:gd name="T17" fmla="*/ 62 h 3164"/>
              <a:gd name="T18" fmla="*/ 640 w 3820"/>
              <a:gd name="T19" fmla="*/ 26 h 3164"/>
              <a:gd name="T20" fmla="*/ 364 w 3820"/>
              <a:gd name="T21" fmla="*/ 218 h 3164"/>
              <a:gd name="T22" fmla="*/ 52 w 3820"/>
              <a:gd name="T23" fmla="*/ 674 h 3164"/>
              <a:gd name="T24" fmla="*/ 52 w 3820"/>
              <a:gd name="T25" fmla="*/ 1106 h 3164"/>
              <a:gd name="T26" fmla="*/ 196 w 3820"/>
              <a:gd name="T27" fmla="*/ 1754 h 3164"/>
              <a:gd name="T28" fmla="*/ 568 w 3820"/>
              <a:gd name="T29" fmla="*/ 2474 h 3164"/>
              <a:gd name="T30" fmla="*/ 1192 w 3820"/>
              <a:gd name="T31" fmla="*/ 3074 h 3164"/>
              <a:gd name="T32" fmla="*/ 1864 w 3820"/>
              <a:gd name="T33" fmla="*/ 3014 h 3164"/>
              <a:gd name="T34" fmla="*/ 2200 w 3820"/>
              <a:gd name="T35" fmla="*/ 2834 h 3164"/>
              <a:gd name="T36" fmla="*/ 2656 w 3820"/>
              <a:gd name="T37" fmla="*/ 2510 h 3164"/>
              <a:gd name="T38" fmla="*/ 2788 w 3820"/>
              <a:gd name="T39" fmla="*/ 2102 h 3164"/>
              <a:gd name="T40" fmla="*/ 2824 w 3820"/>
              <a:gd name="T41" fmla="*/ 1742 h 3164"/>
              <a:gd name="T42" fmla="*/ 2872 w 3820"/>
              <a:gd name="T43" fmla="*/ 1550 h 3164"/>
              <a:gd name="T44" fmla="*/ 3040 w 3820"/>
              <a:gd name="T45" fmla="*/ 1454 h 3164"/>
              <a:gd name="T46" fmla="*/ 3208 w 3820"/>
              <a:gd name="T47" fmla="*/ 1586 h 3164"/>
              <a:gd name="T48" fmla="*/ 3352 w 3820"/>
              <a:gd name="T49" fmla="*/ 1742 h 3164"/>
              <a:gd name="T50" fmla="*/ 3772 w 3820"/>
              <a:gd name="T51" fmla="*/ 1826 h 3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20"/>
              <a:gd name="T79" fmla="*/ 0 h 3164"/>
              <a:gd name="T80" fmla="*/ 3820 w 3820"/>
              <a:gd name="T81" fmla="*/ 3164 h 3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20" h="3164">
                <a:moveTo>
                  <a:pt x="3820" y="734"/>
                </a:moveTo>
                <a:cubicBezTo>
                  <a:pt x="3782" y="736"/>
                  <a:pt x="3678" y="738"/>
                  <a:pt x="3592" y="746"/>
                </a:cubicBezTo>
                <a:cubicBezTo>
                  <a:pt x="3506" y="754"/>
                  <a:pt x="3424" y="778"/>
                  <a:pt x="3304" y="782"/>
                </a:cubicBezTo>
                <a:cubicBezTo>
                  <a:pt x="3184" y="786"/>
                  <a:pt x="2986" y="788"/>
                  <a:pt x="2872" y="770"/>
                </a:cubicBezTo>
                <a:cubicBezTo>
                  <a:pt x="2758" y="752"/>
                  <a:pt x="2706" y="714"/>
                  <a:pt x="2620" y="674"/>
                </a:cubicBezTo>
                <a:cubicBezTo>
                  <a:pt x="2534" y="634"/>
                  <a:pt x="2476" y="586"/>
                  <a:pt x="2356" y="530"/>
                </a:cubicBezTo>
                <a:cubicBezTo>
                  <a:pt x="2236" y="474"/>
                  <a:pt x="2048" y="392"/>
                  <a:pt x="1900" y="338"/>
                </a:cubicBezTo>
                <a:cubicBezTo>
                  <a:pt x="1752" y="284"/>
                  <a:pt x="1612" y="252"/>
                  <a:pt x="1468" y="206"/>
                </a:cubicBezTo>
                <a:cubicBezTo>
                  <a:pt x="1324" y="160"/>
                  <a:pt x="1174" y="92"/>
                  <a:pt x="1036" y="62"/>
                </a:cubicBezTo>
                <a:cubicBezTo>
                  <a:pt x="898" y="32"/>
                  <a:pt x="752" y="0"/>
                  <a:pt x="640" y="26"/>
                </a:cubicBezTo>
                <a:cubicBezTo>
                  <a:pt x="528" y="52"/>
                  <a:pt x="462" y="110"/>
                  <a:pt x="364" y="218"/>
                </a:cubicBezTo>
                <a:cubicBezTo>
                  <a:pt x="266" y="326"/>
                  <a:pt x="104" y="526"/>
                  <a:pt x="52" y="674"/>
                </a:cubicBezTo>
                <a:cubicBezTo>
                  <a:pt x="0" y="822"/>
                  <a:pt x="28" y="926"/>
                  <a:pt x="52" y="1106"/>
                </a:cubicBezTo>
                <a:cubicBezTo>
                  <a:pt x="76" y="1286"/>
                  <a:pt x="110" y="1526"/>
                  <a:pt x="196" y="1754"/>
                </a:cubicBezTo>
                <a:cubicBezTo>
                  <a:pt x="282" y="1982"/>
                  <a:pt x="402" y="2254"/>
                  <a:pt x="568" y="2474"/>
                </a:cubicBezTo>
                <a:cubicBezTo>
                  <a:pt x="734" y="2694"/>
                  <a:pt x="976" y="2984"/>
                  <a:pt x="1192" y="3074"/>
                </a:cubicBezTo>
                <a:cubicBezTo>
                  <a:pt x="1408" y="3164"/>
                  <a:pt x="1696" y="3054"/>
                  <a:pt x="1864" y="3014"/>
                </a:cubicBezTo>
                <a:cubicBezTo>
                  <a:pt x="2032" y="2974"/>
                  <a:pt x="2068" y="2918"/>
                  <a:pt x="2200" y="2834"/>
                </a:cubicBezTo>
                <a:cubicBezTo>
                  <a:pt x="2332" y="2750"/>
                  <a:pt x="2558" y="2632"/>
                  <a:pt x="2656" y="2510"/>
                </a:cubicBezTo>
                <a:cubicBezTo>
                  <a:pt x="2754" y="2388"/>
                  <a:pt x="2760" y="2230"/>
                  <a:pt x="2788" y="2102"/>
                </a:cubicBezTo>
                <a:cubicBezTo>
                  <a:pt x="2816" y="1974"/>
                  <a:pt x="2810" y="1834"/>
                  <a:pt x="2824" y="1742"/>
                </a:cubicBezTo>
                <a:cubicBezTo>
                  <a:pt x="2838" y="1650"/>
                  <a:pt x="2836" y="1598"/>
                  <a:pt x="2872" y="1550"/>
                </a:cubicBezTo>
                <a:cubicBezTo>
                  <a:pt x="2908" y="1502"/>
                  <a:pt x="2984" y="1448"/>
                  <a:pt x="3040" y="1454"/>
                </a:cubicBezTo>
                <a:cubicBezTo>
                  <a:pt x="3096" y="1460"/>
                  <a:pt x="3156" y="1538"/>
                  <a:pt x="3208" y="1586"/>
                </a:cubicBezTo>
                <a:cubicBezTo>
                  <a:pt x="3260" y="1634"/>
                  <a:pt x="3258" y="1702"/>
                  <a:pt x="3352" y="1742"/>
                </a:cubicBezTo>
                <a:cubicBezTo>
                  <a:pt x="3446" y="1782"/>
                  <a:pt x="3685" y="1809"/>
                  <a:pt x="3772" y="18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8" name="Freeform 278"/>
          <p:cNvSpPr>
            <a:spLocks/>
          </p:cNvSpPr>
          <p:nvPr/>
        </p:nvSpPr>
        <p:spPr bwMode="auto">
          <a:xfrm>
            <a:off x="5942013" y="5643563"/>
            <a:ext cx="474662" cy="769937"/>
          </a:xfrm>
          <a:custGeom>
            <a:avLst/>
            <a:gdLst>
              <a:gd name="T0" fmla="*/ 684 w 904"/>
              <a:gd name="T1" fmla="*/ 930 h 1936"/>
              <a:gd name="T2" fmla="*/ 600 w 904"/>
              <a:gd name="T3" fmla="*/ 426 h 1936"/>
              <a:gd name="T4" fmla="*/ 468 w 904"/>
              <a:gd name="T5" fmla="*/ 174 h 1936"/>
              <a:gd name="T6" fmla="*/ 312 w 904"/>
              <a:gd name="T7" fmla="*/ 18 h 1936"/>
              <a:gd name="T8" fmla="*/ 156 w 904"/>
              <a:gd name="T9" fmla="*/ 66 h 1936"/>
              <a:gd name="T10" fmla="*/ 24 w 904"/>
              <a:gd name="T11" fmla="*/ 294 h 1936"/>
              <a:gd name="T12" fmla="*/ 12 w 904"/>
              <a:gd name="T13" fmla="*/ 678 h 1936"/>
              <a:gd name="T14" fmla="*/ 60 w 904"/>
              <a:gd name="T15" fmla="*/ 1086 h 1936"/>
              <a:gd name="T16" fmla="*/ 132 w 904"/>
              <a:gd name="T17" fmla="*/ 1434 h 1936"/>
              <a:gd name="T18" fmla="*/ 324 w 904"/>
              <a:gd name="T19" fmla="*/ 1866 h 1936"/>
              <a:gd name="T20" fmla="*/ 816 w 904"/>
              <a:gd name="T21" fmla="*/ 1854 h 1936"/>
              <a:gd name="T22" fmla="*/ 852 w 904"/>
              <a:gd name="T23" fmla="*/ 1554 h 1936"/>
              <a:gd name="T24" fmla="*/ 732 w 904"/>
              <a:gd name="T25" fmla="*/ 1110 h 1936"/>
              <a:gd name="T26" fmla="*/ 684 w 904"/>
              <a:gd name="T27" fmla="*/ 834 h 19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4"/>
              <a:gd name="T43" fmla="*/ 0 h 1936"/>
              <a:gd name="T44" fmla="*/ 904 w 904"/>
              <a:gd name="T45" fmla="*/ 1936 h 19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4" h="1936">
                <a:moveTo>
                  <a:pt x="684" y="930"/>
                </a:moveTo>
                <a:cubicBezTo>
                  <a:pt x="660" y="741"/>
                  <a:pt x="636" y="552"/>
                  <a:pt x="600" y="426"/>
                </a:cubicBezTo>
                <a:cubicBezTo>
                  <a:pt x="564" y="300"/>
                  <a:pt x="516" y="242"/>
                  <a:pt x="468" y="174"/>
                </a:cubicBezTo>
                <a:cubicBezTo>
                  <a:pt x="420" y="106"/>
                  <a:pt x="364" y="36"/>
                  <a:pt x="312" y="18"/>
                </a:cubicBezTo>
                <a:cubicBezTo>
                  <a:pt x="260" y="0"/>
                  <a:pt x="204" y="20"/>
                  <a:pt x="156" y="66"/>
                </a:cubicBezTo>
                <a:cubicBezTo>
                  <a:pt x="108" y="112"/>
                  <a:pt x="48" y="192"/>
                  <a:pt x="24" y="294"/>
                </a:cubicBezTo>
                <a:cubicBezTo>
                  <a:pt x="0" y="396"/>
                  <a:pt x="6" y="546"/>
                  <a:pt x="12" y="678"/>
                </a:cubicBezTo>
                <a:cubicBezTo>
                  <a:pt x="18" y="810"/>
                  <a:pt x="40" y="960"/>
                  <a:pt x="60" y="1086"/>
                </a:cubicBezTo>
                <a:cubicBezTo>
                  <a:pt x="80" y="1212"/>
                  <a:pt x="88" y="1304"/>
                  <a:pt x="132" y="1434"/>
                </a:cubicBezTo>
                <a:cubicBezTo>
                  <a:pt x="176" y="1564"/>
                  <a:pt x="210" y="1796"/>
                  <a:pt x="324" y="1866"/>
                </a:cubicBezTo>
                <a:cubicBezTo>
                  <a:pt x="438" y="1936"/>
                  <a:pt x="728" y="1906"/>
                  <a:pt x="816" y="1854"/>
                </a:cubicBezTo>
                <a:cubicBezTo>
                  <a:pt x="904" y="1802"/>
                  <a:pt x="866" y="1678"/>
                  <a:pt x="852" y="1554"/>
                </a:cubicBezTo>
                <a:cubicBezTo>
                  <a:pt x="838" y="1430"/>
                  <a:pt x="760" y="1230"/>
                  <a:pt x="732" y="1110"/>
                </a:cubicBezTo>
                <a:cubicBezTo>
                  <a:pt x="704" y="990"/>
                  <a:pt x="694" y="912"/>
                  <a:pt x="684" y="834"/>
                </a:cubicBezTo>
              </a:path>
            </a:pathLst>
          </a:custGeom>
          <a:solidFill>
            <a:srgbClr val="CCFFCC"/>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59" name="Freeform 279"/>
          <p:cNvSpPr>
            <a:spLocks/>
          </p:cNvSpPr>
          <p:nvPr/>
        </p:nvSpPr>
        <p:spPr bwMode="auto">
          <a:xfrm>
            <a:off x="7027863" y="5827713"/>
            <a:ext cx="85725" cy="152400"/>
          </a:xfrm>
          <a:custGeom>
            <a:avLst/>
            <a:gdLst>
              <a:gd name="T0" fmla="*/ 163 w 163"/>
              <a:gd name="T1" fmla="*/ 0 h 384"/>
              <a:gd name="T2" fmla="*/ 67 w 163"/>
              <a:gd name="T3" fmla="*/ 36 h 384"/>
              <a:gd name="T4" fmla="*/ 7 w 163"/>
              <a:gd name="T5" fmla="*/ 180 h 384"/>
              <a:gd name="T6" fmla="*/ 107 w 163"/>
              <a:gd name="T7" fmla="*/ 336 h 384"/>
              <a:gd name="T8" fmla="*/ 163 w 163"/>
              <a:gd name="T9" fmla="*/ 384 h 384"/>
              <a:gd name="T10" fmla="*/ 0 60000 65536"/>
              <a:gd name="T11" fmla="*/ 0 60000 65536"/>
              <a:gd name="T12" fmla="*/ 0 60000 65536"/>
              <a:gd name="T13" fmla="*/ 0 60000 65536"/>
              <a:gd name="T14" fmla="*/ 0 60000 65536"/>
              <a:gd name="T15" fmla="*/ 0 w 163"/>
              <a:gd name="T16" fmla="*/ 0 h 384"/>
              <a:gd name="T17" fmla="*/ 163 w 163"/>
              <a:gd name="T18" fmla="*/ 384 h 384"/>
            </a:gdLst>
            <a:ahLst/>
            <a:cxnLst>
              <a:cxn ang="T10">
                <a:pos x="T0" y="T1"/>
              </a:cxn>
              <a:cxn ang="T11">
                <a:pos x="T2" y="T3"/>
              </a:cxn>
              <a:cxn ang="T12">
                <a:pos x="T4" y="T5"/>
              </a:cxn>
              <a:cxn ang="T13">
                <a:pos x="T6" y="T7"/>
              </a:cxn>
              <a:cxn ang="T14">
                <a:pos x="T8" y="T9"/>
              </a:cxn>
            </a:cxnLst>
            <a:rect l="T15" t="T16" r="T17" b="T18"/>
            <a:pathLst>
              <a:path w="163" h="384">
                <a:moveTo>
                  <a:pt x="163" y="0"/>
                </a:moveTo>
                <a:cubicBezTo>
                  <a:pt x="128" y="3"/>
                  <a:pt x="93" y="6"/>
                  <a:pt x="67" y="36"/>
                </a:cubicBezTo>
                <a:cubicBezTo>
                  <a:pt x="41" y="66"/>
                  <a:pt x="0" y="130"/>
                  <a:pt x="7" y="180"/>
                </a:cubicBezTo>
                <a:cubicBezTo>
                  <a:pt x="14" y="230"/>
                  <a:pt x="81" y="302"/>
                  <a:pt x="107" y="336"/>
                </a:cubicBezTo>
                <a:cubicBezTo>
                  <a:pt x="133" y="370"/>
                  <a:pt x="151" y="374"/>
                  <a:pt x="163" y="3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0" name="Freeform 280"/>
          <p:cNvSpPr>
            <a:spLocks/>
          </p:cNvSpPr>
          <p:nvPr/>
        </p:nvSpPr>
        <p:spPr bwMode="auto">
          <a:xfrm>
            <a:off x="2001838" y="28575"/>
            <a:ext cx="3940175" cy="1919288"/>
          </a:xfrm>
          <a:custGeom>
            <a:avLst/>
            <a:gdLst>
              <a:gd name="T0" fmla="*/ 0 w 7500"/>
              <a:gd name="T1" fmla="*/ 4824 h 4824"/>
              <a:gd name="T2" fmla="*/ 432 w 7500"/>
              <a:gd name="T3" fmla="*/ 4632 h 4824"/>
              <a:gd name="T4" fmla="*/ 864 w 7500"/>
              <a:gd name="T5" fmla="*/ 4404 h 4824"/>
              <a:gd name="T6" fmla="*/ 1260 w 7500"/>
              <a:gd name="T7" fmla="*/ 4188 h 4824"/>
              <a:gd name="T8" fmla="*/ 1644 w 7500"/>
              <a:gd name="T9" fmla="*/ 3948 h 4824"/>
              <a:gd name="T10" fmla="*/ 1908 w 7500"/>
              <a:gd name="T11" fmla="*/ 3792 h 4824"/>
              <a:gd name="T12" fmla="*/ 2292 w 7500"/>
              <a:gd name="T13" fmla="*/ 3432 h 4824"/>
              <a:gd name="T14" fmla="*/ 2652 w 7500"/>
              <a:gd name="T15" fmla="*/ 3120 h 4824"/>
              <a:gd name="T16" fmla="*/ 3072 w 7500"/>
              <a:gd name="T17" fmla="*/ 2688 h 4824"/>
              <a:gd name="T18" fmla="*/ 3336 w 7500"/>
              <a:gd name="T19" fmla="*/ 2364 h 4824"/>
              <a:gd name="T20" fmla="*/ 3756 w 7500"/>
              <a:gd name="T21" fmla="*/ 1896 h 4824"/>
              <a:gd name="T22" fmla="*/ 4284 w 7500"/>
              <a:gd name="T23" fmla="*/ 1416 h 4824"/>
              <a:gd name="T24" fmla="*/ 4836 w 7500"/>
              <a:gd name="T25" fmla="*/ 1008 h 4824"/>
              <a:gd name="T26" fmla="*/ 4992 w 7500"/>
              <a:gd name="T27" fmla="*/ 888 h 4824"/>
              <a:gd name="T28" fmla="*/ 5268 w 7500"/>
              <a:gd name="T29" fmla="*/ 732 h 4824"/>
              <a:gd name="T30" fmla="*/ 5688 w 7500"/>
              <a:gd name="T31" fmla="*/ 504 h 4824"/>
              <a:gd name="T32" fmla="*/ 6180 w 7500"/>
              <a:gd name="T33" fmla="*/ 324 h 4824"/>
              <a:gd name="T34" fmla="*/ 6564 w 7500"/>
              <a:gd name="T35" fmla="*/ 228 h 4824"/>
              <a:gd name="T36" fmla="*/ 7152 w 7500"/>
              <a:gd name="T37" fmla="*/ 60 h 4824"/>
              <a:gd name="T38" fmla="*/ 7500 w 7500"/>
              <a:gd name="T39" fmla="*/ 0 h 4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00"/>
              <a:gd name="T61" fmla="*/ 0 h 4824"/>
              <a:gd name="T62" fmla="*/ 7500 w 7500"/>
              <a:gd name="T63" fmla="*/ 4824 h 4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00" h="4824">
                <a:moveTo>
                  <a:pt x="0" y="4824"/>
                </a:moveTo>
                <a:cubicBezTo>
                  <a:pt x="144" y="4763"/>
                  <a:pt x="288" y="4702"/>
                  <a:pt x="432" y="4632"/>
                </a:cubicBezTo>
                <a:cubicBezTo>
                  <a:pt x="576" y="4562"/>
                  <a:pt x="726" y="4478"/>
                  <a:pt x="864" y="4404"/>
                </a:cubicBezTo>
                <a:cubicBezTo>
                  <a:pt x="1002" y="4330"/>
                  <a:pt x="1130" y="4264"/>
                  <a:pt x="1260" y="4188"/>
                </a:cubicBezTo>
                <a:cubicBezTo>
                  <a:pt x="1390" y="4112"/>
                  <a:pt x="1536" y="4014"/>
                  <a:pt x="1644" y="3948"/>
                </a:cubicBezTo>
                <a:cubicBezTo>
                  <a:pt x="1752" y="3882"/>
                  <a:pt x="1800" y="3878"/>
                  <a:pt x="1908" y="3792"/>
                </a:cubicBezTo>
                <a:cubicBezTo>
                  <a:pt x="2016" y="3706"/>
                  <a:pt x="2168" y="3544"/>
                  <a:pt x="2292" y="3432"/>
                </a:cubicBezTo>
                <a:cubicBezTo>
                  <a:pt x="2416" y="3320"/>
                  <a:pt x="2522" y="3244"/>
                  <a:pt x="2652" y="3120"/>
                </a:cubicBezTo>
                <a:cubicBezTo>
                  <a:pt x="2782" y="2996"/>
                  <a:pt x="2958" y="2814"/>
                  <a:pt x="3072" y="2688"/>
                </a:cubicBezTo>
                <a:cubicBezTo>
                  <a:pt x="3186" y="2562"/>
                  <a:pt x="3222" y="2496"/>
                  <a:pt x="3336" y="2364"/>
                </a:cubicBezTo>
                <a:cubicBezTo>
                  <a:pt x="3450" y="2232"/>
                  <a:pt x="3598" y="2054"/>
                  <a:pt x="3756" y="1896"/>
                </a:cubicBezTo>
                <a:cubicBezTo>
                  <a:pt x="3914" y="1738"/>
                  <a:pt x="4104" y="1564"/>
                  <a:pt x="4284" y="1416"/>
                </a:cubicBezTo>
                <a:cubicBezTo>
                  <a:pt x="4464" y="1268"/>
                  <a:pt x="4718" y="1096"/>
                  <a:pt x="4836" y="1008"/>
                </a:cubicBezTo>
                <a:cubicBezTo>
                  <a:pt x="4954" y="920"/>
                  <a:pt x="4920" y="934"/>
                  <a:pt x="4992" y="888"/>
                </a:cubicBezTo>
                <a:cubicBezTo>
                  <a:pt x="5064" y="842"/>
                  <a:pt x="5152" y="796"/>
                  <a:pt x="5268" y="732"/>
                </a:cubicBezTo>
                <a:cubicBezTo>
                  <a:pt x="5384" y="668"/>
                  <a:pt x="5536" y="572"/>
                  <a:pt x="5688" y="504"/>
                </a:cubicBezTo>
                <a:cubicBezTo>
                  <a:pt x="5840" y="436"/>
                  <a:pt x="6034" y="370"/>
                  <a:pt x="6180" y="324"/>
                </a:cubicBezTo>
                <a:cubicBezTo>
                  <a:pt x="6326" y="278"/>
                  <a:pt x="6402" y="272"/>
                  <a:pt x="6564" y="228"/>
                </a:cubicBezTo>
                <a:cubicBezTo>
                  <a:pt x="6726" y="184"/>
                  <a:pt x="6996" y="98"/>
                  <a:pt x="7152" y="60"/>
                </a:cubicBezTo>
                <a:cubicBezTo>
                  <a:pt x="7308" y="22"/>
                  <a:pt x="7403" y="14"/>
                  <a:pt x="7500" y="0"/>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1" name="Freeform 281"/>
          <p:cNvSpPr>
            <a:spLocks/>
          </p:cNvSpPr>
          <p:nvPr/>
        </p:nvSpPr>
        <p:spPr bwMode="auto">
          <a:xfrm>
            <a:off x="4276725" y="0"/>
            <a:ext cx="1704975" cy="2667000"/>
          </a:xfrm>
          <a:custGeom>
            <a:avLst/>
            <a:gdLst>
              <a:gd name="T0" fmla="*/ 3156 w 3246"/>
              <a:gd name="T1" fmla="*/ 0 h 6708"/>
              <a:gd name="T2" fmla="*/ 3228 w 3246"/>
              <a:gd name="T3" fmla="*/ 264 h 6708"/>
              <a:gd name="T4" fmla="*/ 3228 w 3246"/>
              <a:gd name="T5" fmla="*/ 744 h 6708"/>
              <a:gd name="T6" fmla="*/ 3120 w 3246"/>
              <a:gd name="T7" fmla="*/ 1152 h 6708"/>
              <a:gd name="T8" fmla="*/ 3000 w 3246"/>
              <a:gd name="T9" fmla="*/ 1632 h 6708"/>
              <a:gd name="T10" fmla="*/ 2712 w 3246"/>
              <a:gd name="T11" fmla="*/ 2196 h 6708"/>
              <a:gd name="T12" fmla="*/ 2520 w 3246"/>
              <a:gd name="T13" fmla="*/ 2496 h 6708"/>
              <a:gd name="T14" fmla="*/ 2184 w 3246"/>
              <a:gd name="T15" fmla="*/ 2772 h 6708"/>
              <a:gd name="T16" fmla="*/ 1836 w 3246"/>
              <a:gd name="T17" fmla="*/ 3072 h 6708"/>
              <a:gd name="T18" fmla="*/ 1608 w 3246"/>
              <a:gd name="T19" fmla="*/ 3240 h 6708"/>
              <a:gd name="T20" fmla="*/ 1440 w 3246"/>
              <a:gd name="T21" fmla="*/ 3408 h 6708"/>
              <a:gd name="T22" fmla="*/ 1080 w 3246"/>
              <a:gd name="T23" fmla="*/ 3840 h 6708"/>
              <a:gd name="T24" fmla="*/ 720 w 3246"/>
              <a:gd name="T25" fmla="*/ 4368 h 6708"/>
              <a:gd name="T26" fmla="*/ 408 w 3246"/>
              <a:gd name="T27" fmla="*/ 4860 h 6708"/>
              <a:gd name="T28" fmla="*/ 132 w 3246"/>
              <a:gd name="T29" fmla="*/ 5676 h 6708"/>
              <a:gd name="T30" fmla="*/ 0 w 3246"/>
              <a:gd name="T31" fmla="*/ 6708 h 67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46"/>
              <a:gd name="T49" fmla="*/ 0 h 6708"/>
              <a:gd name="T50" fmla="*/ 3246 w 3246"/>
              <a:gd name="T51" fmla="*/ 6708 h 67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46" h="6708">
                <a:moveTo>
                  <a:pt x="3156" y="0"/>
                </a:moveTo>
                <a:cubicBezTo>
                  <a:pt x="3168" y="44"/>
                  <a:pt x="3216" y="140"/>
                  <a:pt x="3228" y="264"/>
                </a:cubicBezTo>
                <a:cubicBezTo>
                  <a:pt x="3240" y="388"/>
                  <a:pt x="3246" y="596"/>
                  <a:pt x="3228" y="744"/>
                </a:cubicBezTo>
                <a:cubicBezTo>
                  <a:pt x="3210" y="892"/>
                  <a:pt x="3158" y="1004"/>
                  <a:pt x="3120" y="1152"/>
                </a:cubicBezTo>
                <a:cubicBezTo>
                  <a:pt x="3082" y="1300"/>
                  <a:pt x="3068" y="1458"/>
                  <a:pt x="3000" y="1632"/>
                </a:cubicBezTo>
                <a:cubicBezTo>
                  <a:pt x="2932" y="1806"/>
                  <a:pt x="2792" y="2052"/>
                  <a:pt x="2712" y="2196"/>
                </a:cubicBezTo>
                <a:cubicBezTo>
                  <a:pt x="2632" y="2340"/>
                  <a:pt x="2608" y="2400"/>
                  <a:pt x="2520" y="2496"/>
                </a:cubicBezTo>
                <a:cubicBezTo>
                  <a:pt x="2432" y="2592"/>
                  <a:pt x="2298" y="2676"/>
                  <a:pt x="2184" y="2772"/>
                </a:cubicBezTo>
                <a:cubicBezTo>
                  <a:pt x="2070" y="2868"/>
                  <a:pt x="1932" y="2994"/>
                  <a:pt x="1836" y="3072"/>
                </a:cubicBezTo>
                <a:cubicBezTo>
                  <a:pt x="1740" y="3150"/>
                  <a:pt x="1674" y="3184"/>
                  <a:pt x="1608" y="3240"/>
                </a:cubicBezTo>
                <a:cubicBezTo>
                  <a:pt x="1542" y="3296"/>
                  <a:pt x="1528" y="3308"/>
                  <a:pt x="1440" y="3408"/>
                </a:cubicBezTo>
                <a:cubicBezTo>
                  <a:pt x="1352" y="3508"/>
                  <a:pt x="1200" y="3680"/>
                  <a:pt x="1080" y="3840"/>
                </a:cubicBezTo>
                <a:cubicBezTo>
                  <a:pt x="960" y="4000"/>
                  <a:pt x="832" y="4198"/>
                  <a:pt x="720" y="4368"/>
                </a:cubicBezTo>
                <a:cubicBezTo>
                  <a:pt x="608" y="4538"/>
                  <a:pt x="506" y="4642"/>
                  <a:pt x="408" y="4860"/>
                </a:cubicBezTo>
                <a:cubicBezTo>
                  <a:pt x="310" y="5078"/>
                  <a:pt x="200" y="5368"/>
                  <a:pt x="132" y="5676"/>
                </a:cubicBezTo>
                <a:cubicBezTo>
                  <a:pt x="64" y="5984"/>
                  <a:pt x="32" y="6346"/>
                  <a:pt x="0" y="6708"/>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2" name="Freeform 282"/>
          <p:cNvSpPr>
            <a:spLocks/>
          </p:cNvSpPr>
          <p:nvPr/>
        </p:nvSpPr>
        <p:spPr bwMode="auto">
          <a:xfrm>
            <a:off x="4175125" y="2667000"/>
            <a:ext cx="101600" cy="2554288"/>
          </a:xfrm>
          <a:custGeom>
            <a:avLst/>
            <a:gdLst>
              <a:gd name="T0" fmla="*/ 194 w 194"/>
              <a:gd name="T1" fmla="*/ 0 h 6420"/>
              <a:gd name="T2" fmla="*/ 146 w 194"/>
              <a:gd name="T3" fmla="*/ 936 h 6420"/>
              <a:gd name="T4" fmla="*/ 74 w 194"/>
              <a:gd name="T5" fmla="*/ 2136 h 6420"/>
              <a:gd name="T6" fmla="*/ 26 w 194"/>
              <a:gd name="T7" fmla="*/ 3480 h 6420"/>
              <a:gd name="T8" fmla="*/ 14 w 194"/>
              <a:gd name="T9" fmla="*/ 4596 h 6420"/>
              <a:gd name="T10" fmla="*/ 2 w 194"/>
              <a:gd name="T11" fmla="*/ 6000 h 6420"/>
              <a:gd name="T12" fmla="*/ 2 w 194"/>
              <a:gd name="T13" fmla="*/ 6420 h 6420"/>
              <a:gd name="T14" fmla="*/ 0 60000 65536"/>
              <a:gd name="T15" fmla="*/ 0 60000 65536"/>
              <a:gd name="T16" fmla="*/ 0 60000 65536"/>
              <a:gd name="T17" fmla="*/ 0 60000 65536"/>
              <a:gd name="T18" fmla="*/ 0 60000 65536"/>
              <a:gd name="T19" fmla="*/ 0 60000 65536"/>
              <a:gd name="T20" fmla="*/ 0 60000 65536"/>
              <a:gd name="T21" fmla="*/ 0 w 194"/>
              <a:gd name="T22" fmla="*/ 0 h 6420"/>
              <a:gd name="T23" fmla="*/ 194 w 194"/>
              <a:gd name="T24" fmla="*/ 6420 h 64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6420">
                <a:moveTo>
                  <a:pt x="194" y="0"/>
                </a:moveTo>
                <a:cubicBezTo>
                  <a:pt x="180" y="290"/>
                  <a:pt x="166" y="580"/>
                  <a:pt x="146" y="936"/>
                </a:cubicBezTo>
                <a:cubicBezTo>
                  <a:pt x="126" y="1292"/>
                  <a:pt x="94" y="1712"/>
                  <a:pt x="74" y="2136"/>
                </a:cubicBezTo>
                <a:cubicBezTo>
                  <a:pt x="54" y="2560"/>
                  <a:pt x="36" y="3070"/>
                  <a:pt x="26" y="3480"/>
                </a:cubicBezTo>
                <a:cubicBezTo>
                  <a:pt x="16" y="3890"/>
                  <a:pt x="18" y="4176"/>
                  <a:pt x="14" y="4596"/>
                </a:cubicBezTo>
                <a:cubicBezTo>
                  <a:pt x="10" y="5016"/>
                  <a:pt x="4" y="5696"/>
                  <a:pt x="2" y="6000"/>
                </a:cubicBezTo>
                <a:cubicBezTo>
                  <a:pt x="0" y="6304"/>
                  <a:pt x="2" y="6333"/>
                  <a:pt x="2" y="6420"/>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3" name="Freeform 283"/>
          <p:cNvSpPr>
            <a:spLocks/>
          </p:cNvSpPr>
          <p:nvPr/>
        </p:nvSpPr>
        <p:spPr bwMode="auto">
          <a:xfrm>
            <a:off x="4137025" y="5211763"/>
            <a:ext cx="103188" cy="1651000"/>
          </a:xfrm>
          <a:custGeom>
            <a:avLst/>
            <a:gdLst>
              <a:gd name="T0" fmla="*/ 76 w 196"/>
              <a:gd name="T1" fmla="*/ 0 h 4152"/>
              <a:gd name="T2" fmla="*/ 52 w 196"/>
              <a:gd name="T3" fmla="*/ 1752 h 4152"/>
              <a:gd name="T4" fmla="*/ 4 w 196"/>
              <a:gd name="T5" fmla="*/ 2964 h 4152"/>
              <a:gd name="T6" fmla="*/ 76 w 196"/>
              <a:gd name="T7" fmla="*/ 3708 h 4152"/>
              <a:gd name="T8" fmla="*/ 196 w 196"/>
              <a:gd name="T9" fmla="*/ 4152 h 4152"/>
              <a:gd name="T10" fmla="*/ 0 60000 65536"/>
              <a:gd name="T11" fmla="*/ 0 60000 65536"/>
              <a:gd name="T12" fmla="*/ 0 60000 65536"/>
              <a:gd name="T13" fmla="*/ 0 60000 65536"/>
              <a:gd name="T14" fmla="*/ 0 60000 65536"/>
              <a:gd name="T15" fmla="*/ 0 w 196"/>
              <a:gd name="T16" fmla="*/ 0 h 4152"/>
              <a:gd name="T17" fmla="*/ 196 w 196"/>
              <a:gd name="T18" fmla="*/ 4152 h 4152"/>
            </a:gdLst>
            <a:ahLst/>
            <a:cxnLst>
              <a:cxn ang="T10">
                <a:pos x="T0" y="T1"/>
              </a:cxn>
              <a:cxn ang="T11">
                <a:pos x="T2" y="T3"/>
              </a:cxn>
              <a:cxn ang="T12">
                <a:pos x="T4" y="T5"/>
              </a:cxn>
              <a:cxn ang="T13">
                <a:pos x="T6" y="T7"/>
              </a:cxn>
              <a:cxn ang="T14">
                <a:pos x="T8" y="T9"/>
              </a:cxn>
            </a:cxnLst>
            <a:rect l="T15" t="T16" r="T17" b="T18"/>
            <a:pathLst>
              <a:path w="196" h="4152">
                <a:moveTo>
                  <a:pt x="76" y="0"/>
                </a:moveTo>
                <a:cubicBezTo>
                  <a:pt x="70" y="292"/>
                  <a:pt x="64" y="1258"/>
                  <a:pt x="52" y="1752"/>
                </a:cubicBezTo>
                <a:cubicBezTo>
                  <a:pt x="40" y="2246"/>
                  <a:pt x="0" y="2638"/>
                  <a:pt x="4" y="2964"/>
                </a:cubicBezTo>
                <a:cubicBezTo>
                  <a:pt x="8" y="3290"/>
                  <a:pt x="44" y="3510"/>
                  <a:pt x="76" y="3708"/>
                </a:cubicBezTo>
                <a:cubicBezTo>
                  <a:pt x="108" y="3906"/>
                  <a:pt x="176" y="4078"/>
                  <a:pt x="196" y="4152"/>
                </a:cubicBezTo>
              </a:path>
            </a:pathLst>
          </a:cu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4" name="Freeform 284"/>
          <p:cNvSpPr>
            <a:spLocks/>
          </p:cNvSpPr>
          <p:nvPr/>
        </p:nvSpPr>
        <p:spPr bwMode="auto">
          <a:xfrm>
            <a:off x="1992313" y="3522663"/>
            <a:ext cx="768350" cy="3327400"/>
          </a:xfrm>
          <a:custGeom>
            <a:avLst/>
            <a:gdLst>
              <a:gd name="T0" fmla="*/ 1386 w 1464"/>
              <a:gd name="T1" fmla="*/ 0 h 8370"/>
              <a:gd name="T2" fmla="*/ 1458 w 1464"/>
              <a:gd name="T3" fmla="*/ 1278 h 8370"/>
              <a:gd name="T4" fmla="*/ 1422 w 1464"/>
              <a:gd name="T5" fmla="*/ 2196 h 8370"/>
              <a:gd name="T6" fmla="*/ 1368 w 1464"/>
              <a:gd name="T7" fmla="*/ 2772 h 8370"/>
              <a:gd name="T8" fmla="*/ 1332 w 1464"/>
              <a:gd name="T9" fmla="*/ 3942 h 8370"/>
              <a:gd name="T10" fmla="*/ 1260 w 1464"/>
              <a:gd name="T11" fmla="*/ 5184 h 8370"/>
              <a:gd name="T12" fmla="*/ 1242 w 1464"/>
              <a:gd name="T13" fmla="*/ 5490 h 8370"/>
              <a:gd name="T14" fmla="*/ 1242 w 1464"/>
              <a:gd name="T15" fmla="*/ 5760 h 8370"/>
              <a:gd name="T16" fmla="*/ 1242 w 1464"/>
              <a:gd name="T17" fmla="*/ 6030 h 8370"/>
              <a:gd name="T18" fmla="*/ 1008 w 1464"/>
              <a:gd name="T19" fmla="*/ 6768 h 8370"/>
              <a:gd name="T20" fmla="*/ 774 w 1464"/>
              <a:gd name="T21" fmla="*/ 7254 h 8370"/>
              <a:gd name="T22" fmla="*/ 486 w 1464"/>
              <a:gd name="T23" fmla="*/ 7794 h 8370"/>
              <a:gd name="T24" fmla="*/ 126 w 1464"/>
              <a:gd name="T25" fmla="*/ 8262 h 8370"/>
              <a:gd name="T26" fmla="*/ 0 w 1464"/>
              <a:gd name="T27" fmla="*/ 8370 h 83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8370"/>
              <a:gd name="T44" fmla="*/ 1464 w 1464"/>
              <a:gd name="T45" fmla="*/ 8370 h 83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8370">
                <a:moveTo>
                  <a:pt x="1386" y="0"/>
                </a:moveTo>
                <a:cubicBezTo>
                  <a:pt x="1419" y="456"/>
                  <a:pt x="1452" y="912"/>
                  <a:pt x="1458" y="1278"/>
                </a:cubicBezTo>
                <a:cubicBezTo>
                  <a:pt x="1464" y="1644"/>
                  <a:pt x="1437" y="1947"/>
                  <a:pt x="1422" y="2196"/>
                </a:cubicBezTo>
                <a:cubicBezTo>
                  <a:pt x="1407" y="2445"/>
                  <a:pt x="1383" y="2481"/>
                  <a:pt x="1368" y="2772"/>
                </a:cubicBezTo>
                <a:cubicBezTo>
                  <a:pt x="1353" y="3063"/>
                  <a:pt x="1350" y="3540"/>
                  <a:pt x="1332" y="3942"/>
                </a:cubicBezTo>
                <a:cubicBezTo>
                  <a:pt x="1314" y="4344"/>
                  <a:pt x="1275" y="4926"/>
                  <a:pt x="1260" y="5184"/>
                </a:cubicBezTo>
                <a:cubicBezTo>
                  <a:pt x="1245" y="5442"/>
                  <a:pt x="1245" y="5394"/>
                  <a:pt x="1242" y="5490"/>
                </a:cubicBezTo>
                <a:cubicBezTo>
                  <a:pt x="1239" y="5586"/>
                  <a:pt x="1242" y="5670"/>
                  <a:pt x="1242" y="5760"/>
                </a:cubicBezTo>
                <a:cubicBezTo>
                  <a:pt x="1242" y="5850"/>
                  <a:pt x="1281" y="5862"/>
                  <a:pt x="1242" y="6030"/>
                </a:cubicBezTo>
                <a:cubicBezTo>
                  <a:pt x="1203" y="6198"/>
                  <a:pt x="1086" y="6564"/>
                  <a:pt x="1008" y="6768"/>
                </a:cubicBezTo>
                <a:cubicBezTo>
                  <a:pt x="930" y="6972"/>
                  <a:pt x="861" y="7083"/>
                  <a:pt x="774" y="7254"/>
                </a:cubicBezTo>
                <a:cubicBezTo>
                  <a:pt x="687" y="7425"/>
                  <a:pt x="594" y="7626"/>
                  <a:pt x="486" y="7794"/>
                </a:cubicBezTo>
                <a:cubicBezTo>
                  <a:pt x="378" y="7962"/>
                  <a:pt x="207" y="8166"/>
                  <a:pt x="126" y="8262"/>
                </a:cubicBezTo>
                <a:cubicBezTo>
                  <a:pt x="45" y="8358"/>
                  <a:pt x="21" y="8352"/>
                  <a:pt x="0" y="8370"/>
                </a:cubicBezTo>
              </a:path>
            </a:pathLst>
          </a:custGeom>
          <a:noFill/>
          <a:ln w="41275">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5" name="Freeform 285"/>
          <p:cNvSpPr>
            <a:spLocks/>
          </p:cNvSpPr>
          <p:nvPr/>
        </p:nvSpPr>
        <p:spPr bwMode="auto">
          <a:xfrm>
            <a:off x="2465388" y="6242050"/>
            <a:ext cx="1333500" cy="79375"/>
          </a:xfrm>
          <a:custGeom>
            <a:avLst/>
            <a:gdLst>
              <a:gd name="T0" fmla="*/ 2538 w 2538"/>
              <a:gd name="T1" fmla="*/ 0 h 198"/>
              <a:gd name="T2" fmla="*/ 1944 w 2538"/>
              <a:gd name="T3" fmla="*/ 144 h 198"/>
              <a:gd name="T4" fmla="*/ 1332 w 2538"/>
              <a:gd name="T5" fmla="*/ 144 h 198"/>
              <a:gd name="T6" fmla="*/ 954 w 2538"/>
              <a:gd name="T7" fmla="*/ 144 h 198"/>
              <a:gd name="T8" fmla="*/ 594 w 2538"/>
              <a:gd name="T9" fmla="*/ 126 h 198"/>
              <a:gd name="T10" fmla="*/ 306 w 2538"/>
              <a:gd name="T11" fmla="*/ 108 h 198"/>
              <a:gd name="T12" fmla="*/ 0 w 2538"/>
              <a:gd name="T13" fmla="*/ 198 h 198"/>
              <a:gd name="T14" fmla="*/ 0 60000 65536"/>
              <a:gd name="T15" fmla="*/ 0 60000 65536"/>
              <a:gd name="T16" fmla="*/ 0 60000 65536"/>
              <a:gd name="T17" fmla="*/ 0 60000 65536"/>
              <a:gd name="T18" fmla="*/ 0 60000 65536"/>
              <a:gd name="T19" fmla="*/ 0 60000 65536"/>
              <a:gd name="T20" fmla="*/ 0 60000 65536"/>
              <a:gd name="T21" fmla="*/ 0 w 2538"/>
              <a:gd name="T22" fmla="*/ 0 h 198"/>
              <a:gd name="T23" fmla="*/ 2538 w 2538"/>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8" h="198">
                <a:moveTo>
                  <a:pt x="2538" y="0"/>
                </a:moveTo>
                <a:cubicBezTo>
                  <a:pt x="2341" y="60"/>
                  <a:pt x="2145" y="120"/>
                  <a:pt x="1944" y="144"/>
                </a:cubicBezTo>
                <a:cubicBezTo>
                  <a:pt x="1743" y="168"/>
                  <a:pt x="1497" y="144"/>
                  <a:pt x="1332" y="144"/>
                </a:cubicBezTo>
                <a:cubicBezTo>
                  <a:pt x="1167" y="144"/>
                  <a:pt x="1077" y="147"/>
                  <a:pt x="954" y="144"/>
                </a:cubicBezTo>
                <a:cubicBezTo>
                  <a:pt x="831" y="141"/>
                  <a:pt x="702" y="132"/>
                  <a:pt x="594" y="126"/>
                </a:cubicBezTo>
                <a:cubicBezTo>
                  <a:pt x="486" y="120"/>
                  <a:pt x="405" y="96"/>
                  <a:pt x="306" y="108"/>
                </a:cubicBezTo>
                <a:cubicBezTo>
                  <a:pt x="207" y="120"/>
                  <a:pt x="64" y="179"/>
                  <a:pt x="0" y="198"/>
                </a:cubicBezTo>
              </a:path>
            </a:pathLst>
          </a:custGeom>
          <a:noFill/>
          <a:ln w="3810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6" name="Freeform 286"/>
          <p:cNvSpPr>
            <a:spLocks/>
          </p:cNvSpPr>
          <p:nvPr/>
        </p:nvSpPr>
        <p:spPr bwMode="auto">
          <a:xfrm>
            <a:off x="5603875" y="2700338"/>
            <a:ext cx="1522413" cy="714375"/>
          </a:xfrm>
          <a:custGeom>
            <a:avLst/>
            <a:gdLst>
              <a:gd name="T0" fmla="*/ 0 w 2898"/>
              <a:gd name="T1" fmla="*/ 1797 h 1797"/>
              <a:gd name="T2" fmla="*/ 630 w 2898"/>
              <a:gd name="T3" fmla="*/ 1257 h 1797"/>
              <a:gd name="T4" fmla="*/ 864 w 2898"/>
              <a:gd name="T5" fmla="*/ 1041 h 1797"/>
              <a:gd name="T6" fmla="*/ 1260 w 2898"/>
              <a:gd name="T7" fmla="*/ 771 h 1797"/>
              <a:gd name="T8" fmla="*/ 1530 w 2898"/>
              <a:gd name="T9" fmla="*/ 501 h 1797"/>
              <a:gd name="T10" fmla="*/ 1800 w 2898"/>
              <a:gd name="T11" fmla="*/ 267 h 1797"/>
              <a:gd name="T12" fmla="*/ 2178 w 2898"/>
              <a:gd name="T13" fmla="*/ 141 h 1797"/>
              <a:gd name="T14" fmla="*/ 2700 w 2898"/>
              <a:gd name="T15" fmla="*/ 15 h 1797"/>
              <a:gd name="T16" fmla="*/ 2898 w 2898"/>
              <a:gd name="T17" fmla="*/ 51 h 1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8"/>
              <a:gd name="T28" fmla="*/ 0 h 1797"/>
              <a:gd name="T29" fmla="*/ 2898 w 2898"/>
              <a:gd name="T30" fmla="*/ 1797 h 17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8" h="1797">
                <a:moveTo>
                  <a:pt x="0" y="1797"/>
                </a:moveTo>
                <a:cubicBezTo>
                  <a:pt x="243" y="1590"/>
                  <a:pt x="486" y="1383"/>
                  <a:pt x="630" y="1257"/>
                </a:cubicBezTo>
                <a:cubicBezTo>
                  <a:pt x="774" y="1131"/>
                  <a:pt x="759" y="1122"/>
                  <a:pt x="864" y="1041"/>
                </a:cubicBezTo>
                <a:cubicBezTo>
                  <a:pt x="969" y="960"/>
                  <a:pt x="1149" y="861"/>
                  <a:pt x="1260" y="771"/>
                </a:cubicBezTo>
                <a:cubicBezTo>
                  <a:pt x="1371" y="681"/>
                  <a:pt x="1440" y="585"/>
                  <a:pt x="1530" y="501"/>
                </a:cubicBezTo>
                <a:cubicBezTo>
                  <a:pt x="1620" y="417"/>
                  <a:pt x="1692" y="327"/>
                  <a:pt x="1800" y="267"/>
                </a:cubicBezTo>
                <a:cubicBezTo>
                  <a:pt x="1908" y="207"/>
                  <a:pt x="2028" y="183"/>
                  <a:pt x="2178" y="141"/>
                </a:cubicBezTo>
                <a:cubicBezTo>
                  <a:pt x="2328" y="99"/>
                  <a:pt x="2580" y="30"/>
                  <a:pt x="2700" y="15"/>
                </a:cubicBezTo>
                <a:cubicBezTo>
                  <a:pt x="2820" y="0"/>
                  <a:pt x="2859" y="25"/>
                  <a:pt x="2898" y="51"/>
                </a:cubicBezTo>
              </a:path>
            </a:pathLst>
          </a:custGeom>
          <a:noFill/>
          <a:ln w="41275">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7" name="Freeform 287"/>
          <p:cNvSpPr>
            <a:spLocks/>
          </p:cNvSpPr>
          <p:nvPr/>
        </p:nvSpPr>
        <p:spPr bwMode="auto">
          <a:xfrm>
            <a:off x="6180138" y="1797050"/>
            <a:ext cx="908050" cy="887413"/>
          </a:xfrm>
          <a:custGeom>
            <a:avLst/>
            <a:gdLst>
              <a:gd name="T0" fmla="*/ 0 w 1728"/>
              <a:gd name="T1" fmla="*/ 0 h 2232"/>
              <a:gd name="T2" fmla="*/ 432 w 1728"/>
              <a:gd name="T3" fmla="*/ 414 h 2232"/>
              <a:gd name="T4" fmla="*/ 648 w 1728"/>
              <a:gd name="T5" fmla="*/ 756 h 2232"/>
              <a:gd name="T6" fmla="*/ 864 w 1728"/>
              <a:gd name="T7" fmla="*/ 1242 h 2232"/>
              <a:gd name="T8" fmla="*/ 1116 w 1728"/>
              <a:gd name="T9" fmla="*/ 1602 h 2232"/>
              <a:gd name="T10" fmla="*/ 1350 w 1728"/>
              <a:gd name="T11" fmla="*/ 2034 h 2232"/>
              <a:gd name="T12" fmla="*/ 1728 w 1728"/>
              <a:gd name="T13" fmla="*/ 2232 h 2232"/>
              <a:gd name="T14" fmla="*/ 0 60000 65536"/>
              <a:gd name="T15" fmla="*/ 0 60000 65536"/>
              <a:gd name="T16" fmla="*/ 0 60000 65536"/>
              <a:gd name="T17" fmla="*/ 0 60000 65536"/>
              <a:gd name="T18" fmla="*/ 0 60000 65536"/>
              <a:gd name="T19" fmla="*/ 0 60000 65536"/>
              <a:gd name="T20" fmla="*/ 0 60000 65536"/>
              <a:gd name="T21" fmla="*/ 0 w 1728"/>
              <a:gd name="T22" fmla="*/ 0 h 2232"/>
              <a:gd name="T23" fmla="*/ 1728 w 1728"/>
              <a:gd name="T24" fmla="*/ 2232 h 2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8" h="2232">
                <a:moveTo>
                  <a:pt x="0" y="0"/>
                </a:moveTo>
                <a:cubicBezTo>
                  <a:pt x="162" y="144"/>
                  <a:pt x="324" y="288"/>
                  <a:pt x="432" y="414"/>
                </a:cubicBezTo>
                <a:cubicBezTo>
                  <a:pt x="540" y="540"/>
                  <a:pt x="576" y="618"/>
                  <a:pt x="648" y="756"/>
                </a:cubicBezTo>
                <a:cubicBezTo>
                  <a:pt x="720" y="894"/>
                  <a:pt x="786" y="1101"/>
                  <a:pt x="864" y="1242"/>
                </a:cubicBezTo>
                <a:cubicBezTo>
                  <a:pt x="942" y="1383"/>
                  <a:pt x="1035" y="1470"/>
                  <a:pt x="1116" y="1602"/>
                </a:cubicBezTo>
                <a:cubicBezTo>
                  <a:pt x="1197" y="1734"/>
                  <a:pt x="1248" y="1929"/>
                  <a:pt x="1350" y="2034"/>
                </a:cubicBezTo>
                <a:cubicBezTo>
                  <a:pt x="1452" y="2139"/>
                  <a:pt x="1590" y="2185"/>
                  <a:pt x="1728" y="2232"/>
                </a:cubicBezTo>
              </a:path>
            </a:pathLst>
          </a:custGeom>
          <a:noFill/>
          <a:ln w="41275">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68" name="Text Box 288"/>
          <p:cNvSpPr txBox="1">
            <a:spLocks noChangeArrowheads="1"/>
          </p:cNvSpPr>
          <p:nvPr/>
        </p:nvSpPr>
        <p:spPr bwMode="auto">
          <a:xfrm rot="-5103406">
            <a:off x="1816101" y="4687887"/>
            <a:ext cx="1117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West Ravine</a:t>
            </a:r>
          </a:p>
        </p:txBody>
      </p:sp>
      <p:sp>
        <p:nvSpPr>
          <p:cNvPr id="4169" name="Text Box 289"/>
          <p:cNvSpPr txBox="1">
            <a:spLocks noChangeArrowheads="1"/>
          </p:cNvSpPr>
          <p:nvPr/>
        </p:nvSpPr>
        <p:spPr bwMode="auto">
          <a:xfrm>
            <a:off x="2708275" y="6429375"/>
            <a:ext cx="1017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The Rivulet</a:t>
            </a:r>
          </a:p>
        </p:txBody>
      </p:sp>
      <p:sp>
        <p:nvSpPr>
          <p:cNvPr id="4170" name="Text Box 290"/>
          <p:cNvSpPr txBox="1">
            <a:spLocks noChangeArrowheads="1"/>
          </p:cNvSpPr>
          <p:nvPr/>
        </p:nvSpPr>
        <p:spPr bwMode="auto">
          <a:xfrm>
            <a:off x="4716463" y="4211638"/>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663300"/>
                </a:solidFill>
              </a:rPr>
              <a:t>Hayes</a:t>
            </a:r>
          </a:p>
          <a:p>
            <a:pPr eaLnBrk="1" fontAlgn="base" hangingPunct="1">
              <a:spcBef>
                <a:spcPct val="0"/>
              </a:spcBef>
              <a:spcAft>
                <a:spcPct val="0"/>
              </a:spcAft>
            </a:pPr>
            <a:r>
              <a:rPr lang="en-US" altLang="en-US" sz="1400" b="1" i="1">
                <a:solidFill>
                  <a:srgbClr val="663300"/>
                </a:solidFill>
              </a:rPr>
              <a:t>Rise</a:t>
            </a:r>
          </a:p>
        </p:txBody>
      </p:sp>
      <p:sp>
        <p:nvSpPr>
          <p:cNvPr id="4171" name="Text Box 291"/>
          <p:cNvSpPr txBox="1">
            <a:spLocks noChangeArrowheads="1"/>
          </p:cNvSpPr>
          <p:nvPr/>
        </p:nvSpPr>
        <p:spPr bwMode="auto">
          <a:xfrm rot="1376135">
            <a:off x="5307013" y="1238250"/>
            <a:ext cx="11223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700" b="1" i="1">
                <a:solidFill>
                  <a:srgbClr val="808080"/>
                </a:solidFill>
              </a:rPr>
              <a:t>The Swale</a:t>
            </a:r>
          </a:p>
        </p:txBody>
      </p:sp>
      <p:sp>
        <p:nvSpPr>
          <p:cNvPr id="4172" name="Text Box 292"/>
          <p:cNvSpPr txBox="1">
            <a:spLocks noChangeArrowheads="1"/>
          </p:cNvSpPr>
          <p:nvPr/>
        </p:nvSpPr>
        <p:spPr bwMode="auto">
          <a:xfrm rot="-5150219">
            <a:off x="3436938" y="4021138"/>
            <a:ext cx="189071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700" b="1" i="1">
                <a:solidFill>
                  <a:srgbClr val="808080"/>
                </a:solidFill>
              </a:rPr>
              <a:t>Green River Road</a:t>
            </a:r>
          </a:p>
        </p:txBody>
      </p:sp>
      <p:sp>
        <p:nvSpPr>
          <p:cNvPr id="4173" name="Text Box 293"/>
          <p:cNvSpPr txBox="1">
            <a:spLocks noChangeArrowheads="1"/>
          </p:cNvSpPr>
          <p:nvPr/>
        </p:nvSpPr>
        <p:spPr bwMode="auto">
          <a:xfrm rot="-1984024">
            <a:off x="2276475" y="733425"/>
            <a:ext cx="22018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700" b="1" i="1">
                <a:solidFill>
                  <a:srgbClr val="808080"/>
                </a:solidFill>
              </a:rPr>
              <a:t>Coulter’s Ferry Road</a:t>
            </a:r>
          </a:p>
        </p:txBody>
      </p:sp>
      <p:sp>
        <p:nvSpPr>
          <p:cNvPr id="4174" name="Text Box 294"/>
          <p:cNvSpPr txBox="1">
            <a:spLocks noChangeArrowheads="1"/>
          </p:cNvSpPr>
          <p:nvPr/>
        </p:nvSpPr>
        <p:spPr bwMode="auto">
          <a:xfrm>
            <a:off x="2935288" y="5227638"/>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663300"/>
                </a:solidFill>
              </a:rPr>
              <a:t>Rising</a:t>
            </a:r>
          </a:p>
          <a:p>
            <a:pPr eaLnBrk="1" fontAlgn="base" hangingPunct="1">
              <a:spcBef>
                <a:spcPct val="0"/>
              </a:spcBef>
              <a:spcAft>
                <a:spcPct val="0"/>
              </a:spcAft>
            </a:pPr>
            <a:r>
              <a:rPr lang="en-US" altLang="en-US" sz="1400" b="1">
                <a:solidFill>
                  <a:srgbClr val="663300"/>
                </a:solidFill>
              </a:rPr>
              <a:t>Ground</a:t>
            </a:r>
          </a:p>
        </p:txBody>
      </p:sp>
      <p:sp>
        <p:nvSpPr>
          <p:cNvPr id="4175" name="Text Box 295"/>
          <p:cNvSpPr txBox="1">
            <a:spLocks noChangeArrowheads="1"/>
          </p:cNvSpPr>
          <p:nvPr/>
        </p:nvSpPr>
        <p:spPr bwMode="auto">
          <a:xfrm>
            <a:off x="5676900" y="2520950"/>
            <a:ext cx="1030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Suck Creek</a:t>
            </a:r>
          </a:p>
        </p:txBody>
      </p:sp>
      <p:sp>
        <p:nvSpPr>
          <p:cNvPr id="4176" name="Text Box 296"/>
          <p:cNvSpPr txBox="1">
            <a:spLocks noChangeArrowheads="1"/>
          </p:cNvSpPr>
          <p:nvPr/>
        </p:nvSpPr>
        <p:spPr bwMode="auto">
          <a:xfrm rot="-2404186">
            <a:off x="5919788" y="3221038"/>
            <a:ext cx="1047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South Head</a:t>
            </a:r>
          </a:p>
        </p:txBody>
      </p:sp>
      <p:sp>
        <p:nvSpPr>
          <p:cNvPr id="4177" name="Text Box 297"/>
          <p:cNvSpPr txBox="1">
            <a:spLocks noChangeArrowheads="1"/>
          </p:cNvSpPr>
          <p:nvPr/>
        </p:nvSpPr>
        <p:spPr bwMode="auto">
          <a:xfrm rot="2988132">
            <a:off x="6275388" y="1868488"/>
            <a:ext cx="1019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i="1">
                <a:solidFill>
                  <a:srgbClr val="333399"/>
                </a:solidFill>
              </a:rPr>
              <a:t>North Head</a:t>
            </a:r>
          </a:p>
        </p:txBody>
      </p:sp>
      <p:sp>
        <p:nvSpPr>
          <p:cNvPr id="4178" name="Text Box 298"/>
          <p:cNvSpPr txBox="1">
            <a:spLocks noChangeArrowheads="1"/>
          </p:cNvSpPr>
          <p:nvPr/>
        </p:nvSpPr>
        <p:spPr bwMode="auto">
          <a:xfrm>
            <a:off x="4725988" y="293688"/>
            <a:ext cx="703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400" b="1" i="1">
                <a:solidFill>
                  <a:srgbClr val="663300"/>
                </a:solidFill>
              </a:rPr>
              <a:t>Morgan</a:t>
            </a:r>
          </a:p>
          <a:p>
            <a:pPr algn="ctr" eaLnBrk="1" fontAlgn="base" hangingPunct="1">
              <a:spcBef>
                <a:spcPct val="0"/>
              </a:spcBef>
              <a:spcAft>
                <a:spcPct val="0"/>
              </a:spcAft>
            </a:pPr>
            <a:r>
              <a:rPr lang="en-US" altLang="en-US" sz="1400" b="1" i="1">
                <a:solidFill>
                  <a:srgbClr val="663300"/>
                </a:solidFill>
              </a:rPr>
              <a:t>Hill</a:t>
            </a:r>
          </a:p>
        </p:txBody>
      </p:sp>
      <p:grpSp>
        <p:nvGrpSpPr>
          <p:cNvPr id="4179" name="Group 299"/>
          <p:cNvGrpSpPr>
            <a:grpSpLocks/>
          </p:cNvGrpSpPr>
          <p:nvPr/>
        </p:nvGrpSpPr>
        <p:grpSpPr bwMode="auto">
          <a:xfrm>
            <a:off x="2424113" y="5826125"/>
            <a:ext cx="155575" cy="88900"/>
            <a:chOff x="6584" y="12872"/>
            <a:chExt cx="296" cy="224"/>
          </a:xfrm>
        </p:grpSpPr>
        <p:sp>
          <p:nvSpPr>
            <p:cNvPr id="4946" name="Line 30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7" name="Line 30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8" name="Line 30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9" name="Line 30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0" name="Group 304"/>
          <p:cNvGrpSpPr>
            <a:grpSpLocks/>
          </p:cNvGrpSpPr>
          <p:nvPr/>
        </p:nvGrpSpPr>
        <p:grpSpPr bwMode="auto">
          <a:xfrm>
            <a:off x="2670175" y="5959475"/>
            <a:ext cx="155575" cy="88900"/>
            <a:chOff x="6584" y="12872"/>
            <a:chExt cx="296" cy="224"/>
          </a:xfrm>
        </p:grpSpPr>
        <p:sp>
          <p:nvSpPr>
            <p:cNvPr id="4942" name="Line 30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3" name="Line 30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4" name="Line 30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5" name="Line 30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1" name="Group 309"/>
          <p:cNvGrpSpPr>
            <a:grpSpLocks/>
          </p:cNvGrpSpPr>
          <p:nvPr/>
        </p:nvGrpSpPr>
        <p:grpSpPr bwMode="auto">
          <a:xfrm>
            <a:off x="2409825" y="5997575"/>
            <a:ext cx="155575" cy="88900"/>
            <a:chOff x="6584" y="12872"/>
            <a:chExt cx="296" cy="224"/>
          </a:xfrm>
        </p:grpSpPr>
        <p:sp>
          <p:nvSpPr>
            <p:cNvPr id="4938" name="Line 31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39" name="Line 31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0" name="Line 31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41" name="Line 31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2" name="Group 314"/>
          <p:cNvGrpSpPr>
            <a:grpSpLocks/>
          </p:cNvGrpSpPr>
          <p:nvPr/>
        </p:nvGrpSpPr>
        <p:grpSpPr bwMode="auto">
          <a:xfrm>
            <a:off x="2325688" y="6181725"/>
            <a:ext cx="155575" cy="88900"/>
            <a:chOff x="6584" y="12872"/>
            <a:chExt cx="296" cy="224"/>
          </a:xfrm>
        </p:grpSpPr>
        <p:sp>
          <p:nvSpPr>
            <p:cNvPr id="4934" name="Line 31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35" name="Line 31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36" name="Line 31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37" name="Line 31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3" name="Group 319"/>
          <p:cNvGrpSpPr>
            <a:grpSpLocks/>
          </p:cNvGrpSpPr>
          <p:nvPr/>
        </p:nvGrpSpPr>
        <p:grpSpPr bwMode="auto">
          <a:xfrm>
            <a:off x="2187575" y="6346825"/>
            <a:ext cx="155575" cy="88900"/>
            <a:chOff x="6584" y="12872"/>
            <a:chExt cx="296" cy="224"/>
          </a:xfrm>
        </p:grpSpPr>
        <p:sp>
          <p:nvSpPr>
            <p:cNvPr id="4930" name="Line 32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31" name="Line 32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32" name="Line 32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33" name="Line 32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4" name="Group 324"/>
          <p:cNvGrpSpPr>
            <a:grpSpLocks/>
          </p:cNvGrpSpPr>
          <p:nvPr/>
        </p:nvGrpSpPr>
        <p:grpSpPr bwMode="auto">
          <a:xfrm>
            <a:off x="2055813" y="6515100"/>
            <a:ext cx="155575" cy="88900"/>
            <a:chOff x="6584" y="12872"/>
            <a:chExt cx="296" cy="224"/>
          </a:xfrm>
        </p:grpSpPr>
        <p:sp>
          <p:nvSpPr>
            <p:cNvPr id="4926" name="Line 32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7" name="Line 32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8" name="Line 32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9" name="Line 32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5" name="Group 329"/>
          <p:cNvGrpSpPr>
            <a:grpSpLocks/>
          </p:cNvGrpSpPr>
          <p:nvPr/>
        </p:nvGrpSpPr>
        <p:grpSpPr bwMode="auto">
          <a:xfrm>
            <a:off x="2165350" y="6724650"/>
            <a:ext cx="153988" cy="88900"/>
            <a:chOff x="6584" y="12872"/>
            <a:chExt cx="296" cy="224"/>
          </a:xfrm>
        </p:grpSpPr>
        <p:sp>
          <p:nvSpPr>
            <p:cNvPr id="4922" name="Line 33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3" name="Line 33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4" name="Line 33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5" name="Line 33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6" name="Group 334"/>
          <p:cNvGrpSpPr>
            <a:grpSpLocks/>
          </p:cNvGrpSpPr>
          <p:nvPr/>
        </p:nvGrpSpPr>
        <p:grpSpPr bwMode="auto">
          <a:xfrm>
            <a:off x="2276475" y="6596063"/>
            <a:ext cx="155575" cy="88900"/>
            <a:chOff x="6584" y="12872"/>
            <a:chExt cx="296" cy="224"/>
          </a:xfrm>
        </p:grpSpPr>
        <p:sp>
          <p:nvSpPr>
            <p:cNvPr id="4918" name="Line 33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19" name="Line 33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0" name="Line 33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21" name="Line 33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7" name="Group 339"/>
          <p:cNvGrpSpPr>
            <a:grpSpLocks/>
          </p:cNvGrpSpPr>
          <p:nvPr/>
        </p:nvGrpSpPr>
        <p:grpSpPr bwMode="auto">
          <a:xfrm>
            <a:off x="2389188" y="6470650"/>
            <a:ext cx="155575" cy="88900"/>
            <a:chOff x="6584" y="12872"/>
            <a:chExt cx="296" cy="224"/>
          </a:xfrm>
        </p:grpSpPr>
        <p:sp>
          <p:nvSpPr>
            <p:cNvPr id="4914" name="Line 34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15" name="Line 34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16" name="Line 34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17" name="Line 34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8" name="Group 344"/>
          <p:cNvGrpSpPr>
            <a:grpSpLocks/>
          </p:cNvGrpSpPr>
          <p:nvPr/>
        </p:nvGrpSpPr>
        <p:grpSpPr bwMode="auto">
          <a:xfrm>
            <a:off x="2522538" y="6340475"/>
            <a:ext cx="153987" cy="88900"/>
            <a:chOff x="6584" y="12872"/>
            <a:chExt cx="296" cy="224"/>
          </a:xfrm>
        </p:grpSpPr>
        <p:sp>
          <p:nvSpPr>
            <p:cNvPr id="4910" name="Line 34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11" name="Line 34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12" name="Line 34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13" name="Line 34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89" name="Group 349"/>
          <p:cNvGrpSpPr>
            <a:grpSpLocks/>
          </p:cNvGrpSpPr>
          <p:nvPr/>
        </p:nvGrpSpPr>
        <p:grpSpPr bwMode="auto">
          <a:xfrm>
            <a:off x="2749550" y="6332538"/>
            <a:ext cx="155575" cy="88900"/>
            <a:chOff x="6584" y="12872"/>
            <a:chExt cx="296" cy="224"/>
          </a:xfrm>
        </p:grpSpPr>
        <p:sp>
          <p:nvSpPr>
            <p:cNvPr id="4906" name="Line 35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7" name="Line 35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8" name="Line 35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9" name="Line 35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0" name="Group 354"/>
          <p:cNvGrpSpPr>
            <a:grpSpLocks/>
          </p:cNvGrpSpPr>
          <p:nvPr/>
        </p:nvGrpSpPr>
        <p:grpSpPr bwMode="auto">
          <a:xfrm>
            <a:off x="3001963" y="6340475"/>
            <a:ext cx="155575" cy="88900"/>
            <a:chOff x="6584" y="12872"/>
            <a:chExt cx="296" cy="224"/>
          </a:xfrm>
        </p:grpSpPr>
        <p:sp>
          <p:nvSpPr>
            <p:cNvPr id="4902" name="Line 35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3" name="Line 35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4" name="Line 35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5" name="Line 35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1" name="Group 359"/>
          <p:cNvGrpSpPr>
            <a:grpSpLocks/>
          </p:cNvGrpSpPr>
          <p:nvPr/>
        </p:nvGrpSpPr>
        <p:grpSpPr bwMode="auto">
          <a:xfrm>
            <a:off x="3254375" y="6329363"/>
            <a:ext cx="155575" cy="88900"/>
            <a:chOff x="6584" y="12872"/>
            <a:chExt cx="296" cy="224"/>
          </a:xfrm>
        </p:grpSpPr>
        <p:sp>
          <p:nvSpPr>
            <p:cNvPr id="4898" name="Line 36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99" name="Line 36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0" name="Line 36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901" name="Line 36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2" name="Group 364"/>
          <p:cNvGrpSpPr>
            <a:grpSpLocks/>
          </p:cNvGrpSpPr>
          <p:nvPr/>
        </p:nvGrpSpPr>
        <p:grpSpPr bwMode="auto">
          <a:xfrm>
            <a:off x="3544888" y="6305550"/>
            <a:ext cx="155575" cy="88900"/>
            <a:chOff x="6584" y="12872"/>
            <a:chExt cx="296" cy="224"/>
          </a:xfrm>
        </p:grpSpPr>
        <p:sp>
          <p:nvSpPr>
            <p:cNvPr id="4894" name="Line 36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95" name="Line 36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96" name="Line 36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97" name="Line 36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3" name="Group 369"/>
          <p:cNvGrpSpPr>
            <a:grpSpLocks/>
          </p:cNvGrpSpPr>
          <p:nvPr/>
        </p:nvGrpSpPr>
        <p:grpSpPr bwMode="auto">
          <a:xfrm>
            <a:off x="3700463" y="6118225"/>
            <a:ext cx="155575" cy="88900"/>
            <a:chOff x="6584" y="12872"/>
            <a:chExt cx="296" cy="224"/>
          </a:xfrm>
        </p:grpSpPr>
        <p:sp>
          <p:nvSpPr>
            <p:cNvPr id="4890" name="Line 37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91" name="Line 37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92" name="Line 37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93" name="Line 37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4" name="Group 374"/>
          <p:cNvGrpSpPr>
            <a:grpSpLocks/>
          </p:cNvGrpSpPr>
          <p:nvPr/>
        </p:nvGrpSpPr>
        <p:grpSpPr bwMode="auto">
          <a:xfrm>
            <a:off x="2606675" y="6140450"/>
            <a:ext cx="155575" cy="88900"/>
            <a:chOff x="6584" y="12872"/>
            <a:chExt cx="296" cy="224"/>
          </a:xfrm>
        </p:grpSpPr>
        <p:sp>
          <p:nvSpPr>
            <p:cNvPr id="4886" name="Line 37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7" name="Line 37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8" name="Line 37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9" name="Line 37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5" name="Group 379"/>
          <p:cNvGrpSpPr>
            <a:grpSpLocks/>
          </p:cNvGrpSpPr>
          <p:nvPr/>
        </p:nvGrpSpPr>
        <p:grpSpPr bwMode="auto">
          <a:xfrm>
            <a:off x="2519363" y="4321175"/>
            <a:ext cx="155575" cy="88900"/>
            <a:chOff x="6584" y="12872"/>
            <a:chExt cx="296" cy="224"/>
          </a:xfrm>
        </p:grpSpPr>
        <p:sp>
          <p:nvSpPr>
            <p:cNvPr id="4882" name="Line 38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3" name="Line 38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4" name="Line 38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5" name="Line 38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6" name="Group 384"/>
          <p:cNvGrpSpPr>
            <a:grpSpLocks/>
          </p:cNvGrpSpPr>
          <p:nvPr/>
        </p:nvGrpSpPr>
        <p:grpSpPr bwMode="auto">
          <a:xfrm>
            <a:off x="2513013" y="4508500"/>
            <a:ext cx="155575" cy="88900"/>
            <a:chOff x="6584" y="12872"/>
            <a:chExt cx="296" cy="224"/>
          </a:xfrm>
        </p:grpSpPr>
        <p:sp>
          <p:nvSpPr>
            <p:cNvPr id="4878" name="Line 38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79" name="Line 38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0" name="Line 38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81" name="Line 38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7" name="Group 389"/>
          <p:cNvGrpSpPr>
            <a:grpSpLocks/>
          </p:cNvGrpSpPr>
          <p:nvPr/>
        </p:nvGrpSpPr>
        <p:grpSpPr bwMode="auto">
          <a:xfrm>
            <a:off x="2509838" y="4684713"/>
            <a:ext cx="155575" cy="88900"/>
            <a:chOff x="6584" y="12872"/>
            <a:chExt cx="296" cy="224"/>
          </a:xfrm>
        </p:grpSpPr>
        <p:sp>
          <p:nvSpPr>
            <p:cNvPr id="4874" name="Line 39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75" name="Line 39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76" name="Line 39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77" name="Line 39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8" name="Group 394"/>
          <p:cNvGrpSpPr>
            <a:grpSpLocks/>
          </p:cNvGrpSpPr>
          <p:nvPr/>
        </p:nvGrpSpPr>
        <p:grpSpPr bwMode="auto">
          <a:xfrm>
            <a:off x="2489200" y="4838700"/>
            <a:ext cx="155575" cy="88900"/>
            <a:chOff x="6584" y="12872"/>
            <a:chExt cx="296" cy="224"/>
          </a:xfrm>
        </p:grpSpPr>
        <p:sp>
          <p:nvSpPr>
            <p:cNvPr id="4870" name="Line 39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71" name="Line 39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72" name="Line 39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73" name="Line 39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199" name="Group 399"/>
          <p:cNvGrpSpPr>
            <a:grpSpLocks/>
          </p:cNvGrpSpPr>
          <p:nvPr/>
        </p:nvGrpSpPr>
        <p:grpSpPr bwMode="auto">
          <a:xfrm>
            <a:off x="2794000" y="4383088"/>
            <a:ext cx="155575" cy="88900"/>
            <a:chOff x="6584" y="12872"/>
            <a:chExt cx="296" cy="224"/>
          </a:xfrm>
        </p:grpSpPr>
        <p:sp>
          <p:nvSpPr>
            <p:cNvPr id="4866" name="Line 40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7" name="Line 40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8" name="Line 40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9" name="Line 40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0" name="Group 404"/>
          <p:cNvGrpSpPr>
            <a:grpSpLocks/>
          </p:cNvGrpSpPr>
          <p:nvPr/>
        </p:nvGrpSpPr>
        <p:grpSpPr bwMode="auto">
          <a:xfrm>
            <a:off x="2795588" y="4533900"/>
            <a:ext cx="155575" cy="88900"/>
            <a:chOff x="6584" y="12872"/>
            <a:chExt cx="296" cy="224"/>
          </a:xfrm>
        </p:grpSpPr>
        <p:sp>
          <p:nvSpPr>
            <p:cNvPr id="4862" name="Line 40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3" name="Line 40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4" name="Line 40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5" name="Line 40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1" name="Group 409"/>
          <p:cNvGrpSpPr>
            <a:grpSpLocks/>
          </p:cNvGrpSpPr>
          <p:nvPr/>
        </p:nvGrpSpPr>
        <p:grpSpPr bwMode="auto">
          <a:xfrm>
            <a:off x="2759075" y="4681538"/>
            <a:ext cx="155575" cy="88900"/>
            <a:chOff x="6584" y="12872"/>
            <a:chExt cx="296" cy="224"/>
          </a:xfrm>
        </p:grpSpPr>
        <p:sp>
          <p:nvSpPr>
            <p:cNvPr id="4858" name="Line 41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59" name="Line 41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0" name="Line 41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61" name="Line 41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2" name="Group 414"/>
          <p:cNvGrpSpPr>
            <a:grpSpLocks/>
          </p:cNvGrpSpPr>
          <p:nvPr/>
        </p:nvGrpSpPr>
        <p:grpSpPr bwMode="auto">
          <a:xfrm>
            <a:off x="2781300" y="4818063"/>
            <a:ext cx="155575" cy="88900"/>
            <a:chOff x="6584" y="12872"/>
            <a:chExt cx="296" cy="224"/>
          </a:xfrm>
        </p:grpSpPr>
        <p:sp>
          <p:nvSpPr>
            <p:cNvPr id="4854" name="Line 41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55" name="Line 41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56" name="Line 41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57" name="Line 41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3" name="Group 419"/>
          <p:cNvGrpSpPr>
            <a:grpSpLocks/>
          </p:cNvGrpSpPr>
          <p:nvPr/>
        </p:nvGrpSpPr>
        <p:grpSpPr bwMode="auto">
          <a:xfrm>
            <a:off x="2486025" y="5011738"/>
            <a:ext cx="155575" cy="88900"/>
            <a:chOff x="6584" y="12872"/>
            <a:chExt cx="296" cy="224"/>
          </a:xfrm>
        </p:grpSpPr>
        <p:sp>
          <p:nvSpPr>
            <p:cNvPr id="4850" name="Line 42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51" name="Line 42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52" name="Line 42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53" name="Line 42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4" name="Group 424"/>
          <p:cNvGrpSpPr>
            <a:grpSpLocks/>
          </p:cNvGrpSpPr>
          <p:nvPr/>
        </p:nvGrpSpPr>
        <p:grpSpPr bwMode="auto">
          <a:xfrm>
            <a:off x="2781300" y="4978400"/>
            <a:ext cx="155575" cy="88900"/>
            <a:chOff x="6584" y="12872"/>
            <a:chExt cx="296" cy="224"/>
          </a:xfrm>
        </p:grpSpPr>
        <p:sp>
          <p:nvSpPr>
            <p:cNvPr id="4846" name="Line 42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7" name="Line 42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8" name="Line 42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9" name="Line 42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5" name="Group 429"/>
          <p:cNvGrpSpPr>
            <a:grpSpLocks/>
          </p:cNvGrpSpPr>
          <p:nvPr/>
        </p:nvGrpSpPr>
        <p:grpSpPr bwMode="auto">
          <a:xfrm>
            <a:off x="2471738" y="5154613"/>
            <a:ext cx="155575" cy="88900"/>
            <a:chOff x="6584" y="12872"/>
            <a:chExt cx="296" cy="224"/>
          </a:xfrm>
        </p:grpSpPr>
        <p:sp>
          <p:nvSpPr>
            <p:cNvPr id="4842" name="Line 43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3" name="Line 43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4" name="Line 43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5" name="Line 43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6" name="Group 434"/>
          <p:cNvGrpSpPr>
            <a:grpSpLocks/>
          </p:cNvGrpSpPr>
          <p:nvPr/>
        </p:nvGrpSpPr>
        <p:grpSpPr bwMode="auto">
          <a:xfrm>
            <a:off x="2752725" y="5137150"/>
            <a:ext cx="155575" cy="88900"/>
            <a:chOff x="6584" y="12872"/>
            <a:chExt cx="296" cy="224"/>
          </a:xfrm>
        </p:grpSpPr>
        <p:sp>
          <p:nvSpPr>
            <p:cNvPr id="4838" name="Line 43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39" name="Line 43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0" name="Line 43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41" name="Line 43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7" name="Group 439"/>
          <p:cNvGrpSpPr>
            <a:grpSpLocks/>
          </p:cNvGrpSpPr>
          <p:nvPr/>
        </p:nvGrpSpPr>
        <p:grpSpPr bwMode="auto">
          <a:xfrm>
            <a:off x="2462213" y="5307013"/>
            <a:ext cx="155575" cy="88900"/>
            <a:chOff x="6584" y="12872"/>
            <a:chExt cx="296" cy="224"/>
          </a:xfrm>
        </p:grpSpPr>
        <p:sp>
          <p:nvSpPr>
            <p:cNvPr id="4834" name="Line 44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35" name="Line 44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36" name="Line 44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37" name="Line 44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8" name="Group 444"/>
          <p:cNvGrpSpPr>
            <a:grpSpLocks/>
          </p:cNvGrpSpPr>
          <p:nvPr/>
        </p:nvGrpSpPr>
        <p:grpSpPr bwMode="auto">
          <a:xfrm>
            <a:off x="2728913" y="5294313"/>
            <a:ext cx="155575" cy="88900"/>
            <a:chOff x="6584" y="12872"/>
            <a:chExt cx="296" cy="224"/>
          </a:xfrm>
        </p:grpSpPr>
        <p:sp>
          <p:nvSpPr>
            <p:cNvPr id="4830" name="Line 44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31" name="Line 44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32" name="Line 44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33" name="Line 44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09" name="Group 449"/>
          <p:cNvGrpSpPr>
            <a:grpSpLocks/>
          </p:cNvGrpSpPr>
          <p:nvPr/>
        </p:nvGrpSpPr>
        <p:grpSpPr bwMode="auto">
          <a:xfrm>
            <a:off x="2447925" y="5473700"/>
            <a:ext cx="155575" cy="88900"/>
            <a:chOff x="6584" y="12872"/>
            <a:chExt cx="296" cy="224"/>
          </a:xfrm>
        </p:grpSpPr>
        <p:sp>
          <p:nvSpPr>
            <p:cNvPr id="4826" name="Line 45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7" name="Line 45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8" name="Line 45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9" name="Line 45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0" name="Group 454"/>
          <p:cNvGrpSpPr>
            <a:grpSpLocks/>
          </p:cNvGrpSpPr>
          <p:nvPr/>
        </p:nvGrpSpPr>
        <p:grpSpPr bwMode="auto">
          <a:xfrm>
            <a:off x="2709863" y="5461000"/>
            <a:ext cx="155575" cy="88900"/>
            <a:chOff x="6584" y="12872"/>
            <a:chExt cx="296" cy="224"/>
          </a:xfrm>
        </p:grpSpPr>
        <p:sp>
          <p:nvSpPr>
            <p:cNvPr id="4822" name="Line 45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3" name="Line 45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4" name="Line 45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5" name="Line 45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1" name="Group 459"/>
          <p:cNvGrpSpPr>
            <a:grpSpLocks/>
          </p:cNvGrpSpPr>
          <p:nvPr/>
        </p:nvGrpSpPr>
        <p:grpSpPr bwMode="auto">
          <a:xfrm>
            <a:off x="2701925" y="5630863"/>
            <a:ext cx="155575" cy="88900"/>
            <a:chOff x="6584" y="12872"/>
            <a:chExt cx="296" cy="224"/>
          </a:xfrm>
        </p:grpSpPr>
        <p:sp>
          <p:nvSpPr>
            <p:cNvPr id="4818" name="Line 46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19" name="Line 46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0" name="Line 46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21" name="Line 46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2" name="Group 464"/>
          <p:cNvGrpSpPr>
            <a:grpSpLocks/>
          </p:cNvGrpSpPr>
          <p:nvPr/>
        </p:nvGrpSpPr>
        <p:grpSpPr bwMode="auto">
          <a:xfrm>
            <a:off x="2444750" y="5653088"/>
            <a:ext cx="155575" cy="90487"/>
            <a:chOff x="6584" y="12872"/>
            <a:chExt cx="296" cy="224"/>
          </a:xfrm>
        </p:grpSpPr>
        <p:sp>
          <p:nvSpPr>
            <p:cNvPr id="4814" name="Line 46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15" name="Line 46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16" name="Line 46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17" name="Line 46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3" name="Group 469"/>
          <p:cNvGrpSpPr>
            <a:grpSpLocks/>
          </p:cNvGrpSpPr>
          <p:nvPr/>
        </p:nvGrpSpPr>
        <p:grpSpPr bwMode="auto">
          <a:xfrm>
            <a:off x="2697163" y="5794375"/>
            <a:ext cx="155575" cy="88900"/>
            <a:chOff x="6584" y="12872"/>
            <a:chExt cx="296" cy="224"/>
          </a:xfrm>
        </p:grpSpPr>
        <p:sp>
          <p:nvSpPr>
            <p:cNvPr id="4810" name="Line 47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11" name="Line 47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12" name="Line 47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13" name="Line 47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4" name="Group 474"/>
          <p:cNvGrpSpPr>
            <a:grpSpLocks/>
          </p:cNvGrpSpPr>
          <p:nvPr/>
        </p:nvGrpSpPr>
        <p:grpSpPr bwMode="auto">
          <a:xfrm>
            <a:off x="2822575" y="3608388"/>
            <a:ext cx="155575" cy="88900"/>
            <a:chOff x="6584" y="12872"/>
            <a:chExt cx="296" cy="224"/>
          </a:xfrm>
        </p:grpSpPr>
        <p:sp>
          <p:nvSpPr>
            <p:cNvPr id="4806" name="Line 47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7" name="Line 47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8" name="Line 47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9" name="Line 47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5" name="Group 479"/>
          <p:cNvGrpSpPr>
            <a:grpSpLocks/>
          </p:cNvGrpSpPr>
          <p:nvPr/>
        </p:nvGrpSpPr>
        <p:grpSpPr bwMode="auto">
          <a:xfrm>
            <a:off x="2532063" y="3679825"/>
            <a:ext cx="155575" cy="88900"/>
            <a:chOff x="6584" y="12872"/>
            <a:chExt cx="296" cy="224"/>
          </a:xfrm>
        </p:grpSpPr>
        <p:sp>
          <p:nvSpPr>
            <p:cNvPr id="4802" name="Line 48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3" name="Line 48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4" name="Line 48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5" name="Line 48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6" name="Group 484"/>
          <p:cNvGrpSpPr>
            <a:grpSpLocks/>
          </p:cNvGrpSpPr>
          <p:nvPr/>
        </p:nvGrpSpPr>
        <p:grpSpPr bwMode="auto">
          <a:xfrm>
            <a:off x="2846388" y="3765550"/>
            <a:ext cx="155575" cy="88900"/>
            <a:chOff x="6584" y="12872"/>
            <a:chExt cx="296" cy="224"/>
          </a:xfrm>
        </p:grpSpPr>
        <p:sp>
          <p:nvSpPr>
            <p:cNvPr id="4798" name="Line 48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99" name="Line 48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0" name="Line 48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801" name="Line 48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7" name="Group 489"/>
          <p:cNvGrpSpPr>
            <a:grpSpLocks/>
          </p:cNvGrpSpPr>
          <p:nvPr/>
        </p:nvGrpSpPr>
        <p:grpSpPr bwMode="auto">
          <a:xfrm>
            <a:off x="2541588" y="3846513"/>
            <a:ext cx="155575" cy="88900"/>
            <a:chOff x="6584" y="12872"/>
            <a:chExt cx="296" cy="224"/>
          </a:xfrm>
        </p:grpSpPr>
        <p:sp>
          <p:nvSpPr>
            <p:cNvPr id="4794" name="Line 49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95" name="Line 49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96" name="Line 49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97" name="Line 49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8" name="Group 494"/>
          <p:cNvGrpSpPr>
            <a:grpSpLocks/>
          </p:cNvGrpSpPr>
          <p:nvPr/>
        </p:nvGrpSpPr>
        <p:grpSpPr bwMode="auto">
          <a:xfrm>
            <a:off x="2836863" y="3921125"/>
            <a:ext cx="155575" cy="88900"/>
            <a:chOff x="6584" y="12872"/>
            <a:chExt cx="296" cy="224"/>
          </a:xfrm>
        </p:grpSpPr>
        <p:sp>
          <p:nvSpPr>
            <p:cNvPr id="4790" name="Line 49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91" name="Line 49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92" name="Line 49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93" name="Line 49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19" name="Group 499"/>
          <p:cNvGrpSpPr>
            <a:grpSpLocks/>
          </p:cNvGrpSpPr>
          <p:nvPr/>
        </p:nvGrpSpPr>
        <p:grpSpPr bwMode="auto">
          <a:xfrm>
            <a:off x="2555875" y="3998913"/>
            <a:ext cx="155575" cy="90487"/>
            <a:chOff x="6584" y="12872"/>
            <a:chExt cx="296" cy="224"/>
          </a:xfrm>
        </p:grpSpPr>
        <p:sp>
          <p:nvSpPr>
            <p:cNvPr id="4786" name="Line 50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7" name="Line 50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8" name="Line 50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9" name="Line 50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0" name="Group 504"/>
          <p:cNvGrpSpPr>
            <a:grpSpLocks/>
          </p:cNvGrpSpPr>
          <p:nvPr/>
        </p:nvGrpSpPr>
        <p:grpSpPr bwMode="auto">
          <a:xfrm>
            <a:off x="2832100" y="4067175"/>
            <a:ext cx="155575" cy="88900"/>
            <a:chOff x="6584" y="12872"/>
            <a:chExt cx="296" cy="224"/>
          </a:xfrm>
        </p:grpSpPr>
        <p:sp>
          <p:nvSpPr>
            <p:cNvPr id="4782" name="Line 50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3" name="Line 50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4" name="Line 50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5" name="Line 50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1" name="Group 509"/>
          <p:cNvGrpSpPr>
            <a:grpSpLocks/>
          </p:cNvGrpSpPr>
          <p:nvPr/>
        </p:nvGrpSpPr>
        <p:grpSpPr bwMode="auto">
          <a:xfrm>
            <a:off x="2828925" y="4217988"/>
            <a:ext cx="155575" cy="88900"/>
            <a:chOff x="6584" y="12872"/>
            <a:chExt cx="296" cy="224"/>
          </a:xfrm>
        </p:grpSpPr>
        <p:sp>
          <p:nvSpPr>
            <p:cNvPr id="4778" name="Line 51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79" name="Line 51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0" name="Line 51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81" name="Line 51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2" name="Group 514"/>
          <p:cNvGrpSpPr>
            <a:grpSpLocks/>
          </p:cNvGrpSpPr>
          <p:nvPr/>
        </p:nvGrpSpPr>
        <p:grpSpPr bwMode="auto">
          <a:xfrm>
            <a:off x="2538413" y="4160838"/>
            <a:ext cx="155575" cy="90487"/>
            <a:chOff x="6584" y="12872"/>
            <a:chExt cx="296" cy="224"/>
          </a:xfrm>
        </p:grpSpPr>
        <p:sp>
          <p:nvSpPr>
            <p:cNvPr id="4774" name="Line 51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75" name="Line 51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76" name="Line 51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77" name="Line 51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3" name="Group 519"/>
          <p:cNvGrpSpPr>
            <a:grpSpLocks/>
          </p:cNvGrpSpPr>
          <p:nvPr/>
        </p:nvGrpSpPr>
        <p:grpSpPr bwMode="auto">
          <a:xfrm>
            <a:off x="3449638" y="6156325"/>
            <a:ext cx="153987" cy="88900"/>
            <a:chOff x="6584" y="12872"/>
            <a:chExt cx="296" cy="224"/>
          </a:xfrm>
        </p:grpSpPr>
        <p:sp>
          <p:nvSpPr>
            <p:cNvPr id="4770" name="Line 52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71" name="Line 52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72" name="Line 52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73" name="Line 52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4" name="Group 524"/>
          <p:cNvGrpSpPr>
            <a:grpSpLocks/>
          </p:cNvGrpSpPr>
          <p:nvPr/>
        </p:nvGrpSpPr>
        <p:grpSpPr bwMode="auto">
          <a:xfrm>
            <a:off x="3124200" y="6149975"/>
            <a:ext cx="155575" cy="88900"/>
            <a:chOff x="6584" y="12872"/>
            <a:chExt cx="296" cy="224"/>
          </a:xfrm>
        </p:grpSpPr>
        <p:sp>
          <p:nvSpPr>
            <p:cNvPr id="4766" name="Line 52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7" name="Line 52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8" name="Line 52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9" name="Line 52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5" name="Group 529"/>
          <p:cNvGrpSpPr>
            <a:grpSpLocks/>
          </p:cNvGrpSpPr>
          <p:nvPr/>
        </p:nvGrpSpPr>
        <p:grpSpPr bwMode="auto">
          <a:xfrm>
            <a:off x="2882900" y="6137275"/>
            <a:ext cx="153988" cy="88900"/>
            <a:chOff x="6584" y="12872"/>
            <a:chExt cx="296" cy="224"/>
          </a:xfrm>
        </p:grpSpPr>
        <p:sp>
          <p:nvSpPr>
            <p:cNvPr id="4762" name="Line 53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3" name="Line 53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4" name="Line 53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5" name="Line 53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6" name="Group 534"/>
          <p:cNvGrpSpPr>
            <a:grpSpLocks/>
          </p:cNvGrpSpPr>
          <p:nvPr/>
        </p:nvGrpSpPr>
        <p:grpSpPr bwMode="auto">
          <a:xfrm>
            <a:off x="2800350" y="3468688"/>
            <a:ext cx="155575" cy="88900"/>
            <a:chOff x="6584" y="12872"/>
            <a:chExt cx="296" cy="224"/>
          </a:xfrm>
        </p:grpSpPr>
        <p:sp>
          <p:nvSpPr>
            <p:cNvPr id="4758" name="Line 53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59" name="Line 53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0" name="Line 53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61" name="Line 53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7" name="Group 539"/>
          <p:cNvGrpSpPr>
            <a:grpSpLocks/>
          </p:cNvGrpSpPr>
          <p:nvPr/>
        </p:nvGrpSpPr>
        <p:grpSpPr bwMode="auto">
          <a:xfrm>
            <a:off x="2528888" y="3509963"/>
            <a:ext cx="155575" cy="88900"/>
            <a:chOff x="6584" y="12872"/>
            <a:chExt cx="296" cy="224"/>
          </a:xfrm>
        </p:grpSpPr>
        <p:sp>
          <p:nvSpPr>
            <p:cNvPr id="4754" name="Line 54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55" name="Line 54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56" name="Line 54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57" name="Line 54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8" name="Group 544"/>
          <p:cNvGrpSpPr>
            <a:grpSpLocks/>
          </p:cNvGrpSpPr>
          <p:nvPr/>
        </p:nvGrpSpPr>
        <p:grpSpPr bwMode="auto">
          <a:xfrm>
            <a:off x="5557838" y="3225800"/>
            <a:ext cx="155575" cy="88900"/>
            <a:chOff x="6584" y="12872"/>
            <a:chExt cx="296" cy="224"/>
          </a:xfrm>
        </p:grpSpPr>
        <p:sp>
          <p:nvSpPr>
            <p:cNvPr id="4750" name="Line 54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51" name="Line 54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52" name="Line 54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53" name="Line 54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29" name="Group 549"/>
          <p:cNvGrpSpPr>
            <a:grpSpLocks/>
          </p:cNvGrpSpPr>
          <p:nvPr/>
        </p:nvGrpSpPr>
        <p:grpSpPr bwMode="auto">
          <a:xfrm>
            <a:off x="6207125" y="2790825"/>
            <a:ext cx="155575" cy="88900"/>
            <a:chOff x="6584" y="12872"/>
            <a:chExt cx="296" cy="224"/>
          </a:xfrm>
        </p:grpSpPr>
        <p:sp>
          <p:nvSpPr>
            <p:cNvPr id="4746" name="Line 55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7" name="Line 55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8" name="Line 55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9" name="Line 55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0" name="Group 554"/>
          <p:cNvGrpSpPr>
            <a:grpSpLocks/>
          </p:cNvGrpSpPr>
          <p:nvPr/>
        </p:nvGrpSpPr>
        <p:grpSpPr bwMode="auto">
          <a:xfrm>
            <a:off x="6056313" y="2901950"/>
            <a:ext cx="155575" cy="88900"/>
            <a:chOff x="6584" y="12872"/>
            <a:chExt cx="296" cy="224"/>
          </a:xfrm>
        </p:grpSpPr>
        <p:sp>
          <p:nvSpPr>
            <p:cNvPr id="4742" name="Line 55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3" name="Line 55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4" name="Line 55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5" name="Line 55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1" name="Group 559"/>
          <p:cNvGrpSpPr>
            <a:grpSpLocks/>
          </p:cNvGrpSpPr>
          <p:nvPr/>
        </p:nvGrpSpPr>
        <p:grpSpPr bwMode="auto">
          <a:xfrm>
            <a:off x="5867400" y="3005138"/>
            <a:ext cx="155575" cy="88900"/>
            <a:chOff x="6584" y="12872"/>
            <a:chExt cx="296" cy="224"/>
          </a:xfrm>
        </p:grpSpPr>
        <p:sp>
          <p:nvSpPr>
            <p:cNvPr id="4738" name="Line 56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39" name="Line 56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0" name="Line 56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41" name="Line 56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2" name="Group 564"/>
          <p:cNvGrpSpPr>
            <a:grpSpLocks/>
          </p:cNvGrpSpPr>
          <p:nvPr/>
        </p:nvGrpSpPr>
        <p:grpSpPr bwMode="auto">
          <a:xfrm>
            <a:off x="5700713" y="3113088"/>
            <a:ext cx="155575" cy="88900"/>
            <a:chOff x="6584" y="12872"/>
            <a:chExt cx="296" cy="224"/>
          </a:xfrm>
        </p:grpSpPr>
        <p:sp>
          <p:nvSpPr>
            <p:cNvPr id="4734" name="Line 56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35" name="Line 56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36" name="Line 56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37" name="Line 56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3" name="Group 569"/>
          <p:cNvGrpSpPr>
            <a:grpSpLocks/>
          </p:cNvGrpSpPr>
          <p:nvPr/>
        </p:nvGrpSpPr>
        <p:grpSpPr bwMode="auto">
          <a:xfrm>
            <a:off x="6581775" y="2436813"/>
            <a:ext cx="155575" cy="90487"/>
            <a:chOff x="6584" y="12872"/>
            <a:chExt cx="296" cy="224"/>
          </a:xfrm>
        </p:grpSpPr>
        <p:sp>
          <p:nvSpPr>
            <p:cNvPr id="4730" name="Line 57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31" name="Line 57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32" name="Line 57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33" name="Line 57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4" name="Group 574"/>
          <p:cNvGrpSpPr>
            <a:grpSpLocks/>
          </p:cNvGrpSpPr>
          <p:nvPr/>
        </p:nvGrpSpPr>
        <p:grpSpPr bwMode="auto">
          <a:xfrm>
            <a:off x="6651625" y="2598738"/>
            <a:ext cx="155575" cy="90487"/>
            <a:chOff x="6584" y="12872"/>
            <a:chExt cx="296" cy="224"/>
          </a:xfrm>
        </p:grpSpPr>
        <p:sp>
          <p:nvSpPr>
            <p:cNvPr id="4726" name="Line 57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7" name="Line 57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8" name="Line 57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9" name="Line 57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5" name="Group 579"/>
          <p:cNvGrpSpPr>
            <a:grpSpLocks/>
          </p:cNvGrpSpPr>
          <p:nvPr/>
        </p:nvGrpSpPr>
        <p:grpSpPr bwMode="auto">
          <a:xfrm>
            <a:off x="6394450" y="2684463"/>
            <a:ext cx="155575" cy="88900"/>
            <a:chOff x="6584" y="12872"/>
            <a:chExt cx="296" cy="224"/>
          </a:xfrm>
        </p:grpSpPr>
        <p:sp>
          <p:nvSpPr>
            <p:cNvPr id="4722" name="Line 58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3" name="Line 58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4" name="Line 58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5" name="Line 58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6" name="Group 584"/>
          <p:cNvGrpSpPr>
            <a:grpSpLocks/>
          </p:cNvGrpSpPr>
          <p:nvPr/>
        </p:nvGrpSpPr>
        <p:grpSpPr bwMode="auto">
          <a:xfrm>
            <a:off x="5672138" y="3406775"/>
            <a:ext cx="155575" cy="88900"/>
            <a:chOff x="6584" y="12872"/>
            <a:chExt cx="296" cy="224"/>
          </a:xfrm>
        </p:grpSpPr>
        <p:sp>
          <p:nvSpPr>
            <p:cNvPr id="4718" name="Line 58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19" name="Line 58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0" name="Line 58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21" name="Line 58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7" name="Group 589"/>
          <p:cNvGrpSpPr>
            <a:grpSpLocks/>
          </p:cNvGrpSpPr>
          <p:nvPr/>
        </p:nvGrpSpPr>
        <p:grpSpPr bwMode="auto">
          <a:xfrm>
            <a:off x="6937375" y="2746375"/>
            <a:ext cx="155575" cy="88900"/>
            <a:chOff x="6584" y="12872"/>
            <a:chExt cx="296" cy="224"/>
          </a:xfrm>
        </p:grpSpPr>
        <p:sp>
          <p:nvSpPr>
            <p:cNvPr id="4714" name="Line 59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15" name="Line 59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16" name="Line 59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17" name="Line 59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8" name="Group 594"/>
          <p:cNvGrpSpPr>
            <a:grpSpLocks/>
          </p:cNvGrpSpPr>
          <p:nvPr/>
        </p:nvGrpSpPr>
        <p:grpSpPr bwMode="auto">
          <a:xfrm>
            <a:off x="6742113" y="2773363"/>
            <a:ext cx="155575" cy="88900"/>
            <a:chOff x="6584" y="12872"/>
            <a:chExt cx="296" cy="224"/>
          </a:xfrm>
        </p:grpSpPr>
        <p:sp>
          <p:nvSpPr>
            <p:cNvPr id="4710" name="Line 59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11" name="Line 59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12" name="Line 59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13" name="Line 59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39" name="Group 599"/>
          <p:cNvGrpSpPr>
            <a:grpSpLocks/>
          </p:cNvGrpSpPr>
          <p:nvPr/>
        </p:nvGrpSpPr>
        <p:grpSpPr bwMode="auto">
          <a:xfrm>
            <a:off x="6543675" y="2836863"/>
            <a:ext cx="155575" cy="90487"/>
            <a:chOff x="6584" y="12872"/>
            <a:chExt cx="296" cy="224"/>
          </a:xfrm>
        </p:grpSpPr>
        <p:sp>
          <p:nvSpPr>
            <p:cNvPr id="4706" name="Line 60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7" name="Line 60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8" name="Line 60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9" name="Line 60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0" name="Group 604"/>
          <p:cNvGrpSpPr>
            <a:grpSpLocks/>
          </p:cNvGrpSpPr>
          <p:nvPr/>
        </p:nvGrpSpPr>
        <p:grpSpPr bwMode="auto">
          <a:xfrm>
            <a:off x="6369050" y="2155825"/>
            <a:ext cx="155575" cy="88900"/>
            <a:chOff x="6584" y="12872"/>
            <a:chExt cx="296" cy="224"/>
          </a:xfrm>
        </p:grpSpPr>
        <p:sp>
          <p:nvSpPr>
            <p:cNvPr id="4702" name="Line 60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3" name="Line 60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4" name="Line 60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5" name="Line 60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1" name="Group 609"/>
          <p:cNvGrpSpPr>
            <a:grpSpLocks/>
          </p:cNvGrpSpPr>
          <p:nvPr/>
        </p:nvGrpSpPr>
        <p:grpSpPr bwMode="auto">
          <a:xfrm>
            <a:off x="6453188" y="2292350"/>
            <a:ext cx="153987" cy="88900"/>
            <a:chOff x="6584" y="12872"/>
            <a:chExt cx="296" cy="224"/>
          </a:xfrm>
        </p:grpSpPr>
        <p:sp>
          <p:nvSpPr>
            <p:cNvPr id="4698" name="Line 61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99" name="Line 61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0" name="Line 61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701" name="Line 61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2" name="Group 614"/>
          <p:cNvGrpSpPr>
            <a:grpSpLocks/>
          </p:cNvGrpSpPr>
          <p:nvPr/>
        </p:nvGrpSpPr>
        <p:grpSpPr bwMode="auto">
          <a:xfrm>
            <a:off x="6038850" y="1779588"/>
            <a:ext cx="155575" cy="88900"/>
            <a:chOff x="6584" y="12872"/>
            <a:chExt cx="296" cy="224"/>
          </a:xfrm>
        </p:grpSpPr>
        <p:sp>
          <p:nvSpPr>
            <p:cNvPr id="4694" name="Line 61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95" name="Line 61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96" name="Line 61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97" name="Line 61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3" name="Group 619"/>
          <p:cNvGrpSpPr>
            <a:grpSpLocks/>
          </p:cNvGrpSpPr>
          <p:nvPr/>
        </p:nvGrpSpPr>
        <p:grpSpPr bwMode="auto">
          <a:xfrm>
            <a:off x="6161088" y="1908175"/>
            <a:ext cx="155575" cy="88900"/>
            <a:chOff x="6584" y="12872"/>
            <a:chExt cx="296" cy="224"/>
          </a:xfrm>
        </p:grpSpPr>
        <p:sp>
          <p:nvSpPr>
            <p:cNvPr id="4690" name="Line 62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91" name="Line 62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92" name="Line 62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93" name="Line 62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4" name="Group 624"/>
          <p:cNvGrpSpPr>
            <a:grpSpLocks/>
          </p:cNvGrpSpPr>
          <p:nvPr/>
        </p:nvGrpSpPr>
        <p:grpSpPr bwMode="auto">
          <a:xfrm>
            <a:off x="6294438" y="2019300"/>
            <a:ext cx="155575" cy="88900"/>
            <a:chOff x="6584" y="12872"/>
            <a:chExt cx="296" cy="224"/>
          </a:xfrm>
        </p:grpSpPr>
        <p:sp>
          <p:nvSpPr>
            <p:cNvPr id="4686" name="Line 62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7" name="Line 62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8" name="Line 62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9" name="Line 62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5" name="Group 629"/>
          <p:cNvGrpSpPr>
            <a:grpSpLocks/>
          </p:cNvGrpSpPr>
          <p:nvPr/>
        </p:nvGrpSpPr>
        <p:grpSpPr bwMode="auto">
          <a:xfrm>
            <a:off x="6853238" y="2370138"/>
            <a:ext cx="155575" cy="88900"/>
            <a:chOff x="6584" y="12872"/>
            <a:chExt cx="296" cy="224"/>
          </a:xfrm>
        </p:grpSpPr>
        <p:sp>
          <p:nvSpPr>
            <p:cNvPr id="4682" name="Line 63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3" name="Line 63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4" name="Line 63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5" name="Line 63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6" name="Group 634"/>
          <p:cNvGrpSpPr>
            <a:grpSpLocks/>
          </p:cNvGrpSpPr>
          <p:nvPr/>
        </p:nvGrpSpPr>
        <p:grpSpPr bwMode="auto">
          <a:xfrm>
            <a:off x="6956425" y="2509838"/>
            <a:ext cx="155575" cy="88900"/>
            <a:chOff x="6584" y="12872"/>
            <a:chExt cx="296" cy="224"/>
          </a:xfrm>
        </p:grpSpPr>
        <p:sp>
          <p:nvSpPr>
            <p:cNvPr id="4678" name="Line 63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79" name="Line 63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0" name="Line 63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81" name="Line 63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7" name="Group 639"/>
          <p:cNvGrpSpPr>
            <a:grpSpLocks/>
          </p:cNvGrpSpPr>
          <p:nvPr/>
        </p:nvGrpSpPr>
        <p:grpSpPr bwMode="auto">
          <a:xfrm>
            <a:off x="6296025" y="1733550"/>
            <a:ext cx="155575" cy="88900"/>
            <a:chOff x="6584" y="12872"/>
            <a:chExt cx="296" cy="224"/>
          </a:xfrm>
        </p:grpSpPr>
        <p:sp>
          <p:nvSpPr>
            <p:cNvPr id="4674" name="Line 64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75" name="Line 64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76" name="Line 64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77" name="Line 64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8" name="Group 644"/>
          <p:cNvGrpSpPr>
            <a:grpSpLocks/>
          </p:cNvGrpSpPr>
          <p:nvPr/>
        </p:nvGrpSpPr>
        <p:grpSpPr bwMode="auto">
          <a:xfrm>
            <a:off x="6453188" y="1847850"/>
            <a:ext cx="153987" cy="90488"/>
            <a:chOff x="6584" y="12872"/>
            <a:chExt cx="296" cy="224"/>
          </a:xfrm>
        </p:grpSpPr>
        <p:sp>
          <p:nvSpPr>
            <p:cNvPr id="4670" name="Line 64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71" name="Line 64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72" name="Line 64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73" name="Line 64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49" name="Group 649"/>
          <p:cNvGrpSpPr>
            <a:grpSpLocks/>
          </p:cNvGrpSpPr>
          <p:nvPr/>
        </p:nvGrpSpPr>
        <p:grpSpPr bwMode="auto">
          <a:xfrm>
            <a:off x="6556375" y="1970088"/>
            <a:ext cx="155575" cy="88900"/>
            <a:chOff x="6584" y="12872"/>
            <a:chExt cx="296" cy="224"/>
          </a:xfrm>
        </p:grpSpPr>
        <p:sp>
          <p:nvSpPr>
            <p:cNvPr id="4666" name="Line 65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7" name="Line 65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8" name="Line 65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9" name="Line 65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50" name="Group 654"/>
          <p:cNvGrpSpPr>
            <a:grpSpLocks/>
          </p:cNvGrpSpPr>
          <p:nvPr/>
        </p:nvGrpSpPr>
        <p:grpSpPr bwMode="auto">
          <a:xfrm>
            <a:off x="6654800" y="2117725"/>
            <a:ext cx="155575" cy="88900"/>
            <a:chOff x="6584" y="12872"/>
            <a:chExt cx="296" cy="224"/>
          </a:xfrm>
        </p:grpSpPr>
        <p:sp>
          <p:nvSpPr>
            <p:cNvPr id="4662" name="Line 65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3" name="Line 65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4" name="Line 65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5" name="Line 65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51" name="Group 659"/>
          <p:cNvGrpSpPr>
            <a:grpSpLocks/>
          </p:cNvGrpSpPr>
          <p:nvPr/>
        </p:nvGrpSpPr>
        <p:grpSpPr bwMode="auto">
          <a:xfrm>
            <a:off x="6751638" y="2246313"/>
            <a:ext cx="155575" cy="88900"/>
            <a:chOff x="6584" y="12872"/>
            <a:chExt cx="296" cy="224"/>
          </a:xfrm>
        </p:grpSpPr>
        <p:sp>
          <p:nvSpPr>
            <p:cNvPr id="4658" name="Line 66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59" name="Line 66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0" name="Line 66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61" name="Line 66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52" name="Group 664"/>
          <p:cNvGrpSpPr>
            <a:grpSpLocks/>
          </p:cNvGrpSpPr>
          <p:nvPr/>
        </p:nvGrpSpPr>
        <p:grpSpPr bwMode="auto">
          <a:xfrm>
            <a:off x="6389688" y="2932113"/>
            <a:ext cx="155575" cy="88900"/>
            <a:chOff x="6584" y="12872"/>
            <a:chExt cx="296" cy="224"/>
          </a:xfrm>
        </p:grpSpPr>
        <p:sp>
          <p:nvSpPr>
            <p:cNvPr id="4654" name="Line 66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55" name="Line 66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56" name="Line 66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57" name="Line 66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53" name="Group 669"/>
          <p:cNvGrpSpPr>
            <a:grpSpLocks/>
          </p:cNvGrpSpPr>
          <p:nvPr/>
        </p:nvGrpSpPr>
        <p:grpSpPr bwMode="auto">
          <a:xfrm>
            <a:off x="6262688" y="3060700"/>
            <a:ext cx="155575" cy="88900"/>
            <a:chOff x="6584" y="12872"/>
            <a:chExt cx="296" cy="224"/>
          </a:xfrm>
        </p:grpSpPr>
        <p:sp>
          <p:nvSpPr>
            <p:cNvPr id="4650" name="Line 67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51" name="Line 67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52" name="Line 67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53" name="Line 67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54" name="Group 674"/>
          <p:cNvGrpSpPr>
            <a:grpSpLocks/>
          </p:cNvGrpSpPr>
          <p:nvPr/>
        </p:nvGrpSpPr>
        <p:grpSpPr bwMode="auto">
          <a:xfrm>
            <a:off x="6062663" y="3140075"/>
            <a:ext cx="155575" cy="88900"/>
            <a:chOff x="6584" y="12872"/>
            <a:chExt cx="296" cy="224"/>
          </a:xfrm>
        </p:grpSpPr>
        <p:sp>
          <p:nvSpPr>
            <p:cNvPr id="4646" name="Line 675"/>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47" name="Line 676"/>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48" name="Line 677"/>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49" name="Line 678"/>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55" name="Group 679"/>
          <p:cNvGrpSpPr>
            <a:grpSpLocks/>
          </p:cNvGrpSpPr>
          <p:nvPr/>
        </p:nvGrpSpPr>
        <p:grpSpPr bwMode="auto">
          <a:xfrm>
            <a:off x="5873750" y="3271838"/>
            <a:ext cx="155575" cy="88900"/>
            <a:chOff x="6584" y="12872"/>
            <a:chExt cx="296" cy="224"/>
          </a:xfrm>
        </p:grpSpPr>
        <p:sp>
          <p:nvSpPr>
            <p:cNvPr id="4642" name="Line 680"/>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43" name="Line 681"/>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44" name="Line 682"/>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45" name="Line 683"/>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56" name="Group 684"/>
          <p:cNvGrpSpPr>
            <a:grpSpLocks/>
          </p:cNvGrpSpPr>
          <p:nvPr/>
        </p:nvGrpSpPr>
        <p:grpSpPr bwMode="auto">
          <a:xfrm>
            <a:off x="2314575" y="136525"/>
            <a:ext cx="868363" cy="687388"/>
            <a:chOff x="9052" y="15240"/>
            <a:chExt cx="1652" cy="1728"/>
          </a:xfrm>
        </p:grpSpPr>
        <p:sp>
          <p:nvSpPr>
            <p:cNvPr id="4640" name="Line 685"/>
            <p:cNvSpPr>
              <a:spLocks noChangeShapeType="1"/>
            </p:cNvSpPr>
            <p:nvPr/>
          </p:nvSpPr>
          <p:spPr bwMode="auto">
            <a:xfrm flipV="1">
              <a:off x="9324" y="15240"/>
              <a:ext cx="1380" cy="1344"/>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41" name="Text Box 686"/>
            <p:cNvSpPr txBox="1">
              <a:spLocks noChangeArrowheads="1"/>
            </p:cNvSpPr>
            <p:nvPr/>
          </p:nvSpPr>
          <p:spPr bwMode="auto">
            <a:xfrm rot="2635825">
              <a:off x="9052" y="16505"/>
              <a:ext cx="296"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000" b="1">
                  <a:solidFill>
                    <a:srgbClr val="FF9933"/>
                  </a:solidFill>
                </a:rPr>
                <a:t>N</a:t>
              </a:r>
            </a:p>
          </p:txBody>
        </p:sp>
      </p:grpSp>
      <p:sp>
        <p:nvSpPr>
          <p:cNvPr id="4257" name="Line 687"/>
          <p:cNvSpPr>
            <a:spLocks noChangeShapeType="1"/>
          </p:cNvSpPr>
          <p:nvPr/>
        </p:nvSpPr>
        <p:spPr bwMode="auto">
          <a:xfrm>
            <a:off x="4927600" y="6597650"/>
            <a:ext cx="1708150" cy="0"/>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258" name="Line 688"/>
          <p:cNvSpPr>
            <a:spLocks noChangeShapeType="1"/>
          </p:cNvSpPr>
          <p:nvPr/>
        </p:nvSpPr>
        <p:spPr bwMode="auto">
          <a:xfrm flipV="1">
            <a:off x="4916488" y="6553200"/>
            <a:ext cx="0" cy="889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259" name="Line 689"/>
          <p:cNvSpPr>
            <a:spLocks noChangeShapeType="1"/>
          </p:cNvSpPr>
          <p:nvPr/>
        </p:nvSpPr>
        <p:spPr bwMode="auto">
          <a:xfrm flipV="1">
            <a:off x="6643688" y="6553200"/>
            <a:ext cx="0" cy="889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260" name="Text Box 690"/>
          <p:cNvSpPr txBox="1">
            <a:spLocks noChangeArrowheads="1"/>
          </p:cNvSpPr>
          <p:nvPr/>
        </p:nvSpPr>
        <p:spPr bwMode="auto">
          <a:xfrm>
            <a:off x="5432425" y="6610350"/>
            <a:ext cx="7223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FF9900"/>
                </a:solidFill>
              </a:rPr>
              <a:t>120 meters</a:t>
            </a:r>
          </a:p>
        </p:txBody>
      </p:sp>
      <p:grpSp>
        <p:nvGrpSpPr>
          <p:cNvPr id="4261" name="Group 691"/>
          <p:cNvGrpSpPr>
            <a:grpSpLocks/>
          </p:cNvGrpSpPr>
          <p:nvPr/>
        </p:nvGrpSpPr>
        <p:grpSpPr bwMode="auto">
          <a:xfrm>
            <a:off x="4791075" y="6284913"/>
            <a:ext cx="155575" cy="88900"/>
            <a:chOff x="6584" y="12872"/>
            <a:chExt cx="296" cy="224"/>
          </a:xfrm>
        </p:grpSpPr>
        <p:sp>
          <p:nvSpPr>
            <p:cNvPr id="4636" name="Line 692"/>
            <p:cNvSpPr>
              <a:spLocks noChangeShapeType="1"/>
            </p:cNvSpPr>
            <p:nvPr/>
          </p:nvSpPr>
          <p:spPr bwMode="auto">
            <a:xfrm>
              <a:off x="6584" y="13096"/>
              <a:ext cx="296" cy="0"/>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37" name="Line 693"/>
            <p:cNvSpPr>
              <a:spLocks noChangeShapeType="1"/>
            </p:cNvSpPr>
            <p:nvPr/>
          </p:nvSpPr>
          <p:spPr bwMode="auto">
            <a:xfrm>
              <a:off x="6736" y="12872"/>
              <a:ext cx="0" cy="224"/>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38" name="Line 694"/>
            <p:cNvSpPr>
              <a:spLocks noChangeShapeType="1"/>
            </p:cNvSpPr>
            <p:nvPr/>
          </p:nvSpPr>
          <p:spPr bwMode="auto">
            <a:xfrm flipV="1">
              <a:off x="6792" y="12928"/>
              <a:ext cx="32" cy="152"/>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39" name="Line 695"/>
            <p:cNvSpPr>
              <a:spLocks noChangeShapeType="1"/>
            </p:cNvSpPr>
            <p:nvPr/>
          </p:nvSpPr>
          <p:spPr bwMode="auto">
            <a:xfrm flipH="1" flipV="1">
              <a:off x="6616" y="12944"/>
              <a:ext cx="64" cy="144"/>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262" name="Text Box 696"/>
          <p:cNvSpPr txBox="1">
            <a:spLocks noChangeArrowheads="1"/>
          </p:cNvSpPr>
          <p:nvPr/>
        </p:nvSpPr>
        <p:spPr bwMode="auto">
          <a:xfrm>
            <a:off x="1971675" y="3770313"/>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400" b="1" i="1">
                <a:solidFill>
                  <a:srgbClr val="333399"/>
                </a:solidFill>
              </a:rPr>
              <a:t>Maple</a:t>
            </a:r>
          </a:p>
          <a:p>
            <a:pPr algn="ctr" eaLnBrk="1" fontAlgn="base" hangingPunct="1">
              <a:spcBef>
                <a:spcPct val="0"/>
              </a:spcBef>
              <a:spcAft>
                <a:spcPct val="0"/>
              </a:spcAft>
            </a:pPr>
            <a:r>
              <a:rPr lang="en-US" altLang="en-US" sz="1400" b="1" i="1">
                <a:solidFill>
                  <a:srgbClr val="333399"/>
                </a:solidFill>
              </a:rPr>
              <a:t>Swamp</a:t>
            </a:r>
          </a:p>
        </p:txBody>
      </p:sp>
      <p:grpSp>
        <p:nvGrpSpPr>
          <p:cNvPr id="4263" name="Group 697"/>
          <p:cNvGrpSpPr>
            <a:grpSpLocks/>
          </p:cNvGrpSpPr>
          <p:nvPr/>
        </p:nvGrpSpPr>
        <p:grpSpPr bwMode="auto">
          <a:xfrm>
            <a:off x="5402263" y="3209925"/>
            <a:ext cx="103187" cy="161925"/>
            <a:chOff x="564" y="3959"/>
            <a:chExt cx="135" cy="300"/>
          </a:xfrm>
        </p:grpSpPr>
        <p:sp>
          <p:nvSpPr>
            <p:cNvPr id="4634" name="Freeform 698"/>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35" name="Line 699"/>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64" name="Group 700"/>
          <p:cNvGrpSpPr>
            <a:grpSpLocks/>
          </p:cNvGrpSpPr>
          <p:nvPr/>
        </p:nvGrpSpPr>
        <p:grpSpPr bwMode="auto">
          <a:xfrm>
            <a:off x="5805488" y="217488"/>
            <a:ext cx="103187" cy="161925"/>
            <a:chOff x="564" y="3959"/>
            <a:chExt cx="135" cy="300"/>
          </a:xfrm>
        </p:grpSpPr>
        <p:sp>
          <p:nvSpPr>
            <p:cNvPr id="4632" name="Freeform 701"/>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33" name="Line 702"/>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65" name="Group 703"/>
          <p:cNvGrpSpPr>
            <a:grpSpLocks/>
          </p:cNvGrpSpPr>
          <p:nvPr/>
        </p:nvGrpSpPr>
        <p:grpSpPr bwMode="auto">
          <a:xfrm>
            <a:off x="3000375" y="4211638"/>
            <a:ext cx="103188" cy="161925"/>
            <a:chOff x="564" y="3959"/>
            <a:chExt cx="135" cy="300"/>
          </a:xfrm>
        </p:grpSpPr>
        <p:sp>
          <p:nvSpPr>
            <p:cNvPr id="4630" name="Freeform 704"/>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31" name="Line 705"/>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66" name="Group 706"/>
          <p:cNvGrpSpPr>
            <a:grpSpLocks/>
          </p:cNvGrpSpPr>
          <p:nvPr/>
        </p:nvGrpSpPr>
        <p:grpSpPr bwMode="auto">
          <a:xfrm>
            <a:off x="3933825" y="4727575"/>
            <a:ext cx="101600" cy="161925"/>
            <a:chOff x="564" y="3959"/>
            <a:chExt cx="135" cy="300"/>
          </a:xfrm>
        </p:grpSpPr>
        <p:sp>
          <p:nvSpPr>
            <p:cNvPr id="4628" name="Freeform 707"/>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29" name="Line 708"/>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67" name="Group 709"/>
          <p:cNvGrpSpPr>
            <a:grpSpLocks/>
          </p:cNvGrpSpPr>
          <p:nvPr/>
        </p:nvGrpSpPr>
        <p:grpSpPr bwMode="auto">
          <a:xfrm>
            <a:off x="4545013" y="4827588"/>
            <a:ext cx="103187" cy="161925"/>
            <a:chOff x="564" y="3959"/>
            <a:chExt cx="135" cy="300"/>
          </a:xfrm>
        </p:grpSpPr>
        <p:sp>
          <p:nvSpPr>
            <p:cNvPr id="4626" name="Freeform 710"/>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27" name="Line 711"/>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68" name="Group 712"/>
          <p:cNvGrpSpPr>
            <a:grpSpLocks/>
          </p:cNvGrpSpPr>
          <p:nvPr/>
        </p:nvGrpSpPr>
        <p:grpSpPr bwMode="auto">
          <a:xfrm>
            <a:off x="3441700" y="5008563"/>
            <a:ext cx="103188" cy="163512"/>
            <a:chOff x="564" y="3959"/>
            <a:chExt cx="135" cy="300"/>
          </a:xfrm>
        </p:grpSpPr>
        <p:sp>
          <p:nvSpPr>
            <p:cNvPr id="4624" name="Freeform 713"/>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25" name="Line 714"/>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69" name="Group 715"/>
          <p:cNvGrpSpPr>
            <a:grpSpLocks/>
          </p:cNvGrpSpPr>
          <p:nvPr/>
        </p:nvGrpSpPr>
        <p:grpSpPr bwMode="auto">
          <a:xfrm>
            <a:off x="2965450" y="5026025"/>
            <a:ext cx="103188" cy="161925"/>
            <a:chOff x="564" y="3959"/>
            <a:chExt cx="135" cy="300"/>
          </a:xfrm>
        </p:grpSpPr>
        <p:sp>
          <p:nvSpPr>
            <p:cNvPr id="4622" name="Freeform 716"/>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23" name="Line 717"/>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70" name="Group 718"/>
          <p:cNvGrpSpPr>
            <a:grpSpLocks/>
          </p:cNvGrpSpPr>
          <p:nvPr/>
        </p:nvGrpSpPr>
        <p:grpSpPr bwMode="auto">
          <a:xfrm>
            <a:off x="5629275" y="5080000"/>
            <a:ext cx="103188" cy="163513"/>
            <a:chOff x="564" y="3959"/>
            <a:chExt cx="135" cy="300"/>
          </a:xfrm>
        </p:grpSpPr>
        <p:sp>
          <p:nvSpPr>
            <p:cNvPr id="4620" name="Freeform 719"/>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21" name="Line 720"/>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71" name="Group 721"/>
          <p:cNvGrpSpPr>
            <a:grpSpLocks/>
          </p:cNvGrpSpPr>
          <p:nvPr/>
        </p:nvGrpSpPr>
        <p:grpSpPr bwMode="auto">
          <a:xfrm>
            <a:off x="6057900" y="407988"/>
            <a:ext cx="103188" cy="161925"/>
            <a:chOff x="564" y="3959"/>
            <a:chExt cx="135" cy="300"/>
          </a:xfrm>
        </p:grpSpPr>
        <p:sp>
          <p:nvSpPr>
            <p:cNvPr id="4618" name="Freeform 722"/>
            <p:cNvSpPr>
              <a:spLocks/>
            </p:cNvSpPr>
            <p:nvPr/>
          </p:nvSpPr>
          <p:spPr bwMode="auto">
            <a:xfrm>
              <a:off x="564" y="3959"/>
              <a:ext cx="135" cy="229"/>
            </a:xfrm>
            <a:custGeom>
              <a:avLst/>
              <a:gdLst>
                <a:gd name="T0" fmla="*/ 0 w 135"/>
                <a:gd name="T1" fmla="*/ 193 h 193"/>
                <a:gd name="T2" fmla="*/ 132 w 135"/>
                <a:gd name="T3" fmla="*/ 192 h 193"/>
                <a:gd name="T4" fmla="*/ 105 w 135"/>
                <a:gd name="T5" fmla="*/ 163 h 193"/>
                <a:gd name="T6" fmla="*/ 134 w 135"/>
                <a:gd name="T7" fmla="*/ 165 h 193"/>
                <a:gd name="T8" fmla="*/ 102 w 135"/>
                <a:gd name="T9" fmla="*/ 118 h 193"/>
                <a:gd name="T10" fmla="*/ 135 w 135"/>
                <a:gd name="T11" fmla="*/ 118 h 193"/>
                <a:gd name="T12" fmla="*/ 95 w 135"/>
                <a:gd name="T13" fmla="*/ 81 h 193"/>
                <a:gd name="T14" fmla="*/ 117 w 135"/>
                <a:gd name="T15" fmla="*/ 81 h 193"/>
                <a:gd name="T16" fmla="*/ 86 w 135"/>
                <a:gd name="T17" fmla="*/ 46 h 193"/>
                <a:gd name="T18" fmla="*/ 105 w 135"/>
                <a:gd name="T19" fmla="*/ 43 h 193"/>
                <a:gd name="T20" fmla="*/ 75 w 135"/>
                <a:gd name="T21" fmla="*/ 15 h 193"/>
                <a:gd name="T22" fmla="*/ 65 w 135"/>
                <a:gd name="T23" fmla="*/ 0 h 193"/>
                <a:gd name="T24" fmla="*/ 32 w 135"/>
                <a:gd name="T25" fmla="*/ 43 h 193"/>
                <a:gd name="T26" fmla="*/ 53 w 135"/>
                <a:gd name="T27" fmla="*/ 45 h 193"/>
                <a:gd name="T28" fmla="*/ 14 w 135"/>
                <a:gd name="T29" fmla="*/ 78 h 193"/>
                <a:gd name="T30" fmla="*/ 38 w 135"/>
                <a:gd name="T31" fmla="*/ 82 h 193"/>
                <a:gd name="T32" fmla="*/ 11 w 135"/>
                <a:gd name="T33" fmla="*/ 109 h 193"/>
                <a:gd name="T34" fmla="*/ 41 w 135"/>
                <a:gd name="T35" fmla="*/ 111 h 193"/>
                <a:gd name="T36" fmla="*/ 5 w 135"/>
                <a:gd name="T37" fmla="*/ 147 h 193"/>
                <a:gd name="T38" fmla="*/ 36 w 135"/>
                <a:gd name="T39" fmla="*/ 148 h 193"/>
                <a:gd name="T40" fmla="*/ 0 w 135"/>
                <a:gd name="T41" fmla="*/ 193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5"/>
                <a:gd name="T64" fmla="*/ 0 h 193"/>
                <a:gd name="T65" fmla="*/ 135 w 135"/>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5" h="193">
                  <a:moveTo>
                    <a:pt x="0" y="193"/>
                  </a:moveTo>
                  <a:lnTo>
                    <a:pt x="132" y="192"/>
                  </a:lnTo>
                  <a:lnTo>
                    <a:pt x="105" y="163"/>
                  </a:lnTo>
                  <a:lnTo>
                    <a:pt x="134" y="165"/>
                  </a:lnTo>
                  <a:lnTo>
                    <a:pt x="102" y="118"/>
                  </a:lnTo>
                  <a:lnTo>
                    <a:pt x="135" y="118"/>
                  </a:lnTo>
                  <a:lnTo>
                    <a:pt x="95" y="81"/>
                  </a:lnTo>
                  <a:lnTo>
                    <a:pt x="117" y="81"/>
                  </a:lnTo>
                  <a:lnTo>
                    <a:pt x="86" y="46"/>
                  </a:lnTo>
                  <a:lnTo>
                    <a:pt x="105" y="43"/>
                  </a:lnTo>
                  <a:lnTo>
                    <a:pt x="75" y="15"/>
                  </a:lnTo>
                  <a:lnTo>
                    <a:pt x="65" y="0"/>
                  </a:lnTo>
                  <a:lnTo>
                    <a:pt x="32" y="43"/>
                  </a:lnTo>
                  <a:lnTo>
                    <a:pt x="53" y="45"/>
                  </a:lnTo>
                  <a:lnTo>
                    <a:pt x="14" y="78"/>
                  </a:lnTo>
                  <a:lnTo>
                    <a:pt x="38" y="82"/>
                  </a:lnTo>
                  <a:lnTo>
                    <a:pt x="11" y="109"/>
                  </a:lnTo>
                  <a:lnTo>
                    <a:pt x="41" y="111"/>
                  </a:lnTo>
                  <a:lnTo>
                    <a:pt x="5" y="147"/>
                  </a:lnTo>
                  <a:lnTo>
                    <a:pt x="36" y="148"/>
                  </a:lnTo>
                  <a:lnTo>
                    <a:pt x="0" y="193"/>
                  </a:lnTo>
                  <a:close/>
                </a:path>
              </a:pathLst>
            </a:custGeom>
            <a:solidFill>
              <a:srgbClr val="0099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619" name="Line 723"/>
            <p:cNvSpPr>
              <a:spLocks noChangeShapeType="1"/>
            </p:cNvSpPr>
            <p:nvPr/>
          </p:nvSpPr>
          <p:spPr bwMode="auto">
            <a:xfrm>
              <a:off x="633" y="4190"/>
              <a:ext cx="0" cy="69"/>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272" name="Group 724"/>
          <p:cNvGrpSpPr>
            <a:grpSpLocks/>
          </p:cNvGrpSpPr>
          <p:nvPr/>
        </p:nvGrpSpPr>
        <p:grpSpPr bwMode="auto">
          <a:xfrm>
            <a:off x="3467100" y="3857625"/>
            <a:ext cx="139700" cy="136525"/>
            <a:chOff x="7224" y="9696"/>
            <a:chExt cx="318" cy="409"/>
          </a:xfrm>
        </p:grpSpPr>
        <p:grpSp>
          <p:nvGrpSpPr>
            <p:cNvPr id="4612" name="Group 725"/>
            <p:cNvGrpSpPr>
              <a:grpSpLocks/>
            </p:cNvGrpSpPr>
            <p:nvPr/>
          </p:nvGrpSpPr>
          <p:grpSpPr bwMode="auto">
            <a:xfrm>
              <a:off x="7287" y="9853"/>
              <a:ext cx="188" cy="252"/>
              <a:chOff x="6708" y="9676"/>
              <a:chExt cx="188" cy="252"/>
            </a:xfrm>
          </p:grpSpPr>
          <p:sp>
            <p:nvSpPr>
              <p:cNvPr id="4614" name="Line 726"/>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15" name="Line 727"/>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16" name="Line 728"/>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17" name="Line 729"/>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613" name="AutoShape 73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73" name="Group 731"/>
          <p:cNvGrpSpPr>
            <a:grpSpLocks/>
          </p:cNvGrpSpPr>
          <p:nvPr/>
        </p:nvGrpSpPr>
        <p:grpSpPr bwMode="auto">
          <a:xfrm>
            <a:off x="3224213" y="4568825"/>
            <a:ext cx="139700" cy="136525"/>
            <a:chOff x="7224" y="9696"/>
            <a:chExt cx="318" cy="409"/>
          </a:xfrm>
        </p:grpSpPr>
        <p:grpSp>
          <p:nvGrpSpPr>
            <p:cNvPr id="4606" name="Group 732"/>
            <p:cNvGrpSpPr>
              <a:grpSpLocks/>
            </p:cNvGrpSpPr>
            <p:nvPr/>
          </p:nvGrpSpPr>
          <p:grpSpPr bwMode="auto">
            <a:xfrm>
              <a:off x="7287" y="9853"/>
              <a:ext cx="188" cy="252"/>
              <a:chOff x="6708" y="9676"/>
              <a:chExt cx="188" cy="252"/>
            </a:xfrm>
          </p:grpSpPr>
          <p:sp>
            <p:nvSpPr>
              <p:cNvPr id="4608" name="Line 733"/>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09" name="Line 734"/>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10" name="Line 735"/>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11" name="Line 736"/>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607" name="AutoShape 73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74" name="Group 738"/>
          <p:cNvGrpSpPr>
            <a:grpSpLocks/>
          </p:cNvGrpSpPr>
          <p:nvPr/>
        </p:nvGrpSpPr>
        <p:grpSpPr bwMode="auto">
          <a:xfrm>
            <a:off x="3568700" y="4606925"/>
            <a:ext cx="139700" cy="136525"/>
            <a:chOff x="7224" y="9696"/>
            <a:chExt cx="318" cy="409"/>
          </a:xfrm>
        </p:grpSpPr>
        <p:grpSp>
          <p:nvGrpSpPr>
            <p:cNvPr id="4600" name="Group 739"/>
            <p:cNvGrpSpPr>
              <a:grpSpLocks/>
            </p:cNvGrpSpPr>
            <p:nvPr/>
          </p:nvGrpSpPr>
          <p:grpSpPr bwMode="auto">
            <a:xfrm>
              <a:off x="7287" y="9853"/>
              <a:ext cx="188" cy="252"/>
              <a:chOff x="6708" y="9676"/>
              <a:chExt cx="188" cy="252"/>
            </a:xfrm>
          </p:grpSpPr>
          <p:sp>
            <p:nvSpPr>
              <p:cNvPr id="4602" name="Line 740"/>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03" name="Line 741"/>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04" name="Line 742"/>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605" name="Line 743"/>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601" name="AutoShape 74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75" name="Group 745"/>
          <p:cNvGrpSpPr>
            <a:grpSpLocks/>
          </p:cNvGrpSpPr>
          <p:nvPr/>
        </p:nvGrpSpPr>
        <p:grpSpPr bwMode="auto">
          <a:xfrm>
            <a:off x="3060700" y="3649663"/>
            <a:ext cx="139700" cy="138112"/>
            <a:chOff x="7224" y="9696"/>
            <a:chExt cx="318" cy="409"/>
          </a:xfrm>
        </p:grpSpPr>
        <p:grpSp>
          <p:nvGrpSpPr>
            <p:cNvPr id="4594" name="Group 746"/>
            <p:cNvGrpSpPr>
              <a:grpSpLocks/>
            </p:cNvGrpSpPr>
            <p:nvPr/>
          </p:nvGrpSpPr>
          <p:grpSpPr bwMode="auto">
            <a:xfrm>
              <a:off x="7287" y="9853"/>
              <a:ext cx="188" cy="252"/>
              <a:chOff x="6708" y="9676"/>
              <a:chExt cx="188" cy="252"/>
            </a:xfrm>
          </p:grpSpPr>
          <p:sp>
            <p:nvSpPr>
              <p:cNvPr id="4596" name="Line 747"/>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97" name="Line 748"/>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98" name="Line 749"/>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99" name="Line 750"/>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95" name="AutoShape 75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76" name="Group 752"/>
          <p:cNvGrpSpPr>
            <a:grpSpLocks/>
          </p:cNvGrpSpPr>
          <p:nvPr/>
        </p:nvGrpSpPr>
        <p:grpSpPr bwMode="auto">
          <a:xfrm>
            <a:off x="3054350" y="4010025"/>
            <a:ext cx="139700" cy="138113"/>
            <a:chOff x="7224" y="9696"/>
            <a:chExt cx="318" cy="409"/>
          </a:xfrm>
        </p:grpSpPr>
        <p:grpSp>
          <p:nvGrpSpPr>
            <p:cNvPr id="4588" name="Group 753"/>
            <p:cNvGrpSpPr>
              <a:grpSpLocks/>
            </p:cNvGrpSpPr>
            <p:nvPr/>
          </p:nvGrpSpPr>
          <p:grpSpPr bwMode="auto">
            <a:xfrm>
              <a:off x="7287" y="9853"/>
              <a:ext cx="188" cy="252"/>
              <a:chOff x="6708" y="9676"/>
              <a:chExt cx="188" cy="252"/>
            </a:xfrm>
          </p:grpSpPr>
          <p:sp>
            <p:nvSpPr>
              <p:cNvPr id="4590" name="Line 754"/>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91" name="Line 755"/>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92" name="Line 756"/>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93" name="Line 757"/>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89" name="AutoShape 75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77" name="Group 759"/>
          <p:cNvGrpSpPr>
            <a:grpSpLocks/>
          </p:cNvGrpSpPr>
          <p:nvPr/>
        </p:nvGrpSpPr>
        <p:grpSpPr bwMode="auto">
          <a:xfrm>
            <a:off x="5316538" y="3597275"/>
            <a:ext cx="139700" cy="138113"/>
            <a:chOff x="7224" y="9696"/>
            <a:chExt cx="318" cy="409"/>
          </a:xfrm>
        </p:grpSpPr>
        <p:grpSp>
          <p:nvGrpSpPr>
            <p:cNvPr id="4582" name="Group 760"/>
            <p:cNvGrpSpPr>
              <a:grpSpLocks/>
            </p:cNvGrpSpPr>
            <p:nvPr/>
          </p:nvGrpSpPr>
          <p:grpSpPr bwMode="auto">
            <a:xfrm>
              <a:off x="7287" y="9853"/>
              <a:ext cx="188" cy="252"/>
              <a:chOff x="6708" y="9676"/>
              <a:chExt cx="188" cy="252"/>
            </a:xfrm>
          </p:grpSpPr>
          <p:sp>
            <p:nvSpPr>
              <p:cNvPr id="4584" name="Line 761"/>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85" name="Line 762"/>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86" name="Line 763"/>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87" name="Line 764"/>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83" name="AutoShape 765"/>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78" name="Group 766"/>
          <p:cNvGrpSpPr>
            <a:grpSpLocks/>
          </p:cNvGrpSpPr>
          <p:nvPr/>
        </p:nvGrpSpPr>
        <p:grpSpPr bwMode="auto">
          <a:xfrm>
            <a:off x="4903788" y="3635375"/>
            <a:ext cx="139700" cy="138113"/>
            <a:chOff x="7224" y="9696"/>
            <a:chExt cx="318" cy="409"/>
          </a:xfrm>
        </p:grpSpPr>
        <p:grpSp>
          <p:nvGrpSpPr>
            <p:cNvPr id="4576" name="Group 767"/>
            <p:cNvGrpSpPr>
              <a:grpSpLocks/>
            </p:cNvGrpSpPr>
            <p:nvPr/>
          </p:nvGrpSpPr>
          <p:grpSpPr bwMode="auto">
            <a:xfrm>
              <a:off x="7287" y="9853"/>
              <a:ext cx="188" cy="252"/>
              <a:chOff x="6708" y="9676"/>
              <a:chExt cx="188" cy="252"/>
            </a:xfrm>
          </p:grpSpPr>
          <p:sp>
            <p:nvSpPr>
              <p:cNvPr id="4578" name="Line 768"/>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79" name="Line 769"/>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80" name="Line 770"/>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81" name="Line 771"/>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77" name="AutoShape 77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79" name="Group 773"/>
          <p:cNvGrpSpPr>
            <a:grpSpLocks/>
          </p:cNvGrpSpPr>
          <p:nvPr/>
        </p:nvGrpSpPr>
        <p:grpSpPr bwMode="auto">
          <a:xfrm>
            <a:off x="3546475" y="3587750"/>
            <a:ext cx="139700" cy="138113"/>
            <a:chOff x="7224" y="9696"/>
            <a:chExt cx="318" cy="409"/>
          </a:xfrm>
        </p:grpSpPr>
        <p:grpSp>
          <p:nvGrpSpPr>
            <p:cNvPr id="4570" name="Group 774"/>
            <p:cNvGrpSpPr>
              <a:grpSpLocks/>
            </p:cNvGrpSpPr>
            <p:nvPr/>
          </p:nvGrpSpPr>
          <p:grpSpPr bwMode="auto">
            <a:xfrm>
              <a:off x="7287" y="9853"/>
              <a:ext cx="188" cy="252"/>
              <a:chOff x="6708" y="9676"/>
              <a:chExt cx="188" cy="252"/>
            </a:xfrm>
          </p:grpSpPr>
          <p:sp>
            <p:nvSpPr>
              <p:cNvPr id="4572" name="Line 775"/>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73" name="Line 776"/>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74" name="Line 777"/>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75" name="Line 778"/>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71" name="AutoShape 77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0" name="Group 780"/>
          <p:cNvGrpSpPr>
            <a:grpSpLocks/>
          </p:cNvGrpSpPr>
          <p:nvPr/>
        </p:nvGrpSpPr>
        <p:grpSpPr bwMode="auto">
          <a:xfrm>
            <a:off x="3994150" y="3605213"/>
            <a:ext cx="139700" cy="136525"/>
            <a:chOff x="7224" y="9696"/>
            <a:chExt cx="318" cy="409"/>
          </a:xfrm>
        </p:grpSpPr>
        <p:grpSp>
          <p:nvGrpSpPr>
            <p:cNvPr id="4564" name="Group 781"/>
            <p:cNvGrpSpPr>
              <a:grpSpLocks/>
            </p:cNvGrpSpPr>
            <p:nvPr/>
          </p:nvGrpSpPr>
          <p:grpSpPr bwMode="auto">
            <a:xfrm>
              <a:off x="7287" y="9853"/>
              <a:ext cx="188" cy="252"/>
              <a:chOff x="6708" y="9676"/>
              <a:chExt cx="188" cy="252"/>
            </a:xfrm>
          </p:grpSpPr>
          <p:sp>
            <p:nvSpPr>
              <p:cNvPr id="4566" name="Line 782"/>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67" name="Line 783"/>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68" name="Line 784"/>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69" name="Line 785"/>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65" name="AutoShape 78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1" name="Group 787"/>
          <p:cNvGrpSpPr>
            <a:grpSpLocks/>
          </p:cNvGrpSpPr>
          <p:nvPr/>
        </p:nvGrpSpPr>
        <p:grpSpPr bwMode="auto">
          <a:xfrm>
            <a:off x="3640138" y="4146550"/>
            <a:ext cx="139700" cy="136525"/>
            <a:chOff x="7224" y="9696"/>
            <a:chExt cx="318" cy="409"/>
          </a:xfrm>
        </p:grpSpPr>
        <p:grpSp>
          <p:nvGrpSpPr>
            <p:cNvPr id="4558" name="Group 788"/>
            <p:cNvGrpSpPr>
              <a:grpSpLocks/>
            </p:cNvGrpSpPr>
            <p:nvPr/>
          </p:nvGrpSpPr>
          <p:grpSpPr bwMode="auto">
            <a:xfrm>
              <a:off x="7287" y="9853"/>
              <a:ext cx="188" cy="252"/>
              <a:chOff x="6708" y="9676"/>
              <a:chExt cx="188" cy="252"/>
            </a:xfrm>
          </p:grpSpPr>
          <p:sp>
            <p:nvSpPr>
              <p:cNvPr id="4560" name="Line 789"/>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61" name="Line 790"/>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62" name="Line 791"/>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63" name="Line 792"/>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59" name="AutoShape 793"/>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2" name="Group 794"/>
          <p:cNvGrpSpPr>
            <a:grpSpLocks/>
          </p:cNvGrpSpPr>
          <p:nvPr/>
        </p:nvGrpSpPr>
        <p:grpSpPr bwMode="auto">
          <a:xfrm>
            <a:off x="5313363" y="4956175"/>
            <a:ext cx="141287" cy="138113"/>
            <a:chOff x="7224" y="9696"/>
            <a:chExt cx="318" cy="409"/>
          </a:xfrm>
        </p:grpSpPr>
        <p:grpSp>
          <p:nvGrpSpPr>
            <p:cNvPr id="4552" name="Group 795"/>
            <p:cNvGrpSpPr>
              <a:grpSpLocks/>
            </p:cNvGrpSpPr>
            <p:nvPr/>
          </p:nvGrpSpPr>
          <p:grpSpPr bwMode="auto">
            <a:xfrm>
              <a:off x="7287" y="9853"/>
              <a:ext cx="188" cy="252"/>
              <a:chOff x="6708" y="9676"/>
              <a:chExt cx="188" cy="252"/>
            </a:xfrm>
          </p:grpSpPr>
          <p:sp>
            <p:nvSpPr>
              <p:cNvPr id="4554" name="Line 796"/>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55" name="Line 797"/>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56" name="Line 798"/>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57" name="Line 799"/>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53" name="AutoShape 800"/>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3" name="Group 801"/>
          <p:cNvGrpSpPr>
            <a:grpSpLocks/>
          </p:cNvGrpSpPr>
          <p:nvPr/>
        </p:nvGrpSpPr>
        <p:grpSpPr bwMode="auto">
          <a:xfrm>
            <a:off x="3082925" y="4813300"/>
            <a:ext cx="139700" cy="138113"/>
            <a:chOff x="7224" y="9696"/>
            <a:chExt cx="318" cy="409"/>
          </a:xfrm>
        </p:grpSpPr>
        <p:grpSp>
          <p:nvGrpSpPr>
            <p:cNvPr id="4546" name="Group 802"/>
            <p:cNvGrpSpPr>
              <a:grpSpLocks/>
            </p:cNvGrpSpPr>
            <p:nvPr/>
          </p:nvGrpSpPr>
          <p:grpSpPr bwMode="auto">
            <a:xfrm>
              <a:off x="7287" y="9853"/>
              <a:ext cx="188" cy="252"/>
              <a:chOff x="6708" y="9676"/>
              <a:chExt cx="188" cy="252"/>
            </a:xfrm>
          </p:grpSpPr>
          <p:sp>
            <p:nvSpPr>
              <p:cNvPr id="4548" name="Line 803"/>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49" name="Line 804"/>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50" name="Line 805"/>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51" name="Line 806"/>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47" name="AutoShape 807"/>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4" name="Group 808"/>
          <p:cNvGrpSpPr>
            <a:grpSpLocks/>
          </p:cNvGrpSpPr>
          <p:nvPr/>
        </p:nvGrpSpPr>
        <p:grpSpPr bwMode="auto">
          <a:xfrm>
            <a:off x="4560888" y="5129213"/>
            <a:ext cx="139700" cy="138112"/>
            <a:chOff x="7224" y="9696"/>
            <a:chExt cx="318" cy="409"/>
          </a:xfrm>
        </p:grpSpPr>
        <p:grpSp>
          <p:nvGrpSpPr>
            <p:cNvPr id="4540" name="Group 809"/>
            <p:cNvGrpSpPr>
              <a:grpSpLocks/>
            </p:cNvGrpSpPr>
            <p:nvPr/>
          </p:nvGrpSpPr>
          <p:grpSpPr bwMode="auto">
            <a:xfrm>
              <a:off x="7287" y="9853"/>
              <a:ext cx="188" cy="252"/>
              <a:chOff x="6708" y="9676"/>
              <a:chExt cx="188" cy="252"/>
            </a:xfrm>
          </p:grpSpPr>
          <p:sp>
            <p:nvSpPr>
              <p:cNvPr id="4542" name="Line 810"/>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43" name="Line 811"/>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44" name="Line 812"/>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45" name="Line 813"/>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41" name="AutoShape 814"/>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5" name="Group 815"/>
          <p:cNvGrpSpPr>
            <a:grpSpLocks/>
          </p:cNvGrpSpPr>
          <p:nvPr/>
        </p:nvGrpSpPr>
        <p:grpSpPr bwMode="auto">
          <a:xfrm>
            <a:off x="6061075" y="195263"/>
            <a:ext cx="139700" cy="136525"/>
            <a:chOff x="7224" y="9696"/>
            <a:chExt cx="318" cy="409"/>
          </a:xfrm>
        </p:grpSpPr>
        <p:grpSp>
          <p:nvGrpSpPr>
            <p:cNvPr id="4534" name="Group 816"/>
            <p:cNvGrpSpPr>
              <a:grpSpLocks/>
            </p:cNvGrpSpPr>
            <p:nvPr/>
          </p:nvGrpSpPr>
          <p:grpSpPr bwMode="auto">
            <a:xfrm>
              <a:off x="7287" y="9853"/>
              <a:ext cx="188" cy="252"/>
              <a:chOff x="6708" y="9676"/>
              <a:chExt cx="188" cy="252"/>
            </a:xfrm>
          </p:grpSpPr>
          <p:sp>
            <p:nvSpPr>
              <p:cNvPr id="4536" name="Line 817"/>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37" name="Line 818"/>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38" name="Line 819"/>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39" name="Line 820"/>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35" name="AutoShape 821"/>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6" name="Group 822"/>
          <p:cNvGrpSpPr>
            <a:grpSpLocks/>
          </p:cNvGrpSpPr>
          <p:nvPr/>
        </p:nvGrpSpPr>
        <p:grpSpPr bwMode="auto">
          <a:xfrm>
            <a:off x="6253163" y="276225"/>
            <a:ext cx="139700" cy="136525"/>
            <a:chOff x="7224" y="9696"/>
            <a:chExt cx="318" cy="409"/>
          </a:xfrm>
        </p:grpSpPr>
        <p:grpSp>
          <p:nvGrpSpPr>
            <p:cNvPr id="4528" name="Group 823"/>
            <p:cNvGrpSpPr>
              <a:grpSpLocks/>
            </p:cNvGrpSpPr>
            <p:nvPr/>
          </p:nvGrpSpPr>
          <p:grpSpPr bwMode="auto">
            <a:xfrm>
              <a:off x="7287" y="9853"/>
              <a:ext cx="188" cy="252"/>
              <a:chOff x="6708" y="9676"/>
              <a:chExt cx="188" cy="252"/>
            </a:xfrm>
          </p:grpSpPr>
          <p:sp>
            <p:nvSpPr>
              <p:cNvPr id="4530" name="Line 824"/>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31" name="Line 825"/>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32" name="Line 826"/>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33" name="Line 827"/>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29" name="AutoShape 828"/>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7" name="Group 829"/>
          <p:cNvGrpSpPr>
            <a:grpSpLocks/>
          </p:cNvGrpSpPr>
          <p:nvPr/>
        </p:nvGrpSpPr>
        <p:grpSpPr bwMode="auto">
          <a:xfrm>
            <a:off x="6426200" y="400050"/>
            <a:ext cx="139700" cy="136525"/>
            <a:chOff x="7224" y="9696"/>
            <a:chExt cx="318" cy="409"/>
          </a:xfrm>
        </p:grpSpPr>
        <p:grpSp>
          <p:nvGrpSpPr>
            <p:cNvPr id="4522" name="Group 830"/>
            <p:cNvGrpSpPr>
              <a:grpSpLocks/>
            </p:cNvGrpSpPr>
            <p:nvPr/>
          </p:nvGrpSpPr>
          <p:grpSpPr bwMode="auto">
            <a:xfrm>
              <a:off x="7287" y="9853"/>
              <a:ext cx="188" cy="252"/>
              <a:chOff x="6708" y="9676"/>
              <a:chExt cx="188" cy="252"/>
            </a:xfrm>
          </p:grpSpPr>
          <p:sp>
            <p:nvSpPr>
              <p:cNvPr id="4524" name="Line 831"/>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25" name="Line 832"/>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26" name="Line 833"/>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27" name="Line 834"/>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23" name="AutoShape 835"/>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8" name="Group 836"/>
          <p:cNvGrpSpPr>
            <a:grpSpLocks/>
          </p:cNvGrpSpPr>
          <p:nvPr/>
        </p:nvGrpSpPr>
        <p:grpSpPr bwMode="auto">
          <a:xfrm>
            <a:off x="5894388" y="1506538"/>
            <a:ext cx="139700" cy="138112"/>
            <a:chOff x="7224" y="9696"/>
            <a:chExt cx="318" cy="409"/>
          </a:xfrm>
        </p:grpSpPr>
        <p:grpSp>
          <p:nvGrpSpPr>
            <p:cNvPr id="4516" name="Group 837"/>
            <p:cNvGrpSpPr>
              <a:grpSpLocks/>
            </p:cNvGrpSpPr>
            <p:nvPr/>
          </p:nvGrpSpPr>
          <p:grpSpPr bwMode="auto">
            <a:xfrm>
              <a:off x="7287" y="9853"/>
              <a:ext cx="188" cy="252"/>
              <a:chOff x="6708" y="9676"/>
              <a:chExt cx="188" cy="252"/>
            </a:xfrm>
          </p:grpSpPr>
          <p:sp>
            <p:nvSpPr>
              <p:cNvPr id="4518" name="Line 838"/>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19" name="Line 839"/>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20" name="Line 840"/>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21" name="Line 841"/>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17" name="AutoShape 842"/>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89" name="Group 843"/>
          <p:cNvGrpSpPr>
            <a:grpSpLocks/>
          </p:cNvGrpSpPr>
          <p:nvPr/>
        </p:nvGrpSpPr>
        <p:grpSpPr bwMode="auto">
          <a:xfrm>
            <a:off x="5629275" y="1449388"/>
            <a:ext cx="139700" cy="138112"/>
            <a:chOff x="7224" y="9696"/>
            <a:chExt cx="318" cy="409"/>
          </a:xfrm>
        </p:grpSpPr>
        <p:grpSp>
          <p:nvGrpSpPr>
            <p:cNvPr id="4510" name="Group 844"/>
            <p:cNvGrpSpPr>
              <a:grpSpLocks/>
            </p:cNvGrpSpPr>
            <p:nvPr/>
          </p:nvGrpSpPr>
          <p:grpSpPr bwMode="auto">
            <a:xfrm>
              <a:off x="7287" y="9853"/>
              <a:ext cx="188" cy="252"/>
              <a:chOff x="6708" y="9676"/>
              <a:chExt cx="188" cy="252"/>
            </a:xfrm>
          </p:grpSpPr>
          <p:sp>
            <p:nvSpPr>
              <p:cNvPr id="4512" name="Line 845"/>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13" name="Line 846"/>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14" name="Line 847"/>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15" name="Line 848"/>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11" name="AutoShape 849"/>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4290" name="Group 850"/>
          <p:cNvGrpSpPr>
            <a:grpSpLocks/>
          </p:cNvGrpSpPr>
          <p:nvPr/>
        </p:nvGrpSpPr>
        <p:grpSpPr bwMode="auto">
          <a:xfrm>
            <a:off x="5392738" y="1349375"/>
            <a:ext cx="139700" cy="138113"/>
            <a:chOff x="7224" y="9696"/>
            <a:chExt cx="318" cy="409"/>
          </a:xfrm>
        </p:grpSpPr>
        <p:grpSp>
          <p:nvGrpSpPr>
            <p:cNvPr id="4504" name="Group 851"/>
            <p:cNvGrpSpPr>
              <a:grpSpLocks/>
            </p:cNvGrpSpPr>
            <p:nvPr/>
          </p:nvGrpSpPr>
          <p:grpSpPr bwMode="auto">
            <a:xfrm>
              <a:off x="7287" y="9853"/>
              <a:ext cx="188" cy="252"/>
              <a:chOff x="6708" y="9676"/>
              <a:chExt cx="188" cy="252"/>
            </a:xfrm>
          </p:grpSpPr>
          <p:sp>
            <p:nvSpPr>
              <p:cNvPr id="4506" name="Line 852"/>
              <p:cNvSpPr>
                <a:spLocks noChangeShapeType="1"/>
              </p:cNvSpPr>
              <p:nvPr/>
            </p:nvSpPr>
            <p:spPr bwMode="auto">
              <a:xfrm>
                <a:off x="6808" y="9732"/>
                <a:ext cx="0" cy="19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07" name="Line 853"/>
              <p:cNvSpPr>
                <a:spLocks noChangeShapeType="1"/>
              </p:cNvSpPr>
              <p:nvPr/>
            </p:nvSpPr>
            <p:spPr bwMode="auto">
              <a:xfrm flipH="1">
                <a:off x="6804" y="9752"/>
                <a:ext cx="92" cy="80"/>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08" name="Line 854"/>
              <p:cNvSpPr>
                <a:spLocks noChangeShapeType="1"/>
              </p:cNvSpPr>
              <p:nvPr/>
            </p:nvSpPr>
            <p:spPr bwMode="auto">
              <a:xfrm>
                <a:off x="6708" y="9764"/>
                <a:ext cx="96" cy="7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09" name="Line 855"/>
              <p:cNvSpPr>
                <a:spLocks noChangeShapeType="1"/>
              </p:cNvSpPr>
              <p:nvPr/>
            </p:nvSpPr>
            <p:spPr bwMode="auto">
              <a:xfrm>
                <a:off x="6728" y="9676"/>
                <a:ext cx="80" cy="116"/>
              </a:xfrm>
              <a:prstGeom prst="line">
                <a:avLst/>
              </a:prstGeom>
              <a:noFill/>
              <a:ln w="38100">
                <a:solidFill>
                  <a:srgbClr val="66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505" name="AutoShape 856"/>
            <p:cNvSpPr>
              <a:spLocks noChangeArrowheads="1"/>
            </p:cNvSpPr>
            <p:nvPr/>
          </p:nvSpPr>
          <p:spPr bwMode="auto">
            <a:xfrm>
              <a:off x="7224" y="9696"/>
              <a:ext cx="318" cy="267"/>
            </a:xfrm>
            <a:prstGeom prst="cloudCallout">
              <a:avLst>
                <a:gd name="adj1" fmla="val 3773"/>
                <a:gd name="adj2" fmla="val 33894"/>
              </a:avLst>
            </a:prstGeom>
            <a:solidFill>
              <a:srgbClr val="008000"/>
            </a:solidFill>
            <a:ln w="9525">
              <a:solidFill>
                <a:schemeClr val="tx1"/>
              </a:solidFill>
              <a:round/>
              <a:headEnd/>
              <a:tailEnd/>
            </a:ln>
          </p:spPr>
          <p:txBody>
            <a:bodyPr lIns="32004" tIns="16002" rIns="32004" bIns="1600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514" name="Group 2"/>
          <p:cNvGrpSpPr>
            <a:grpSpLocks/>
          </p:cNvGrpSpPr>
          <p:nvPr/>
        </p:nvGrpSpPr>
        <p:grpSpPr bwMode="auto">
          <a:xfrm rot="2454434">
            <a:off x="3946525" y="776288"/>
            <a:ext cx="1141413" cy="376237"/>
            <a:chOff x="2007" y="1158"/>
            <a:chExt cx="719" cy="237"/>
          </a:xfrm>
        </p:grpSpPr>
        <p:grpSp>
          <p:nvGrpSpPr>
            <p:cNvPr id="4479" name="Group 3"/>
            <p:cNvGrpSpPr>
              <a:grpSpLocks/>
            </p:cNvGrpSpPr>
            <p:nvPr/>
          </p:nvGrpSpPr>
          <p:grpSpPr bwMode="auto">
            <a:xfrm>
              <a:off x="2009" y="1321"/>
              <a:ext cx="169" cy="74"/>
              <a:chOff x="3767" y="5310"/>
              <a:chExt cx="852" cy="365"/>
            </a:xfrm>
          </p:grpSpPr>
          <p:sp>
            <p:nvSpPr>
              <p:cNvPr id="4500" name="Rectangle 4"/>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501" name="Line 5"/>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02" name="Line 6"/>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503" name="Line 7"/>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480" name="Group 8"/>
            <p:cNvGrpSpPr>
              <a:grpSpLocks/>
            </p:cNvGrpSpPr>
            <p:nvPr/>
          </p:nvGrpSpPr>
          <p:grpSpPr bwMode="auto">
            <a:xfrm>
              <a:off x="2557" y="1321"/>
              <a:ext cx="169" cy="74"/>
              <a:chOff x="3767" y="5310"/>
              <a:chExt cx="852" cy="365"/>
            </a:xfrm>
          </p:grpSpPr>
          <p:sp>
            <p:nvSpPr>
              <p:cNvPr id="4496" name="Rectangle 9"/>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97" name="Line 10"/>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98" name="Line 11"/>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99" name="Line 12"/>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481" name="Group 13"/>
            <p:cNvGrpSpPr>
              <a:grpSpLocks/>
            </p:cNvGrpSpPr>
            <p:nvPr/>
          </p:nvGrpSpPr>
          <p:grpSpPr bwMode="auto">
            <a:xfrm>
              <a:off x="2374" y="1321"/>
              <a:ext cx="169" cy="74"/>
              <a:chOff x="3767" y="5310"/>
              <a:chExt cx="852" cy="365"/>
            </a:xfrm>
          </p:grpSpPr>
          <p:sp>
            <p:nvSpPr>
              <p:cNvPr id="4492" name="Rectangle 14"/>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93" name="Line 15"/>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94" name="Line 16"/>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95" name="Line 17"/>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4482" name="Group 18"/>
            <p:cNvGrpSpPr>
              <a:grpSpLocks/>
            </p:cNvGrpSpPr>
            <p:nvPr/>
          </p:nvGrpSpPr>
          <p:grpSpPr bwMode="auto">
            <a:xfrm>
              <a:off x="2192" y="1321"/>
              <a:ext cx="168" cy="74"/>
              <a:chOff x="3767" y="5310"/>
              <a:chExt cx="852" cy="365"/>
            </a:xfrm>
          </p:grpSpPr>
          <p:sp>
            <p:nvSpPr>
              <p:cNvPr id="4488" name="Rectangle 19"/>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89" name="Line 20"/>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90" name="Line 21"/>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91" name="Line 22"/>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83" name="Text Box 23"/>
            <p:cNvSpPr txBox="1">
              <a:spLocks noChangeArrowheads="1"/>
            </p:cNvSpPr>
            <p:nvPr/>
          </p:nvSpPr>
          <p:spPr bwMode="auto">
            <a:xfrm>
              <a:off x="2200" y="1158"/>
              <a:ext cx="33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Howard</a:t>
              </a:r>
            </a:p>
          </p:txBody>
        </p:sp>
        <p:sp>
          <p:nvSpPr>
            <p:cNvPr id="4484" name="Text Box 24"/>
            <p:cNvSpPr txBox="1">
              <a:spLocks noChangeArrowheads="1"/>
            </p:cNvSpPr>
            <p:nvPr/>
          </p:nvSpPr>
          <p:spPr bwMode="auto">
            <a:xfrm>
              <a:off x="2007" y="1224"/>
              <a:ext cx="1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800" b="1">
                  <a:solidFill>
                    <a:srgbClr val="000066"/>
                  </a:solidFill>
                </a:rPr>
                <a:t>1Md</a:t>
              </a:r>
            </a:p>
          </p:txBody>
        </p:sp>
        <p:sp>
          <p:nvSpPr>
            <p:cNvPr id="4485" name="Text Box 25"/>
            <p:cNvSpPr txBox="1">
              <a:spLocks noChangeArrowheads="1"/>
            </p:cNvSpPr>
            <p:nvPr/>
          </p:nvSpPr>
          <p:spPr bwMode="auto">
            <a:xfrm>
              <a:off x="2187" y="1224"/>
              <a:ext cx="1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2Md</a:t>
              </a:r>
            </a:p>
          </p:txBody>
        </p:sp>
        <p:sp>
          <p:nvSpPr>
            <p:cNvPr id="4486" name="Text Box 26"/>
            <p:cNvSpPr txBox="1">
              <a:spLocks noChangeArrowheads="1"/>
            </p:cNvSpPr>
            <p:nvPr/>
          </p:nvSpPr>
          <p:spPr bwMode="auto">
            <a:xfrm>
              <a:off x="2388" y="1224"/>
              <a:ext cx="1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Del</a:t>
              </a:r>
            </a:p>
          </p:txBody>
        </p:sp>
        <p:sp>
          <p:nvSpPr>
            <p:cNvPr id="4487" name="Text Box 27"/>
            <p:cNvSpPr txBox="1">
              <a:spLocks noChangeArrowheads="1"/>
            </p:cNvSpPr>
            <p:nvPr/>
          </p:nvSpPr>
          <p:spPr bwMode="auto">
            <a:xfrm>
              <a:off x="2556" y="1224"/>
              <a:ext cx="1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3Md</a:t>
              </a:r>
            </a:p>
          </p:txBody>
        </p:sp>
      </p:grpSp>
      <p:grpSp>
        <p:nvGrpSpPr>
          <p:cNvPr id="5539" name="Group 28"/>
          <p:cNvGrpSpPr>
            <a:grpSpLocks/>
          </p:cNvGrpSpPr>
          <p:nvPr/>
        </p:nvGrpSpPr>
        <p:grpSpPr bwMode="auto">
          <a:xfrm rot="2125223">
            <a:off x="3267075" y="117475"/>
            <a:ext cx="284163" cy="250825"/>
            <a:chOff x="1552" y="1238"/>
            <a:chExt cx="179" cy="158"/>
          </a:xfrm>
        </p:grpSpPr>
        <p:grpSp>
          <p:nvGrpSpPr>
            <p:cNvPr id="4473" name="Group 29"/>
            <p:cNvGrpSpPr>
              <a:grpSpLocks/>
            </p:cNvGrpSpPr>
            <p:nvPr/>
          </p:nvGrpSpPr>
          <p:grpSpPr bwMode="auto">
            <a:xfrm>
              <a:off x="1555" y="1322"/>
              <a:ext cx="169" cy="74"/>
              <a:chOff x="3767" y="5310"/>
              <a:chExt cx="852" cy="365"/>
            </a:xfrm>
          </p:grpSpPr>
          <p:sp>
            <p:nvSpPr>
              <p:cNvPr id="4475" name="Rectangle 30"/>
              <p:cNvSpPr>
                <a:spLocks noChangeArrowheads="1"/>
              </p:cNvSpPr>
              <p:nvPr/>
            </p:nvSpPr>
            <p:spPr bwMode="auto">
              <a:xfrm rot="10800000">
                <a:off x="3769" y="5310"/>
                <a:ext cx="850" cy="276"/>
              </a:xfrm>
              <a:prstGeom prst="rect">
                <a:avLst/>
              </a:prstGeom>
              <a:solidFill>
                <a:schemeClr val="bg1"/>
              </a:solidFill>
              <a:ln w="1270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76" name="Line 31"/>
              <p:cNvSpPr>
                <a:spLocks noChangeShapeType="1"/>
              </p:cNvSpPr>
              <p:nvPr/>
            </p:nvSpPr>
            <p:spPr bwMode="auto">
              <a:xfrm rot="10800000" flipV="1">
                <a:off x="3767" y="5310"/>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77" name="Line 32"/>
              <p:cNvSpPr>
                <a:spLocks noChangeShapeType="1"/>
              </p:cNvSpPr>
              <p:nvPr/>
            </p:nvSpPr>
            <p:spPr bwMode="auto">
              <a:xfrm rot="10800000">
                <a:off x="3767" y="5314"/>
                <a:ext cx="852" cy="272"/>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78" name="Line 33"/>
              <p:cNvSpPr>
                <a:spLocks noChangeShapeType="1"/>
              </p:cNvSpPr>
              <p:nvPr/>
            </p:nvSpPr>
            <p:spPr bwMode="auto">
              <a:xfrm rot="10800000" flipV="1">
                <a:off x="4191" y="5602"/>
                <a:ext cx="0" cy="73"/>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74" name="Text Box 34"/>
            <p:cNvSpPr txBox="1">
              <a:spLocks noChangeArrowheads="1"/>
            </p:cNvSpPr>
            <p:nvPr/>
          </p:nvSpPr>
          <p:spPr bwMode="auto">
            <a:xfrm>
              <a:off x="1552" y="1238"/>
              <a:ext cx="17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VaLt</a:t>
              </a:r>
            </a:p>
          </p:txBody>
        </p:sp>
      </p:grpSp>
      <p:grpSp>
        <p:nvGrpSpPr>
          <p:cNvPr id="5549" name="Group 35"/>
          <p:cNvGrpSpPr>
            <a:grpSpLocks/>
          </p:cNvGrpSpPr>
          <p:nvPr/>
        </p:nvGrpSpPr>
        <p:grpSpPr bwMode="auto">
          <a:xfrm rot="1728647">
            <a:off x="3463925" y="257175"/>
            <a:ext cx="319088" cy="257175"/>
            <a:chOff x="1693" y="1127"/>
            <a:chExt cx="201" cy="162"/>
          </a:xfrm>
        </p:grpSpPr>
        <p:grpSp>
          <p:nvGrpSpPr>
            <p:cNvPr id="4467" name="Group 36"/>
            <p:cNvGrpSpPr>
              <a:grpSpLocks/>
            </p:cNvGrpSpPr>
            <p:nvPr/>
          </p:nvGrpSpPr>
          <p:grpSpPr bwMode="auto">
            <a:xfrm>
              <a:off x="1721" y="1216"/>
              <a:ext cx="169" cy="73"/>
              <a:chOff x="3767" y="5310"/>
              <a:chExt cx="852" cy="365"/>
            </a:xfrm>
          </p:grpSpPr>
          <p:sp>
            <p:nvSpPr>
              <p:cNvPr id="4469" name="Rectangle 37"/>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70" name="Line 38"/>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71" name="Line 39"/>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72" name="Line 40"/>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68" name="Text Box 41"/>
            <p:cNvSpPr txBox="1">
              <a:spLocks noChangeArrowheads="1"/>
            </p:cNvSpPr>
            <p:nvPr/>
          </p:nvSpPr>
          <p:spPr bwMode="auto">
            <a:xfrm>
              <a:off x="1693" y="1127"/>
              <a:ext cx="20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VaST</a:t>
              </a:r>
            </a:p>
          </p:txBody>
        </p:sp>
      </p:grpSp>
      <p:grpSp>
        <p:nvGrpSpPr>
          <p:cNvPr id="5559" name="Group 42"/>
          <p:cNvGrpSpPr>
            <a:grpSpLocks/>
          </p:cNvGrpSpPr>
          <p:nvPr/>
        </p:nvGrpSpPr>
        <p:grpSpPr bwMode="auto">
          <a:xfrm rot="1832291">
            <a:off x="3763963" y="411163"/>
            <a:ext cx="276225" cy="258762"/>
            <a:chOff x="1887" y="1030"/>
            <a:chExt cx="174" cy="163"/>
          </a:xfrm>
        </p:grpSpPr>
        <p:grpSp>
          <p:nvGrpSpPr>
            <p:cNvPr id="4461" name="Group 43"/>
            <p:cNvGrpSpPr>
              <a:grpSpLocks/>
            </p:cNvGrpSpPr>
            <p:nvPr/>
          </p:nvGrpSpPr>
          <p:grpSpPr bwMode="auto">
            <a:xfrm>
              <a:off x="1892" y="1119"/>
              <a:ext cx="169" cy="74"/>
              <a:chOff x="3767" y="5310"/>
              <a:chExt cx="852" cy="365"/>
            </a:xfrm>
          </p:grpSpPr>
          <p:sp>
            <p:nvSpPr>
              <p:cNvPr id="4463" name="Rectangle 44"/>
              <p:cNvSpPr>
                <a:spLocks noChangeArrowheads="1"/>
              </p:cNvSpPr>
              <p:nvPr/>
            </p:nvSpPr>
            <p:spPr bwMode="auto">
              <a:xfrm rot="10800000">
                <a:off x="3769" y="5310"/>
                <a:ext cx="850" cy="276"/>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64" name="Line 45"/>
              <p:cNvSpPr>
                <a:spLocks noChangeShapeType="1"/>
              </p:cNvSpPr>
              <p:nvPr/>
            </p:nvSpPr>
            <p:spPr bwMode="auto">
              <a:xfrm rot="10800000" flipV="1">
                <a:off x="3767" y="5310"/>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65" name="Line 46"/>
              <p:cNvSpPr>
                <a:spLocks noChangeShapeType="1"/>
              </p:cNvSpPr>
              <p:nvPr/>
            </p:nvSpPr>
            <p:spPr bwMode="auto">
              <a:xfrm rot="10800000">
                <a:off x="3767" y="5314"/>
                <a:ext cx="852" cy="272"/>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66" name="Line 47"/>
              <p:cNvSpPr>
                <a:spLocks noChangeShapeType="1"/>
              </p:cNvSpPr>
              <p:nvPr/>
            </p:nvSpPr>
            <p:spPr bwMode="auto">
              <a:xfrm rot="10800000" flipV="1">
                <a:off x="4191" y="5602"/>
                <a:ext cx="0" cy="73"/>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62" name="Text Box 48"/>
            <p:cNvSpPr txBox="1">
              <a:spLocks noChangeArrowheads="1"/>
            </p:cNvSpPr>
            <p:nvPr/>
          </p:nvSpPr>
          <p:spPr bwMode="auto">
            <a:xfrm>
              <a:off x="1887" y="1030"/>
              <a:ext cx="17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000066"/>
                  </a:solidFill>
                </a:rPr>
                <a:t>VaM</a:t>
              </a:r>
            </a:p>
          </p:txBody>
        </p:sp>
      </p:grpSp>
      <p:grpSp>
        <p:nvGrpSpPr>
          <p:cNvPr id="5569" name="Group 49"/>
          <p:cNvGrpSpPr>
            <a:grpSpLocks/>
          </p:cNvGrpSpPr>
          <p:nvPr/>
        </p:nvGrpSpPr>
        <p:grpSpPr bwMode="auto">
          <a:xfrm>
            <a:off x="5311775" y="1754188"/>
            <a:ext cx="698500" cy="268287"/>
            <a:chOff x="3282" y="1085"/>
            <a:chExt cx="440" cy="169"/>
          </a:xfrm>
        </p:grpSpPr>
        <p:grpSp>
          <p:nvGrpSpPr>
            <p:cNvPr id="4454" name="Group 50"/>
            <p:cNvGrpSpPr>
              <a:grpSpLocks/>
            </p:cNvGrpSpPr>
            <p:nvPr/>
          </p:nvGrpSpPr>
          <p:grpSpPr bwMode="auto">
            <a:xfrm rot="-8454973">
              <a:off x="3282" y="1164"/>
              <a:ext cx="282" cy="90"/>
              <a:chOff x="3048" y="12624"/>
              <a:chExt cx="2238" cy="564"/>
            </a:xfrm>
          </p:grpSpPr>
          <p:sp>
            <p:nvSpPr>
              <p:cNvPr id="4456" name="Rectangle 51"/>
              <p:cNvSpPr>
                <a:spLocks noChangeArrowheads="1"/>
              </p:cNvSpPr>
              <p:nvPr/>
            </p:nvSpPr>
            <p:spPr bwMode="auto">
              <a:xfrm>
                <a:off x="3048" y="12756"/>
                <a:ext cx="2232" cy="432"/>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57" name="Line 52"/>
              <p:cNvSpPr>
                <a:spLocks noChangeShapeType="1"/>
              </p:cNvSpPr>
              <p:nvPr/>
            </p:nvSpPr>
            <p:spPr bwMode="auto">
              <a:xfrm flipV="1">
                <a:off x="3048" y="12762"/>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58" name="Line 53"/>
              <p:cNvSpPr>
                <a:spLocks noChangeShapeType="1"/>
              </p:cNvSpPr>
              <p:nvPr/>
            </p:nvSpPr>
            <p:spPr bwMode="auto">
              <a:xfrm>
                <a:off x="3048" y="12756"/>
                <a:ext cx="2238" cy="42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59" name="Line 54"/>
              <p:cNvSpPr>
                <a:spLocks noChangeShapeType="1"/>
              </p:cNvSpPr>
              <p:nvPr/>
            </p:nvSpPr>
            <p:spPr bwMode="auto">
              <a:xfrm flipV="1">
                <a:off x="4044"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60" name="Line 55"/>
              <p:cNvSpPr>
                <a:spLocks noChangeShapeType="1"/>
              </p:cNvSpPr>
              <p:nvPr/>
            </p:nvSpPr>
            <p:spPr bwMode="auto">
              <a:xfrm flipV="1">
                <a:off x="4266" y="12624"/>
                <a:ext cx="0" cy="114"/>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55" name="Text Box 56"/>
            <p:cNvSpPr txBox="1">
              <a:spLocks noChangeArrowheads="1"/>
            </p:cNvSpPr>
            <p:nvPr/>
          </p:nvSpPr>
          <p:spPr bwMode="auto">
            <a:xfrm rot="2374125">
              <a:off x="3291" y="1085"/>
              <a:ext cx="4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Hammond</a:t>
              </a:r>
            </a:p>
          </p:txBody>
        </p:sp>
      </p:grpSp>
      <p:grpSp>
        <p:nvGrpSpPr>
          <p:cNvPr id="5579" name="Group 57"/>
          <p:cNvGrpSpPr>
            <a:grpSpLocks/>
          </p:cNvGrpSpPr>
          <p:nvPr/>
        </p:nvGrpSpPr>
        <p:grpSpPr bwMode="auto">
          <a:xfrm>
            <a:off x="3513138" y="2479675"/>
            <a:ext cx="582612" cy="184150"/>
            <a:chOff x="2129" y="3554"/>
            <a:chExt cx="367" cy="116"/>
          </a:xfrm>
        </p:grpSpPr>
        <p:grpSp>
          <p:nvGrpSpPr>
            <p:cNvPr id="4445" name="Group 58"/>
            <p:cNvGrpSpPr>
              <a:grpSpLocks/>
            </p:cNvGrpSpPr>
            <p:nvPr/>
          </p:nvGrpSpPr>
          <p:grpSpPr bwMode="auto">
            <a:xfrm>
              <a:off x="2210" y="3554"/>
              <a:ext cx="286" cy="97"/>
              <a:chOff x="6300" y="14952"/>
              <a:chExt cx="852" cy="390"/>
            </a:xfrm>
          </p:grpSpPr>
          <p:grpSp>
            <p:nvGrpSpPr>
              <p:cNvPr id="4447" name="Group 59"/>
              <p:cNvGrpSpPr>
                <a:grpSpLocks/>
              </p:cNvGrpSpPr>
              <p:nvPr/>
            </p:nvGrpSpPr>
            <p:grpSpPr bwMode="auto">
              <a:xfrm>
                <a:off x="6300" y="15066"/>
                <a:ext cx="852" cy="276"/>
                <a:chOff x="6528" y="15594"/>
                <a:chExt cx="852" cy="276"/>
              </a:xfrm>
            </p:grpSpPr>
            <p:sp>
              <p:nvSpPr>
                <p:cNvPr id="4451" name="Rectangle 60"/>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52" name="Line 61"/>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53" name="Line 62"/>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48" name="Line 63"/>
              <p:cNvSpPr>
                <a:spLocks noChangeShapeType="1"/>
              </p:cNvSpPr>
              <p:nvPr/>
            </p:nvSpPr>
            <p:spPr bwMode="auto">
              <a:xfrm flipV="1">
                <a:off x="6624"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49" name="Line 64"/>
              <p:cNvSpPr>
                <a:spLocks noChangeShapeType="1"/>
              </p:cNvSpPr>
              <p:nvPr/>
            </p:nvSpPr>
            <p:spPr bwMode="auto">
              <a:xfrm flipV="1">
                <a:off x="6726"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50" name="Line 65"/>
              <p:cNvSpPr>
                <a:spLocks noChangeShapeType="1"/>
              </p:cNvSpPr>
              <p:nvPr/>
            </p:nvSpPr>
            <p:spPr bwMode="auto">
              <a:xfrm flipV="1">
                <a:off x="6810"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46" name="Text Box 66"/>
            <p:cNvSpPr txBox="1">
              <a:spLocks noChangeArrowheads="1"/>
            </p:cNvSpPr>
            <p:nvPr/>
          </p:nvSpPr>
          <p:spPr bwMode="auto">
            <a:xfrm>
              <a:off x="2129" y="3573"/>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a:t>
              </a:r>
            </a:p>
          </p:txBody>
        </p:sp>
      </p:grpSp>
      <p:grpSp>
        <p:nvGrpSpPr>
          <p:cNvPr id="5594" name="Group 67"/>
          <p:cNvGrpSpPr>
            <a:grpSpLocks/>
          </p:cNvGrpSpPr>
          <p:nvPr/>
        </p:nvGrpSpPr>
        <p:grpSpPr bwMode="auto">
          <a:xfrm>
            <a:off x="4999038" y="2466975"/>
            <a:ext cx="450850" cy="300038"/>
            <a:chOff x="3549" y="3558"/>
            <a:chExt cx="284" cy="189"/>
          </a:xfrm>
        </p:grpSpPr>
        <p:grpSp>
          <p:nvGrpSpPr>
            <p:cNvPr id="4437" name="Group 68"/>
            <p:cNvGrpSpPr>
              <a:grpSpLocks/>
            </p:cNvGrpSpPr>
            <p:nvPr/>
          </p:nvGrpSpPr>
          <p:grpSpPr bwMode="auto">
            <a:xfrm>
              <a:off x="3549" y="3558"/>
              <a:ext cx="284" cy="95"/>
              <a:chOff x="6528" y="15510"/>
              <a:chExt cx="852" cy="366"/>
            </a:xfrm>
          </p:grpSpPr>
          <p:grpSp>
            <p:nvGrpSpPr>
              <p:cNvPr id="4439" name="Group 69"/>
              <p:cNvGrpSpPr>
                <a:grpSpLocks/>
              </p:cNvGrpSpPr>
              <p:nvPr/>
            </p:nvGrpSpPr>
            <p:grpSpPr bwMode="auto">
              <a:xfrm>
                <a:off x="6528" y="15600"/>
                <a:ext cx="852" cy="276"/>
                <a:chOff x="6528" y="15594"/>
                <a:chExt cx="852" cy="276"/>
              </a:xfrm>
            </p:grpSpPr>
            <p:sp>
              <p:nvSpPr>
                <p:cNvPr id="4442" name="Rectangle 70"/>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43" name="Line 71"/>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44" name="Line 72"/>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40" name="Line 73"/>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41" name="Line 74"/>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38" name="Text Box 75"/>
            <p:cNvSpPr txBox="1">
              <a:spLocks noChangeArrowheads="1"/>
            </p:cNvSpPr>
            <p:nvPr/>
          </p:nvSpPr>
          <p:spPr bwMode="auto">
            <a:xfrm>
              <a:off x="3596" y="3650"/>
              <a:ext cx="19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Light</a:t>
              </a:r>
            </a:p>
          </p:txBody>
        </p:sp>
      </p:grpSp>
      <p:grpSp>
        <p:nvGrpSpPr>
          <p:cNvPr id="5609" name="Group 76"/>
          <p:cNvGrpSpPr>
            <a:grpSpLocks/>
          </p:cNvGrpSpPr>
          <p:nvPr/>
        </p:nvGrpSpPr>
        <p:grpSpPr bwMode="auto">
          <a:xfrm>
            <a:off x="4422775" y="2476500"/>
            <a:ext cx="514350" cy="298450"/>
            <a:chOff x="5712" y="14220"/>
            <a:chExt cx="1152" cy="751"/>
          </a:xfrm>
        </p:grpSpPr>
        <p:grpSp>
          <p:nvGrpSpPr>
            <p:cNvPr id="4429" name="Group 77"/>
            <p:cNvGrpSpPr>
              <a:grpSpLocks/>
            </p:cNvGrpSpPr>
            <p:nvPr/>
          </p:nvGrpSpPr>
          <p:grpSpPr bwMode="auto">
            <a:xfrm>
              <a:off x="5712" y="14220"/>
              <a:ext cx="1152" cy="387"/>
              <a:chOff x="6528" y="15510"/>
              <a:chExt cx="852" cy="366"/>
            </a:xfrm>
          </p:grpSpPr>
          <p:grpSp>
            <p:nvGrpSpPr>
              <p:cNvPr id="4431" name="Group 78"/>
              <p:cNvGrpSpPr>
                <a:grpSpLocks/>
              </p:cNvGrpSpPr>
              <p:nvPr/>
            </p:nvGrpSpPr>
            <p:grpSpPr bwMode="auto">
              <a:xfrm>
                <a:off x="6528" y="15600"/>
                <a:ext cx="852" cy="276"/>
                <a:chOff x="6528" y="15594"/>
                <a:chExt cx="852" cy="276"/>
              </a:xfrm>
            </p:grpSpPr>
            <p:sp>
              <p:nvSpPr>
                <p:cNvPr id="4434" name="Rectangle 79"/>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35" name="Line 80"/>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36" name="Line 81"/>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32" name="Line 82"/>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33" name="Line 83"/>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30" name="Text Box 84"/>
            <p:cNvSpPr txBox="1">
              <a:spLocks noChangeArrowheads="1"/>
            </p:cNvSpPr>
            <p:nvPr/>
          </p:nvSpPr>
          <p:spPr bwMode="auto">
            <a:xfrm>
              <a:off x="5922" y="14584"/>
              <a:ext cx="889"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grpSp>
        <p:nvGrpSpPr>
          <p:cNvPr id="5624" name="Group 85"/>
          <p:cNvGrpSpPr>
            <a:grpSpLocks/>
          </p:cNvGrpSpPr>
          <p:nvPr/>
        </p:nvGrpSpPr>
        <p:grpSpPr bwMode="auto">
          <a:xfrm>
            <a:off x="4159250" y="2481263"/>
            <a:ext cx="214313" cy="147637"/>
            <a:chOff x="7548" y="14064"/>
            <a:chExt cx="514" cy="420"/>
          </a:xfrm>
        </p:grpSpPr>
        <p:sp>
          <p:nvSpPr>
            <p:cNvPr id="4426" name="Rectangle 86"/>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27" name="Oval 87"/>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28" name="Oval 88"/>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629" name="Group 89"/>
          <p:cNvGrpSpPr>
            <a:grpSpLocks/>
          </p:cNvGrpSpPr>
          <p:nvPr/>
        </p:nvGrpSpPr>
        <p:grpSpPr bwMode="auto">
          <a:xfrm rot="-2077939">
            <a:off x="2571750" y="2938463"/>
            <a:ext cx="423863" cy="176212"/>
            <a:chOff x="4684" y="1451"/>
            <a:chExt cx="267" cy="111"/>
          </a:xfrm>
        </p:grpSpPr>
        <p:sp>
          <p:nvSpPr>
            <p:cNvPr id="4421" name="Rectangle 90"/>
            <p:cNvSpPr>
              <a:spLocks noChangeArrowheads="1"/>
            </p:cNvSpPr>
            <p:nvPr/>
          </p:nvSpPr>
          <p:spPr bwMode="auto">
            <a:xfrm>
              <a:off x="4684" y="1474"/>
              <a:ext cx="161" cy="72"/>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22" name="Line 91"/>
            <p:cNvSpPr>
              <a:spLocks noChangeShapeType="1"/>
            </p:cNvSpPr>
            <p:nvPr/>
          </p:nvSpPr>
          <p:spPr bwMode="auto">
            <a:xfrm flipV="1">
              <a:off x="4684" y="1475"/>
              <a:ext cx="162" cy="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23" name="Line 92"/>
            <p:cNvSpPr>
              <a:spLocks noChangeShapeType="1"/>
            </p:cNvSpPr>
            <p:nvPr/>
          </p:nvSpPr>
          <p:spPr bwMode="auto">
            <a:xfrm flipV="1">
              <a:off x="4765" y="1451"/>
              <a:ext cx="0" cy="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24" name="Text Box 93"/>
            <p:cNvSpPr txBox="1">
              <a:spLocks noChangeArrowheads="1"/>
            </p:cNvSpPr>
            <p:nvPr/>
          </p:nvSpPr>
          <p:spPr bwMode="auto">
            <a:xfrm>
              <a:off x="4839" y="1465"/>
              <a:ext cx="1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71</a:t>
              </a:r>
            </a:p>
          </p:txBody>
        </p:sp>
        <p:sp>
          <p:nvSpPr>
            <p:cNvPr id="4425" name="Line 94"/>
            <p:cNvSpPr>
              <a:spLocks noChangeShapeType="1"/>
            </p:cNvSpPr>
            <p:nvPr/>
          </p:nvSpPr>
          <p:spPr bwMode="auto">
            <a:xfrm>
              <a:off x="4686" y="1480"/>
              <a:ext cx="164" cy="6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nvGrpSpPr>
          <p:cNvPr id="5634" name="Group 95"/>
          <p:cNvGrpSpPr>
            <a:grpSpLocks/>
          </p:cNvGrpSpPr>
          <p:nvPr/>
        </p:nvGrpSpPr>
        <p:grpSpPr bwMode="auto">
          <a:xfrm rot="210211">
            <a:off x="4852988" y="1376363"/>
            <a:ext cx="625475" cy="309562"/>
            <a:chOff x="3285" y="679"/>
            <a:chExt cx="394" cy="195"/>
          </a:xfrm>
        </p:grpSpPr>
        <p:sp>
          <p:nvSpPr>
            <p:cNvPr id="4414" name="Text Box 96"/>
            <p:cNvSpPr txBox="1">
              <a:spLocks noChangeArrowheads="1"/>
            </p:cNvSpPr>
            <p:nvPr/>
          </p:nvSpPr>
          <p:spPr bwMode="auto">
            <a:xfrm rot="2139901">
              <a:off x="3368" y="679"/>
              <a:ext cx="3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Triplett</a:t>
              </a:r>
            </a:p>
          </p:txBody>
        </p:sp>
        <p:grpSp>
          <p:nvGrpSpPr>
            <p:cNvPr id="4415" name="Group 97"/>
            <p:cNvGrpSpPr>
              <a:grpSpLocks/>
            </p:cNvGrpSpPr>
            <p:nvPr/>
          </p:nvGrpSpPr>
          <p:grpSpPr bwMode="auto">
            <a:xfrm rot="2139901">
              <a:off x="3285" y="777"/>
              <a:ext cx="321" cy="97"/>
              <a:chOff x="2896" y="868"/>
              <a:chExt cx="484" cy="97"/>
            </a:xfrm>
          </p:grpSpPr>
          <p:sp>
            <p:nvSpPr>
              <p:cNvPr id="4416" name="Rectangle 98"/>
              <p:cNvSpPr>
                <a:spLocks noChangeArrowheads="1"/>
              </p:cNvSpPr>
              <p:nvPr/>
            </p:nvSpPr>
            <p:spPr bwMode="auto">
              <a:xfrm rot="10800000">
                <a:off x="2897" y="868"/>
                <a:ext cx="483" cy="67"/>
              </a:xfrm>
              <a:prstGeom prst="rect">
                <a:avLst/>
              </a:prstGeom>
              <a:solidFill>
                <a:schemeClr val="bg1"/>
              </a:solidFill>
              <a:ln w="19050">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17" name="Line 99"/>
              <p:cNvSpPr>
                <a:spLocks noChangeShapeType="1"/>
              </p:cNvSpPr>
              <p:nvPr/>
            </p:nvSpPr>
            <p:spPr bwMode="auto">
              <a:xfrm rot="10800000" flipV="1">
                <a:off x="2896" y="868"/>
                <a:ext cx="484" cy="6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18" name="Line 100"/>
              <p:cNvSpPr>
                <a:spLocks noChangeShapeType="1"/>
              </p:cNvSpPr>
              <p:nvPr/>
            </p:nvSpPr>
            <p:spPr bwMode="auto">
              <a:xfrm rot="10800000">
                <a:off x="2896" y="869"/>
                <a:ext cx="484" cy="66"/>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19" name="Line 101"/>
              <p:cNvSpPr>
                <a:spLocks noChangeShapeType="1"/>
              </p:cNvSpPr>
              <p:nvPr/>
            </p:nvSpPr>
            <p:spPr bwMode="auto">
              <a:xfrm rot="10800000" flipV="1">
                <a:off x="3117" y="938"/>
                <a:ext cx="0" cy="27"/>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20" name="Line 102"/>
              <p:cNvSpPr>
                <a:spLocks noChangeShapeType="1"/>
              </p:cNvSpPr>
              <p:nvPr/>
            </p:nvSpPr>
            <p:spPr bwMode="auto">
              <a:xfrm rot="10800000" flipV="1">
                <a:off x="3154" y="938"/>
                <a:ext cx="0" cy="27"/>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grpSp>
        <p:nvGrpSpPr>
          <p:cNvPr id="5644" name="Group 103"/>
          <p:cNvGrpSpPr>
            <a:grpSpLocks/>
          </p:cNvGrpSpPr>
          <p:nvPr/>
        </p:nvGrpSpPr>
        <p:grpSpPr bwMode="auto">
          <a:xfrm>
            <a:off x="2001838" y="2297113"/>
            <a:ext cx="396875" cy="273050"/>
            <a:chOff x="1864" y="3544"/>
            <a:chExt cx="250" cy="172"/>
          </a:xfrm>
        </p:grpSpPr>
        <p:grpSp>
          <p:nvGrpSpPr>
            <p:cNvPr id="4409" name="Group 104"/>
            <p:cNvGrpSpPr>
              <a:grpSpLocks/>
            </p:cNvGrpSpPr>
            <p:nvPr/>
          </p:nvGrpSpPr>
          <p:grpSpPr bwMode="auto">
            <a:xfrm>
              <a:off x="1896" y="3544"/>
              <a:ext cx="192" cy="89"/>
              <a:chOff x="1452" y="3546"/>
              <a:chExt cx="300" cy="89"/>
            </a:xfrm>
          </p:grpSpPr>
          <p:sp>
            <p:nvSpPr>
              <p:cNvPr id="4411" name="Rectangle 105"/>
              <p:cNvSpPr>
                <a:spLocks noChangeArrowheads="1"/>
              </p:cNvSpPr>
              <p:nvPr/>
            </p:nvSpPr>
            <p:spPr bwMode="auto">
              <a:xfrm>
                <a:off x="1452" y="3572"/>
                <a:ext cx="300" cy="63"/>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12" name="Line 106"/>
              <p:cNvSpPr>
                <a:spLocks noChangeShapeType="1"/>
              </p:cNvSpPr>
              <p:nvPr/>
            </p:nvSpPr>
            <p:spPr bwMode="auto">
              <a:xfrm flipV="1">
                <a:off x="1452" y="3573"/>
                <a:ext cx="300" cy="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13" name="Line 107"/>
              <p:cNvSpPr>
                <a:spLocks noChangeShapeType="1"/>
              </p:cNvSpPr>
              <p:nvPr/>
            </p:nvSpPr>
            <p:spPr bwMode="auto">
              <a:xfrm flipV="1">
                <a:off x="1610" y="3546"/>
                <a:ext cx="0"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10" name="Text Box 108"/>
            <p:cNvSpPr txBox="1">
              <a:spLocks noChangeArrowheads="1"/>
            </p:cNvSpPr>
            <p:nvPr/>
          </p:nvSpPr>
          <p:spPr bwMode="auto">
            <a:xfrm>
              <a:off x="1864" y="3619"/>
              <a:ext cx="2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grpSp>
        <p:nvGrpSpPr>
          <p:cNvPr id="5654" name="Group 109"/>
          <p:cNvGrpSpPr>
            <a:grpSpLocks/>
          </p:cNvGrpSpPr>
          <p:nvPr/>
        </p:nvGrpSpPr>
        <p:grpSpPr bwMode="auto">
          <a:xfrm rot="2591703">
            <a:off x="3887788" y="1216025"/>
            <a:ext cx="582612" cy="184150"/>
            <a:chOff x="2129" y="3554"/>
            <a:chExt cx="367" cy="116"/>
          </a:xfrm>
        </p:grpSpPr>
        <p:grpSp>
          <p:nvGrpSpPr>
            <p:cNvPr id="4400" name="Group 110"/>
            <p:cNvGrpSpPr>
              <a:grpSpLocks/>
            </p:cNvGrpSpPr>
            <p:nvPr/>
          </p:nvGrpSpPr>
          <p:grpSpPr bwMode="auto">
            <a:xfrm>
              <a:off x="2210" y="3554"/>
              <a:ext cx="286" cy="97"/>
              <a:chOff x="6300" y="14952"/>
              <a:chExt cx="852" cy="390"/>
            </a:xfrm>
          </p:grpSpPr>
          <p:grpSp>
            <p:nvGrpSpPr>
              <p:cNvPr id="4402" name="Group 111"/>
              <p:cNvGrpSpPr>
                <a:grpSpLocks/>
              </p:cNvGrpSpPr>
              <p:nvPr/>
            </p:nvGrpSpPr>
            <p:grpSpPr bwMode="auto">
              <a:xfrm>
                <a:off x="6300" y="15066"/>
                <a:ext cx="852" cy="276"/>
                <a:chOff x="6528" y="15594"/>
                <a:chExt cx="852" cy="276"/>
              </a:xfrm>
            </p:grpSpPr>
            <p:sp>
              <p:nvSpPr>
                <p:cNvPr id="4406" name="Rectangle 11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7" name="Line 113"/>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08" name="Line 114"/>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03" name="Line 115"/>
              <p:cNvSpPr>
                <a:spLocks noChangeShapeType="1"/>
              </p:cNvSpPr>
              <p:nvPr/>
            </p:nvSpPr>
            <p:spPr bwMode="auto">
              <a:xfrm flipV="1">
                <a:off x="6624"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04" name="Line 116"/>
              <p:cNvSpPr>
                <a:spLocks noChangeShapeType="1"/>
              </p:cNvSpPr>
              <p:nvPr/>
            </p:nvSpPr>
            <p:spPr bwMode="auto">
              <a:xfrm flipV="1">
                <a:off x="6726"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405" name="Line 117"/>
              <p:cNvSpPr>
                <a:spLocks noChangeShapeType="1"/>
              </p:cNvSpPr>
              <p:nvPr/>
            </p:nvSpPr>
            <p:spPr bwMode="auto">
              <a:xfrm flipV="1">
                <a:off x="6810" y="149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401" name="Text Box 118"/>
            <p:cNvSpPr txBox="1">
              <a:spLocks noChangeArrowheads="1"/>
            </p:cNvSpPr>
            <p:nvPr/>
          </p:nvSpPr>
          <p:spPr bwMode="auto">
            <a:xfrm>
              <a:off x="2129" y="3573"/>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a:t>
              </a:r>
            </a:p>
          </p:txBody>
        </p:sp>
      </p:grpSp>
      <p:grpSp>
        <p:nvGrpSpPr>
          <p:cNvPr id="5669" name="Group 119"/>
          <p:cNvGrpSpPr>
            <a:grpSpLocks/>
          </p:cNvGrpSpPr>
          <p:nvPr/>
        </p:nvGrpSpPr>
        <p:grpSpPr bwMode="auto">
          <a:xfrm rot="2597411">
            <a:off x="5081588" y="2174875"/>
            <a:ext cx="450850" cy="300038"/>
            <a:chOff x="3549" y="3558"/>
            <a:chExt cx="284" cy="189"/>
          </a:xfrm>
        </p:grpSpPr>
        <p:grpSp>
          <p:nvGrpSpPr>
            <p:cNvPr id="4392" name="Group 120"/>
            <p:cNvGrpSpPr>
              <a:grpSpLocks/>
            </p:cNvGrpSpPr>
            <p:nvPr/>
          </p:nvGrpSpPr>
          <p:grpSpPr bwMode="auto">
            <a:xfrm>
              <a:off x="3549" y="3558"/>
              <a:ext cx="284" cy="95"/>
              <a:chOff x="6528" y="15510"/>
              <a:chExt cx="852" cy="366"/>
            </a:xfrm>
          </p:grpSpPr>
          <p:grpSp>
            <p:nvGrpSpPr>
              <p:cNvPr id="4394" name="Group 121"/>
              <p:cNvGrpSpPr>
                <a:grpSpLocks/>
              </p:cNvGrpSpPr>
              <p:nvPr/>
            </p:nvGrpSpPr>
            <p:grpSpPr bwMode="auto">
              <a:xfrm>
                <a:off x="6528" y="15600"/>
                <a:ext cx="852" cy="276"/>
                <a:chOff x="6528" y="15594"/>
                <a:chExt cx="852" cy="276"/>
              </a:xfrm>
            </p:grpSpPr>
            <p:sp>
              <p:nvSpPr>
                <p:cNvPr id="4397" name="Rectangle 122"/>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98" name="Line 123"/>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99" name="Line 124"/>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395" name="Line 125"/>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96" name="Line 126"/>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393" name="Text Box 127"/>
            <p:cNvSpPr txBox="1">
              <a:spLocks noChangeArrowheads="1"/>
            </p:cNvSpPr>
            <p:nvPr/>
          </p:nvSpPr>
          <p:spPr bwMode="auto">
            <a:xfrm>
              <a:off x="3596" y="3650"/>
              <a:ext cx="19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Light</a:t>
              </a:r>
            </a:p>
          </p:txBody>
        </p:sp>
      </p:grpSp>
      <p:grpSp>
        <p:nvGrpSpPr>
          <p:cNvPr id="5684" name="Group 128"/>
          <p:cNvGrpSpPr>
            <a:grpSpLocks/>
          </p:cNvGrpSpPr>
          <p:nvPr/>
        </p:nvGrpSpPr>
        <p:grpSpPr bwMode="auto">
          <a:xfrm rot="2622470">
            <a:off x="4651375" y="1835150"/>
            <a:ext cx="514350" cy="298450"/>
            <a:chOff x="5712" y="14220"/>
            <a:chExt cx="1152" cy="751"/>
          </a:xfrm>
        </p:grpSpPr>
        <p:grpSp>
          <p:nvGrpSpPr>
            <p:cNvPr id="4384" name="Group 129"/>
            <p:cNvGrpSpPr>
              <a:grpSpLocks/>
            </p:cNvGrpSpPr>
            <p:nvPr/>
          </p:nvGrpSpPr>
          <p:grpSpPr bwMode="auto">
            <a:xfrm>
              <a:off x="5712" y="14220"/>
              <a:ext cx="1152" cy="387"/>
              <a:chOff x="6528" y="15510"/>
              <a:chExt cx="852" cy="366"/>
            </a:xfrm>
          </p:grpSpPr>
          <p:grpSp>
            <p:nvGrpSpPr>
              <p:cNvPr id="4386" name="Group 130"/>
              <p:cNvGrpSpPr>
                <a:grpSpLocks/>
              </p:cNvGrpSpPr>
              <p:nvPr/>
            </p:nvGrpSpPr>
            <p:grpSpPr bwMode="auto">
              <a:xfrm>
                <a:off x="6528" y="15600"/>
                <a:ext cx="852" cy="276"/>
                <a:chOff x="6528" y="15594"/>
                <a:chExt cx="852" cy="276"/>
              </a:xfrm>
            </p:grpSpPr>
            <p:sp>
              <p:nvSpPr>
                <p:cNvPr id="4389" name="Rectangle 131"/>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90" name="Line 132"/>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91" name="Line 133"/>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387" name="Line 134"/>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88" name="Line 135"/>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385" name="Text Box 136"/>
            <p:cNvSpPr txBox="1">
              <a:spLocks noChangeArrowheads="1"/>
            </p:cNvSpPr>
            <p:nvPr/>
          </p:nvSpPr>
          <p:spPr bwMode="auto">
            <a:xfrm>
              <a:off x="5922" y="14584"/>
              <a:ext cx="889"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Legion</a:t>
              </a:r>
            </a:p>
          </p:txBody>
        </p:sp>
      </p:grpSp>
      <p:grpSp>
        <p:nvGrpSpPr>
          <p:cNvPr id="5699" name="Group 137"/>
          <p:cNvGrpSpPr>
            <a:grpSpLocks/>
          </p:cNvGrpSpPr>
          <p:nvPr/>
        </p:nvGrpSpPr>
        <p:grpSpPr bwMode="auto">
          <a:xfrm rot="2565038">
            <a:off x="4495800" y="1566863"/>
            <a:ext cx="214313" cy="147637"/>
            <a:chOff x="7548" y="14064"/>
            <a:chExt cx="514" cy="420"/>
          </a:xfrm>
        </p:grpSpPr>
        <p:sp>
          <p:nvSpPr>
            <p:cNvPr id="4381" name="Rectangle 138"/>
            <p:cNvSpPr>
              <a:spLocks noChangeArrowheads="1"/>
            </p:cNvSpPr>
            <p:nvPr/>
          </p:nvSpPr>
          <p:spPr bwMode="auto">
            <a:xfrm>
              <a:off x="7548" y="14196"/>
              <a:ext cx="514" cy="288"/>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82" name="Oval 139"/>
            <p:cNvSpPr>
              <a:spLocks noChangeArrowheads="1"/>
            </p:cNvSpPr>
            <p:nvPr/>
          </p:nvSpPr>
          <p:spPr bwMode="auto">
            <a:xfrm>
              <a:off x="7764" y="14064"/>
              <a:ext cx="84" cy="8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83" name="Oval 140"/>
            <p:cNvSpPr>
              <a:spLocks noChangeArrowheads="1"/>
            </p:cNvSpPr>
            <p:nvPr/>
          </p:nvSpPr>
          <p:spPr bwMode="auto">
            <a:xfrm>
              <a:off x="7722" y="14250"/>
              <a:ext cx="174" cy="174"/>
            </a:xfrm>
            <a:prstGeom prst="ellipse">
              <a:avLst/>
            </a:prstGeom>
            <a:solidFill>
              <a:srgbClr val="FF0000"/>
            </a:solidFill>
            <a:ln w="19050">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704" name="Group 141"/>
          <p:cNvGrpSpPr>
            <a:grpSpLocks/>
          </p:cNvGrpSpPr>
          <p:nvPr/>
        </p:nvGrpSpPr>
        <p:grpSpPr bwMode="auto">
          <a:xfrm rot="2512672">
            <a:off x="3214688" y="850900"/>
            <a:ext cx="812800" cy="179388"/>
            <a:chOff x="2825" y="1940"/>
            <a:chExt cx="512" cy="113"/>
          </a:xfrm>
        </p:grpSpPr>
        <p:sp>
          <p:nvSpPr>
            <p:cNvPr id="4372" name="Text Box 142"/>
            <p:cNvSpPr txBox="1">
              <a:spLocks noChangeArrowheads="1"/>
            </p:cNvSpPr>
            <p:nvPr/>
          </p:nvSpPr>
          <p:spPr bwMode="auto">
            <a:xfrm>
              <a:off x="3225" y="1956"/>
              <a:ext cx="1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71</a:t>
              </a:r>
            </a:p>
          </p:txBody>
        </p:sp>
        <p:grpSp>
          <p:nvGrpSpPr>
            <p:cNvPr id="4373" name="Group 143"/>
            <p:cNvGrpSpPr>
              <a:grpSpLocks/>
            </p:cNvGrpSpPr>
            <p:nvPr/>
          </p:nvGrpSpPr>
          <p:grpSpPr bwMode="auto">
            <a:xfrm>
              <a:off x="2902" y="1940"/>
              <a:ext cx="324" cy="97"/>
              <a:chOff x="6528" y="15510"/>
              <a:chExt cx="852" cy="366"/>
            </a:xfrm>
          </p:grpSpPr>
          <p:grpSp>
            <p:nvGrpSpPr>
              <p:cNvPr id="4375" name="Group 144"/>
              <p:cNvGrpSpPr>
                <a:grpSpLocks/>
              </p:cNvGrpSpPr>
              <p:nvPr/>
            </p:nvGrpSpPr>
            <p:grpSpPr bwMode="auto">
              <a:xfrm>
                <a:off x="6528" y="15600"/>
                <a:ext cx="852" cy="276"/>
                <a:chOff x="6528" y="15594"/>
                <a:chExt cx="852" cy="276"/>
              </a:xfrm>
            </p:grpSpPr>
            <p:sp>
              <p:nvSpPr>
                <p:cNvPr id="4378" name="Rectangle 145"/>
                <p:cNvSpPr>
                  <a:spLocks noChangeArrowheads="1"/>
                </p:cNvSpPr>
                <p:nvPr/>
              </p:nvSpPr>
              <p:spPr bwMode="auto">
                <a:xfrm>
                  <a:off x="6528" y="15594"/>
                  <a:ext cx="850" cy="276"/>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79" name="Line 146"/>
                <p:cNvSpPr>
                  <a:spLocks noChangeShapeType="1"/>
                </p:cNvSpPr>
                <p:nvPr/>
              </p:nvSpPr>
              <p:spPr bwMode="auto">
                <a:xfrm flipV="1">
                  <a:off x="6528" y="15598"/>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80" name="Line 147"/>
                <p:cNvSpPr>
                  <a:spLocks noChangeShapeType="1"/>
                </p:cNvSpPr>
                <p:nvPr/>
              </p:nvSpPr>
              <p:spPr bwMode="auto">
                <a:xfrm>
                  <a:off x="6528" y="15594"/>
                  <a:ext cx="852" cy="2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376" name="Line 148"/>
              <p:cNvSpPr>
                <a:spLocks noChangeShapeType="1"/>
              </p:cNvSpPr>
              <p:nvPr/>
            </p:nvSpPr>
            <p:spPr bwMode="auto">
              <a:xfrm flipV="1">
                <a:off x="6907"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77" name="Line 149"/>
              <p:cNvSpPr>
                <a:spLocks noChangeShapeType="1"/>
              </p:cNvSpPr>
              <p:nvPr/>
            </p:nvSpPr>
            <p:spPr bwMode="auto">
              <a:xfrm flipV="1">
                <a:off x="6992" y="15510"/>
                <a:ext cx="0" cy="7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4374" name="Text Box 150"/>
            <p:cNvSpPr txBox="1">
              <a:spLocks noChangeArrowheads="1"/>
            </p:cNvSpPr>
            <p:nvPr/>
          </p:nvSpPr>
          <p:spPr bwMode="auto">
            <a:xfrm>
              <a:off x="2825" y="1952"/>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1</a:t>
              </a:r>
            </a:p>
          </p:txBody>
        </p:sp>
      </p:grpSp>
      <p:grpSp>
        <p:nvGrpSpPr>
          <p:cNvPr id="5719" name="Group 151"/>
          <p:cNvGrpSpPr>
            <a:grpSpLocks/>
          </p:cNvGrpSpPr>
          <p:nvPr/>
        </p:nvGrpSpPr>
        <p:grpSpPr bwMode="auto">
          <a:xfrm>
            <a:off x="3001963" y="3295650"/>
            <a:ext cx="581025" cy="830263"/>
            <a:chOff x="1891" y="2076"/>
            <a:chExt cx="366" cy="523"/>
          </a:xfrm>
        </p:grpSpPr>
        <p:sp>
          <p:nvSpPr>
            <p:cNvPr id="4364" name="Rectangle 152"/>
            <p:cNvSpPr>
              <a:spLocks noChangeArrowheads="1"/>
            </p:cNvSpPr>
            <p:nvPr/>
          </p:nvSpPr>
          <p:spPr bwMode="auto">
            <a:xfrm rot="-1532120">
              <a:off x="1965" y="2077"/>
              <a:ext cx="121" cy="522"/>
            </a:xfrm>
            <a:prstGeom prst="rect">
              <a:avLst/>
            </a:prstGeom>
            <a:solidFill>
              <a:schemeClr val="bg1"/>
            </a:solidFill>
            <a:ln w="1905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4365" name="Group 153"/>
            <p:cNvGrpSpPr>
              <a:grpSpLocks/>
            </p:cNvGrpSpPr>
            <p:nvPr/>
          </p:nvGrpSpPr>
          <p:grpSpPr bwMode="auto">
            <a:xfrm>
              <a:off x="1891" y="2076"/>
              <a:ext cx="366" cy="520"/>
              <a:chOff x="1894" y="2076"/>
              <a:chExt cx="366" cy="520"/>
            </a:xfrm>
          </p:grpSpPr>
          <p:sp>
            <p:nvSpPr>
              <p:cNvPr id="4366" name="Line 154"/>
              <p:cNvSpPr>
                <a:spLocks noChangeShapeType="1"/>
              </p:cNvSpPr>
              <p:nvPr/>
            </p:nvSpPr>
            <p:spPr bwMode="auto">
              <a:xfrm rot="20067880" flipV="1">
                <a:off x="1971" y="2077"/>
                <a:ext cx="116" cy="5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67" name="Line 155"/>
              <p:cNvSpPr>
                <a:spLocks noChangeShapeType="1"/>
              </p:cNvSpPr>
              <p:nvPr/>
            </p:nvSpPr>
            <p:spPr bwMode="auto">
              <a:xfrm rot="20067880" flipV="1">
                <a:off x="1895" y="2087"/>
                <a:ext cx="0" cy="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68" name="Text Box 156"/>
              <p:cNvSpPr txBox="1">
                <a:spLocks noChangeArrowheads="1"/>
              </p:cNvSpPr>
              <p:nvPr/>
            </p:nvSpPr>
            <p:spPr bwMode="auto">
              <a:xfrm rot="-1532120">
                <a:off x="2085" y="2240"/>
                <a:ext cx="17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71(-)</a:t>
                </a:r>
              </a:p>
            </p:txBody>
          </p:sp>
          <p:sp>
            <p:nvSpPr>
              <p:cNvPr id="4369" name="Line 157"/>
              <p:cNvSpPr>
                <a:spLocks noChangeShapeType="1"/>
              </p:cNvSpPr>
              <p:nvPr/>
            </p:nvSpPr>
            <p:spPr bwMode="auto">
              <a:xfrm rot="-1532120">
                <a:off x="1965" y="2079"/>
                <a:ext cx="122" cy="51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70" name="Line 158"/>
              <p:cNvSpPr>
                <a:spLocks noChangeShapeType="1"/>
              </p:cNvSpPr>
              <p:nvPr/>
            </p:nvSpPr>
            <p:spPr bwMode="auto">
              <a:xfrm rot="20067880" flipV="1">
                <a:off x="1919" y="2076"/>
                <a:ext cx="0" cy="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71" name="Text Box 159"/>
              <p:cNvSpPr txBox="1">
                <a:spLocks noChangeArrowheads="1"/>
              </p:cNvSpPr>
              <p:nvPr/>
            </p:nvSpPr>
            <p:spPr bwMode="auto">
              <a:xfrm rot="-1532120">
                <a:off x="1894" y="2369"/>
                <a:ext cx="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800" b="1">
                    <a:solidFill>
                      <a:srgbClr val="FF0000"/>
                    </a:solidFill>
                  </a:rPr>
                  <a:t>1</a:t>
                </a:r>
              </a:p>
            </p:txBody>
          </p:sp>
        </p:grpSp>
      </p:grpSp>
      <p:sp>
        <p:nvSpPr>
          <p:cNvPr id="5281" name="AutoShape 161"/>
          <p:cNvSpPr>
            <a:spLocks noChangeArrowheads="1"/>
          </p:cNvSpPr>
          <p:nvPr/>
        </p:nvSpPr>
        <p:spPr bwMode="auto">
          <a:xfrm>
            <a:off x="3611563" y="5969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729" name="Group 162"/>
          <p:cNvGrpSpPr>
            <a:grpSpLocks/>
          </p:cNvGrpSpPr>
          <p:nvPr/>
        </p:nvGrpSpPr>
        <p:grpSpPr bwMode="auto">
          <a:xfrm rot="2471156">
            <a:off x="4752975" y="1357313"/>
            <a:ext cx="1152525" cy="131762"/>
            <a:chOff x="4778" y="2519"/>
            <a:chExt cx="726" cy="83"/>
          </a:xfrm>
        </p:grpSpPr>
        <p:sp>
          <p:nvSpPr>
            <p:cNvPr id="4349" name="Oval 163"/>
            <p:cNvSpPr>
              <a:spLocks noChangeArrowheads="1"/>
            </p:cNvSpPr>
            <p:nvPr/>
          </p:nvSpPr>
          <p:spPr bwMode="auto">
            <a:xfrm>
              <a:off x="4778" y="2519"/>
              <a:ext cx="31"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0" name="Oval 164"/>
            <p:cNvSpPr>
              <a:spLocks noChangeArrowheads="1"/>
            </p:cNvSpPr>
            <p:nvPr/>
          </p:nvSpPr>
          <p:spPr bwMode="auto">
            <a:xfrm>
              <a:off x="5163" y="253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1" name="Oval 165"/>
            <p:cNvSpPr>
              <a:spLocks noChangeArrowheads="1"/>
            </p:cNvSpPr>
            <p:nvPr/>
          </p:nvSpPr>
          <p:spPr bwMode="auto">
            <a:xfrm>
              <a:off x="5401" y="2531"/>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2" name="Oval 166"/>
            <p:cNvSpPr>
              <a:spLocks noChangeArrowheads="1"/>
            </p:cNvSpPr>
            <p:nvPr/>
          </p:nvSpPr>
          <p:spPr bwMode="auto">
            <a:xfrm>
              <a:off x="5447" y="2565"/>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3" name="Oval 167"/>
            <p:cNvSpPr>
              <a:spLocks noChangeArrowheads="1"/>
            </p:cNvSpPr>
            <p:nvPr/>
          </p:nvSpPr>
          <p:spPr bwMode="auto">
            <a:xfrm>
              <a:off x="5472" y="2530"/>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4" name="Oval 168"/>
            <p:cNvSpPr>
              <a:spLocks noChangeArrowheads="1"/>
            </p:cNvSpPr>
            <p:nvPr/>
          </p:nvSpPr>
          <p:spPr bwMode="auto">
            <a:xfrm>
              <a:off x="4809" y="2544"/>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5" name="Oval 169"/>
            <p:cNvSpPr>
              <a:spLocks noChangeArrowheads="1"/>
            </p:cNvSpPr>
            <p:nvPr/>
          </p:nvSpPr>
          <p:spPr bwMode="auto">
            <a:xfrm>
              <a:off x="4831" y="2521"/>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6" name="Oval 170"/>
            <p:cNvSpPr>
              <a:spLocks noChangeArrowheads="1"/>
            </p:cNvSpPr>
            <p:nvPr/>
          </p:nvSpPr>
          <p:spPr bwMode="auto">
            <a:xfrm>
              <a:off x="4928" y="2522"/>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7" name="Oval 171"/>
            <p:cNvSpPr>
              <a:spLocks noChangeArrowheads="1"/>
            </p:cNvSpPr>
            <p:nvPr/>
          </p:nvSpPr>
          <p:spPr bwMode="auto">
            <a:xfrm>
              <a:off x="5193" y="2571"/>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8" name="Oval 172"/>
            <p:cNvSpPr>
              <a:spLocks noChangeArrowheads="1"/>
            </p:cNvSpPr>
            <p:nvPr/>
          </p:nvSpPr>
          <p:spPr bwMode="auto">
            <a:xfrm>
              <a:off x="5060" y="2542"/>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59" name="Oval 173"/>
            <p:cNvSpPr>
              <a:spLocks noChangeArrowheads="1"/>
            </p:cNvSpPr>
            <p:nvPr/>
          </p:nvSpPr>
          <p:spPr bwMode="auto">
            <a:xfrm>
              <a:off x="5294" y="255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60" name="Oval 174"/>
            <p:cNvSpPr>
              <a:spLocks noChangeArrowheads="1"/>
            </p:cNvSpPr>
            <p:nvPr/>
          </p:nvSpPr>
          <p:spPr bwMode="auto">
            <a:xfrm>
              <a:off x="5034" y="2575"/>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61" name="Oval 175"/>
            <p:cNvSpPr>
              <a:spLocks noChangeArrowheads="1"/>
            </p:cNvSpPr>
            <p:nvPr/>
          </p:nvSpPr>
          <p:spPr bwMode="auto">
            <a:xfrm>
              <a:off x="5330" y="2578"/>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62" name="Oval 176"/>
            <p:cNvSpPr>
              <a:spLocks noChangeArrowheads="1"/>
            </p:cNvSpPr>
            <p:nvPr/>
          </p:nvSpPr>
          <p:spPr bwMode="auto">
            <a:xfrm>
              <a:off x="4974" y="255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63" name="Oval 177"/>
            <p:cNvSpPr>
              <a:spLocks noChangeArrowheads="1"/>
            </p:cNvSpPr>
            <p:nvPr/>
          </p:nvSpPr>
          <p:spPr bwMode="auto">
            <a:xfrm>
              <a:off x="5240" y="2539"/>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734" name="Group 178"/>
          <p:cNvGrpSpPr>
            <a:grpSpLocks/>
          </p:cNvGrpSpPr>
          <p:nvPr/>
        </p:nvGrpSpPr>
        <p:grpSpPr bwMode="auto">
          <a:xfrm>
            <a:off x="5356225" y="611188"/>
            <a:ext cx="1466850" cy="784225"/>
            <a:chOff x="3374" y="385"/>
            <a:chExt cx="924" cy="494"/>
          </a:xfrm>
        </p:grpSpPr>
        <p:sp>
          <p:nvSpPr>
            <p:cNvPr id="4347" name="Oval 179"/>
            <p:cNvSpPr>
              <a:spLocks noChangeArrowheads="1"/>
            </p:cNvSpPr>
            <p:nvPr/>
          </p:nvSpPr>
          <p:spPr bwMode="auto">
            <a:xfrm>
              <a:off x="3374" y="385"/>
              <a:ext cx="924" cy="494"/>
            </a:xfrm>
            <a:prstGeom prst="ellipse">
              <a:avLst/>
            </a:prstGeom>
            <a:noFill/>
            <a:ln w="3810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8" name="Text Box 180"/>
            <p:cNvSpPr txBox="1">
              <a:spLocks noChangeArrowheads="1"/>
            </p:cNvSpPr>
            <p:nvPr/>
          </p:nvSpPr>
          <p:spPr bwMode="auto">
            <a:xfrm>
              <a:off x="3505" y="467"/>
              <a:ext cx="67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400" b="1">
                  <a:solidFill>
                    <a:srgbClr val="000066"/>
                  </a:solidFill>
                </a:rPr>
                <a:t>Militia</a:t>
              </a:r>
            </a:p>
            <a:p>
              <a:pPr algn="ctr" eaLnBrk="1" fontAlgn="base" hangingPunct="1">
                <a:spcBef>
                  <a:spcPct val="0"/>
                </a:spcBef>
                <a:spcAft>
                  <a:spcPct val="0"/>
                </a:spcAft>
              </a:pPr>
              <a:r>
                <a:rPr lang="en-US" altLang="en-US" sz="1400" b="1">
                  <a:solidFill>
                    <a:srgbClr val="000066"/>
                  </a:solidFill>
                </a:rPr>
                <a:t>Reforming</a:t>
              </a:r>
            </a:p>
          </p:txBody>
        </p:sp>
      </p:grpSp>
      <p:grpSp>
        <p:nvGrpSpPr>
          <p:cNvPr id="5739" name="Group 181"/>
          <p:cNvGrpSpPr>
            <a:grpSpLocks/>
          </p:cNvGrpSpPr>
          <p:nvPr/>
        </p:nvGrpSpPr>
        <p:grpSpPr bwMode="auto">
          <a:xfrm rot="2471156">
            <a:off x="3673475" y="481013"/>
            <a:ext cx="1152525" cy="131762"/>
            <a:chOff x="4778" y="2519"/>
            <a:chExt cx="726" cy="83"/>
          </a:xfrm>
        </p:grpSpPr>
        <p:sp>
          <p:nvSpPr>
            <p:cNvPr id="4332" name="Oval 182"/>
            <p:cNvSpPr>
              <a:spLocks noChangeArrowheads="1"/>
            </p:cNvSpPr>
            <p:nvPr/>
          </p:nvSpPr>
          <p:spPr bwMode="auto">
            <a:xfrm>
              <a:off x="4778" y="2519"/>
              <a:ext cx="31"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3" name="Oval 183"/>
            <p:cNvSpPr>
              <a:spLocks noChangeArrowheads="1"/>
            </p:cNvSpPr>
            <p:nvPr/>
          </p:nvSpPr>
          <p:spPr bwMode="auto">
            <a:xfrm>
              <a:off x="5163" y="2538"/>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4" name="Oval 184"/>
            <p:cNvSpPr>
              <a:spLocks noChangeArrowheads="1"/>
            </p:cNvSpPr>
            <p:nvPr/>
          </p:nvSpPr>
          <p:spPr bwMode="auto">
            <a:xfrm>
              <a:off x="5401" y="2531"/>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5" name="Oval 185"/>
            <p:cNvSpPr>
              <a:spLocks noChangeArrowheads="1"/>
            </p:cNvSpPr>
            <p:nvPr/>
          </p:nvSpPr>
          <p:spPr bwMode="auto">
            <a:xfrm>
              <a:off x="5447" y="2565"/>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6" name="Oval 186"/>
            <p:cNvSpPr>
              <a:spLocks noChangeArrowheads="1"/>
            </p:cNvSpPr>
            <p:nvPr/>
          </p:nvSpPr>
          <p:spPr bwMode="auto">
            <a:xfrm>
              <a:off x="5472" y="2530"/>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7" name="Oval 187"/>
            <p:cNvSpPr>
              <a:spLocks noChangeArrowheads="1"/>
            </p:cNvSpPr>
            <p:nvPr/>
          </p:nvSpPr>
          <p:spPr bwMode="auto">
            <a:xfrm>
              <a:off x="4809" y="2544"/>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8" name="Oval 188"/>
            <p:cNvSpPr>
              <a:spLocks noChangeArrowheads="1"/>
            </p:cNvSpPr>
            <p:nvPr/>
          </p:nvSpPr>
          <p:spPr bwMode="auto">
            <a:xfrm>
              <a:off x="4831" y="2521"/>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9" name="Oval 189"/>
            <p:cNvSpPr>
              <a:spLocks noChangeArrowheads="1"/>
            </p:cNvSpPr>
            <p:nvPr/>
          </p:nvSpPr>
          <p:spPr bwMode="auto">
            <a:xfrm>
              <a:off x="4928" y="2522"/>
              <a:ext cx="32" cy="25"/>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0" name="Oval 190"/>
            <p:cNvSpPr>
              <a:spLocks noChangeArrowheads="1"/>
            </p:cNvSpPr>
            <p:nvPr/>
          </p:nvSpPr>
          <p:spPr bwMode="auto">
            <a:xfrm>
              <a:off x="5193" y="2571"/>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1" name="Oval 191"/>
            <p:cNvSpPr>
              <a:spLocks noChangeArrowheads="1"/>
            </p:cNvSpPr>
            <p:nvPr/>
          </p:nvSpPr>
          <p:spPr bwMode="auto">
            <a:xfrm>
              <a:off x="5060" y="2542"/>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2" name="Oval 192"/>
            <p:cNvSpPr>
              <a:spLocks noChangeArrowheads="1"/>
            </p:cNvSpPr>
            <p:nvPr/>
          </p:nvSpPr>
          <p:spPr bwMode="auto">
            <a:xfrm>
              <a:off x="5294" y="2553"/>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3" name="Oval 193"/>
            <p:cNvSpPr>
              <a:spLocks noChangeArrowheads="1"/>
            </p:cNvSpPr>
            <p:nvPr/>
          </p:nvSpPr>
          <p:spPr bwMode="auto">
            <a:xfrm>
              <a:off x="5034" y="2575"/>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4" name="Oval 194"/>
            <p:cNvSpPr>
              <a:spLocks noChangeArrowheads="1"/>
            </p:cNvSpPr>
            <p:nvPr/>
          </p:nvSpPr>
          <p:spPr bwMode="auto">
            <a:xfrm>
              <a:off x="5330" y="2578"/>
              <a:ext cx="31"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5" name="Oval 195"/>
            <p:cNvSpPr>
              <a:spLocks noChangeArrowheads="1"/>
            </p:cNvSpPr>
            <p:nvPr/>
          </p:nvSpPr>
          <p:spPr bwMode="auto">
            <a:xfrm>
              <a:off x="4974" y="2556"/>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46" name="Oval 196"/>
            <p:cNvSpPr>
              <a:spLocks noChangeArrowheads="1"/>
            </p:cNvSpPr>
            <p:nvPr/>
          </p:nvSpPr>
          <p:spPr bwMode="auto">
            <a:xfrm>
              <a:off x="5240" y="2539"/>
              <a:ext cx="32" cy="24"/>
            </a:xfrm>
            <a:prstGeom prst="ellipse">
              <a:avLst/>
            </a:prstGeom>
            <a:solidFill>
              <a:srgbClr val="000066"/>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744" name="Group 197"/>
          <p:cNvGrpSpPr>
            <a:grpSpLocks/>
          </p:cNvGrpSpPr>
          <p:nvPr/>
        </p:nvGrpSpPr>
        <p:grpSpPr bwMode="auto">
          <a:xfrm rot="-5400000">
            <a:off x="2739232" y="2010569"/>
            <a:ext cx="519112" cy="495300"/>
            <a:chOff x="3968" y="320"/>
            <a:chExt cx="247" cy="229"/>
          </a:xfrm>
        </p:grpSpPr>
        <p:sp>
          <p:nvSpPr>
            <p:cNvPr id="4330" name="Oval 198"/>
            <p:cNvSpPr>
              <a:spLocks noChangeArrowheads="1"/>
            </p:cNvSpPr>
            <p:nvPr/>
          </p:nvSpPr>
          <p:spPr bwMode="auto">
            <a:xfrm>
              <a:off x="3968" y="320"/>
              <a:ext cx="247" cy="22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31" name="Line 199"/>
            <p:cNvSpPr>
              <a:spLocks noChangeShapeType="1"/>
            </p:cNvSpPr>
            <p:nvPr/>
          </p:nvSpPr>
          <p:spPr bwMode="auto">
            <a:xfrm>
              <a:off x="4014" y="348"/>
              <a:ext cx="155" cy="16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5320" name="AutoShape 200"/>
          <p:cNvSpPr>
            <a:spLocks noChangeArrowheads="1"/>
          </p:cNvSpPr>
          <p:nvPr/>
        </p:nvSpPr>
        <p:spPr bwMode="auto">
          <a:xfrm>
            <a:off x="4195763" y="10668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4" name="AutoShape 204"/>
          <p:cNvSpPr>
            <a:spLocks noChangeArrowheads="1"/>
          </p:cNvSpPr>
          <p:nvPr/>
        </p:nvSpPr>
        <p:spPr bwMode="auto">
          <a:xfrm>
            <a:off x="4610100" y="1328738"/>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749" name="Group 205"/>
          <p:cNvGrpSpPr>
            <a:grpSpLocks/>
          </p:cNvGrpSpPr>
          <p:nvPr/>
        </p:nvGrpSpPr>
        <p:grpSpPr bwMode="auto">
          <a:xfrm rot="-3608307">
            <a:off x="4438650" y="1563688"/>
            <a:ext cx="271463" cy="223837"/>
            <a:chOff x="3968" y="320"/>
            <a:chExt cx="247" cy="229"/>
          </a:xfrm>
        </p:grpSpPr>
        <p:sp>
          <p:nvSpPr>
            <p:cNvPr id="4328" name="Oval 206"/>
            <p:cNvSpPr>
              <a:spLocks noChangeArrowheads="1"/>
            </p:cNvSpPr>
            <p:nvPr/>
          </p:nvSpPr>
          <p:spPr bwMode="auto">
            <a:xfrm>
              <a:off x="3968" y="320"/>
              <a:ext cx="247" cy="22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29" name="Line 207"/>
            <p:cNvSpPr>
              <a:spLocks noChangeShapeType="1"/>
            </p:cNvSpPr>
            <p:nvPr/>
          </p:nvSpPr>
          <p:spPr bwMode="auto">
            <a:xfrm>
              <a:off x="4014" y="348"/>
              <a:ext cx="155" cy="16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5328" name="AutoShape 208"/>
          <p:cNvSpPr>
            <a:spLocks noChangeArrowheads="1"/>
          </p:cNvSpPr>
          <p:nvPr/>
        </p:nvSpPr>
        <p:spPr bwMode="auto">
          <a:xfrm>
            <a:off x="4919663" y="16573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9" name="AutoShape 209"/>
          <p:cNvSpPr>
            <a:spLocks noChangeArrowheads="1"/>
          </p:cNvSpPr>
          <p:nvPr/>
        </p:nvSpPr>
        <p:spPr bwMode="auto">
          <a:xfrm>
            <a:off x="5348288" y="19812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754" name="Group 210"/>
          <p:cNvGrpSpPr>
            <a:grpSpLocks/>
          </p:cNvGrpSpPr>
          <p:nvPr/>
        </p:nvGrpSpPr>
        <p:grpSpPr bwMode="auto">
          <a:xfrm>
            <a:off x="5410200" y="1109663"/>
            <a:ext cx="790575" cy="304800"/>
            <a:chOff x="2786" y="22"/>
            <a:chExt cx="498" cy="192"/>
          </a:xfrm>
        </p:grpSpPr>
        <p:sp>
          <p:nvSpPr>
            <p:cNvPr id="4321" name="Text Box 211"/>
            <p:cNvSpPr txBox="1">
              <a:spLocks noChangeArrowheads="1"/>
            </p:cNvSpPr>
            <p:nvPr/>
          </p:nvSpPr>
          <p:spPr bwMode="auto">
            <a:xfrm>
              <a:off x="2786" y="22"/>
              <a:ext cx="49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2004" tIns="16002" rIns="32004" bIns="1600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66"/>
                  </a:solidFill>
                </a:rPr>
                <a:t>Washington</a:t>
              </a:r>
            </a:p>
          </p:txBody>
        </p:sp>
        <p:grpSp>
          <p:nvGrpSpPr>
            <p:cNvPr id="4322" name="Group 212"/>
            <p:cNvGrpSpPr>
              <a:grpSpLocks/>
            </p:cNvGrpSpPr>
            <p:nvPr/>
          </p:nvGrpSpPr>
          <p:grpSpPr bwMode="auto">
            <a:xfrm>
              <a:off x="2955" y="122"/>
              <a:ext cx="328" cy="92"/>
              <a:chOff x="6848" y="2360"/>
              <a:chExt cx="990" cy="366"/>
            </a:xfrm>
          </p:grpSpPr>
          <p:sp>
            <p:nvSpPr>
              <p:cNvPr id="4323" name="Rectangle 213"/>
              <p:cNvSpPr>
                <a:spLocks noChangeArrowheads="1"/>
              </p:cNvSpPr>
              <p:nvPr/>
            </p:nvSpPr>
            <p:spPr bwMode="auto">
              <a:xfrm rot="10800000">
                <a:off x="6850" y="2360"/>
                <a:ext cx="987" cy="280"/>
              </a:xfrm>
              <a:prstGeom prst="rect">
                <a:avLst/>
              </a:prstGeom>
              <a:solidFill>
                <a:schemeClr val="bg1"/>
              </a:solidFill>
              <a:ln w="9525">
                <a:solidFill>
                  <a:srgbClr val="000066"/>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24" name="Line 214"/>
              <p:cNvSpPr>
                <a:spLocks noChangeShapeType="1"/>
              </p:cNvSpPr>
              <p:nvPr/>
            </p:nvSpPr>
            <p:spPr bwMode="auto">
              <a:xfrm rot="10800000" flipV="1">
                <a:off x="6848" y="2360"/>
                <a:ext cx="990" cy="276"/>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25" name="Line 215"/>
              <p:cNvSpPr>
                <a:spLocks noChangeShapeType="1"/>
              </p:cNvSpPr>
              <p:nvPr/>
            </p:nvSpPr>
            <p:spPr bwMode="auto">
              <a:xfrm rot="10800000" flipV="1">
                <a:off x="7444" y="2652"/>
                <a:ext cx="0" cy="74"/>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26" name="Line 216"/>
              <p:cNvSpPr>
                <a:spLocks noChangeShapeType="1"/>
              </p:cNvSpPr>
              <p:nvPr/>
            </p:nvSpPr>
            <p:spPr bwMode="auto">
              <a:xfrm rot="10800000" flipV="1">
                <a:off x="7257" y="2652"/>
                <a:ext cx="0" cy="74"/>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4327" name="Line 217"/>
              <p:cNvSpPr>
                <a:spLocks noChangeShapeType="1"/>
              </p:cNvSpPr>
              <p:nvPr/>
            </p:nvSpPr>
            <p:spPr bwMode="auto">
              <a:xfrm rot="10800000" flipV="1">
                <a:off x="7346" y="2652"/>
                <a:ext cx="0" cy="74"/>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grpSp>
      <p:sp>
        <p:nvSpPr>
          <p:cNvPr id="5280" name="AutoShape 160"/>
          <p:cNvSpPr>
            <a:spLocks noChangeArrowheads="1"/>
          </p:cNvSpPr>
          <p:nvPr/>
        </p:nvSpPr>
        <p:spPr bwMode="auto">
          <a:xfrm>
            <a:off x="2573338" y="269875"/>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413752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569"/>
                                        </p:tgtEl>
                                        <p:attrNameLst>
                                          <p:attrName>style.visibility</p:attrName>
                                        </p:attrNameLst>
                                      </p:cBhvr>
                                      <p:to>
                                        <p:strVal val="visible"/>
                                      </p:to>
                                    </p:set>
                                    <p:animEffect transition="in" filter="dissolve">
                                      <p:cBhvr>
                                        <p:cTn id="7" dur="500"/>
                                        <p:tgtEl>
                                          <p:spTgt spid="556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34"/>
                                        </p:tgtEl>
                                        <p:attrNameLst>
                                          <p:attrName>style.visibility</p:attrName>
                                        </p:attrNameLst>
                                      </p:cBhvr>
                                      <p:to>
                                        <p:strVal val="visible"/>
                                      </p:to>
                                    </p:set>
                                    <p:animEffect transition="in" filter="dissolve">
                                      <p:cBhvr>
                                        <p:cTn id="11" dur="500"/>
                                        <p:tgtEl>
                                          <p:spTgt spid="5634"/>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514"/>
                                        </p:tgtEl>
                                        <p:attrNameLst>
                                          <p:attrName>style.visibility</p:attrName>
                                        </p:attrNameLst>
                                      </p:cBhvr>
                                      <p:to>
                                        <p:strVal val="visible"/>
                                      </p:to>
                                    </p:set>
                                    <p:animEffect transition="in" filter="dissolve">
                                      <p:cBhvr>
                                        <p:cTn id="15" dur="500"/>
                                        <p:tgtEl>
                                          <p:spTgt spid="5514"/>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559"/>
                                        </p:tgtEl>
                                        <p:attrNameLst>
                                          <p:attrName>style.visibility</p:attrName>
                                        </p:attrNameLst>
                                      </p:cBhvr>
                                      <p:to>
                                        <p:strVal val="visible"/>
                                      </p:to>
                                    </p:set>
                                    <p:animEffect transition="in" filter="dissolve">
                                      <p:cBhvr>
                                        <p:cTn id="19" dur="500"/>
                                        <p:tgtEl>
                                          <p:spTgt spid="5559"/>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5549"/>
                                        </p:tgtEl>
                                        <p:attrNameLst>
                                          <p:attrName>style.visibility</p:attrName>
                                        </p:attrNameLst>
                                      </p:cBhvr>
                                      <p:to>
                                        <p:strVal val="visible"/>
                                      </p:to>
                                    </p:set>
                                    <p:animEffect transition="in" filter="dissolve">
                                      <p:cBhvr>
                                        <p:cTn id="23" dur="500"/>
                                        <p:tgtEl>
                                          <p:spTgt spid="5549"/>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5539"/>
                                        </p:tgtEl>
                                        <p:attrNameLst>
                                          <p:attrName>style.visibility</p:attrName>
                                        </p:attrNameLst>
                                      </p:cBhvr>
                                      <p:to>
                                        <p:strVal val="visible"/>
                                      </p:to>
                                    </p:set>
                                    <p:animEffect transition="in" filter="dissolve">
                                      <p:cBhvr>
                                        <p:cTn id="27" dur="500"/>
                                        <p:tgtEl>
                                          <p:spTgt spid="5539"/>
                                        </p:tgtEl>
                                      </p:cBhvr>
                                    </p:animEffect>
                                  </p:childTnLst>
                                </p:cTn>
                              </p:par>
                            </p:childTnLst>
                          </p:cTn>
                        </p:par>
                        <p:par>
                          <p:cTn id="28" fill="hold" nodeType="afterGroup">
                            <p:stCondLst>
                              <p:cond delay="3000"/>
                            </p:stCondLst>
                            <p:childTnLst>
                              <p:par>
                                <p:cTn id="29" presetID="9" presetClass="exit" presetSubtype="0" fill="hold" nodeType="afterEffect">
                                  <p:stCondLst>
                                    <p:cond delay="0"/>
                                  </p:stCondLst>
                                  <p:childTnLst>
                                    <p:animEffect transition="out" filter="dissolve">
                                      <p:cBhvr>
                                        <p:cTn id="30" dur="500"/>
                                        <p:tgtEl>
                                          <p:spTgt spid="5594"/>
                                        </p:tgtEl>
                                      </p:cBhvr>
                                    </p:animEffect>
                                    <p:set>
                                      <p:cBhvr>
                                        <p:cTn id="31" dur="1" fill="hold">
                                          <p:stCondLst>
                                            <p:cond delay="499"/>
                                          </p:stCondLst>
                                        </p:cTn>
                                        <p:tgtEl>
                                          <p:spTgt spid="5594"/>
                                        </p:tgtEl>
                                        <p:attrNameLst>
                                          <p:attrName>style.visibility</p:attrName>
                                        </p:attrNameLst>
                                      </p:cBhvr>
                                      <p:to>
                                        <p:strVal val="hidden"/>
                                      </p:to>
                                    </p:set>
                                  </p:childTnLst>
                                </p:cTn>
                              </p:par>
                            </p:childTnLst>
                          </p:cTn>
                        </p:par>
                        <p:par>
                          <p:cTn id="32" fill="hold" nodeType="afterGroup">
                            <p:stCondLst>
                              <p:cond delay="3500"/>
                            </p:stCondLst>
                            <p:childTnLst>
                              <p:par>
                                <p:cTn id="33" presetID="9" presetClass="exit" presetSubtype="0" fill="hold" nodeType="afterEffect">
                                  <p:stCondLst>
                                    <p:cond delay="0"/>
                                  </p:stCondLst>
                                  <p:childTnLst>
                                    <p:animEffect transition="out" filter="dissolve">
                                      <p:cBhvr>
                                        <p:cTn id="34" dur="500"/>
                                        <p:tgtEl>
                                          <p:spTgt spid="5609"/>
                                        </p:tgtEl>
                                      </p:cBhvr>
                                    </p:animEffect>
                                    <p:set>
                                      <p:cBhvr>
                                        <p:cTn id="35" dur="1" fill="hold">
                                          <p:stCondLst>
                                            <p:cond delay="499"/>
                                          </p:stCondLst>
                                        </p:cTn>
                                        <p:tgtEl>
                                          <p:spTgt spid="5609"/>
                                        </p:tgtEl>
                                        <p:attrNameLst>
                                          <p:attrName>style.visibility</p:attrName>
                                        </p:attrNameLst>
                                      </p:cBhvr>
                                      <p:to>
                                        <p:strVal val="hidden"/>
                                      </p:to>
                                    </p:set>
                                  </p:childTnLst>
                                </p:cTn>
                              </p:par>
                            </p:childTnLst>
                          </p:cTn>
                        </p:par>
                        <p:par>
                          <p:cTn id="36" fill="hold" nodeType="afterGroup">
                            <p:stCondLst>
                              <p:cond delay="4000"/>
                            </p:stCondLst>
                            <p:childTnLst>
                              <p:par>
                                <p:cTn id="37" presetID="9" presetClass="exit" presetSubtype="0" fill="hold" nodeType="afterEffect">
                                  <p:stCondLst>
                                    <p:cond delay="0"/>
                                  </p:stCondLst>
                                  <p:childTnLst>
                                    <p:animEffect transition="out" filter="dissolve">
                                      <p:cBhvr>
                                        <p:cTn id="38" dur="500"/>
                                        <p:tgtEl>
                                          <p:spTgt spid="5624"/>
                                        </p:tgtEl>
                                      </p:cBhvr>
                                    </p:animEffect>
                                    <p:set>
                                      <p:cBhvr>
                                        <p:cTn id="39" dur="1" fill="hold">
                                          <p:stCondLst>
                                            <p:cond delay="499"/>
                                          </p:stCondLst>
                                        </p:cTn>
                                        <p:tgtEl>
                                          <p:spTgt spid="5624"/>
                                        </p:tgtEl>
                                        <p:attrNameLst>
                                          <p:attrName>style.visibility</p:attrName>
                                        </p:attrNameLst>
                                      </p:cBhvr>
                                      <p:to>
                                        <p:strVal val="hidden"/>
                                      </p:to>
                                    </p:set>
                                  </p:childTnLst>
                                </p:cTn>
                              </p:par>
                            </p:childTnLst>
                          </p:cTn>
                        </p:par>
                        <p:par>
                          <p:cTn id="40" fill="hold" nodeType="afterGroup">
                            <p:stCondLst>
                              <p:cond delay="4500"/>
                            </p:stCondLst>
                            <p:childTnLst>
                              <p:par>
                                <p:cTn id="41" presetID="9" presetClass="exit" presetSubtype="0" fill="hold" nodeType="afterEffect">
                                  <p:stCondLst>
                                    <p:cond delay="0"/>
                                  </p:stCondLst>
                                  <p:childTnLst>
                                    <p:animEffect transition="out" filter="dissolve">
                                      <p:cBhvr>
                                        <p:cTn id="42" dur="500"/>
                                        <p:tgtEl>
                                          <p:spTgt spid="5579"/>
                                        </p:tgtEl>
                                      </p:cBhvr>
                                    </p:animEffect>
                                    <p:set>
                                      <p:cBhvr>
                                        <p:cTn id="43" dur="1" fill="hold">
                                          <p:stCondLst>
                                            <p:cond delay="499"/>
                                          </p:stCondLst>
                                        </p:cTn>
                                        <p:tgtEl>
                                          <p:spTgt spid="5579"/>
                                        </p:tgtEl>
                                        <p:attrNameLst>
                                          <p:attrName>style.visibility</p:attrName>
                                        </p:attrNameLst>
                                      </p:cBhvr>
                                      <p:to>
                                        <p:strVal val="hidden"/>
                                      </p:to>
                                    </p:set>
                                  </p:childTnLst>
                                </p:cTn>
                              </p:par>
                            </p:childTnLst>
                          </p:cTn>
                        </p:par>
                        <p:par>
                          <p:cTn id="44" fill="hold" nodeType="afterGroup">
                            <p:stCondLst>
                              <p:cond delay="5000"/>
                            </p:stCondLst>
                            <p:childTnLst>
                              <p:par>
                                <p:cTn id="45" presetID="9" presetClass="exit" presetSubtype="0" fill="hold" nodeType="afterEffect">
                                  <p:stCondLst>
                                    <p:cond delay="0"/>
                                  </p:stCondLst>
                                  <p:childTnLst>
                                    <p:animEffect transition="out" filter="dissolve">
                                      <p:cBhvr>
                                        <p:cTn id="46" dur="500"/>
                                        <p:tgtEl>
                                          <p:spTgt spid="5629"/>
                                        </p:tgtEl>
                                      </p:cBhvr>
                                    </p:animEffect>
                                    <p:set>
                                      <p:cBhvr>
                                        <p:cTn id="47" dur="1" fill="hold">
                                          <p:stCondLst>
                                            <p:cond delay="499"/>
                                          </p:stCondLst>
                                        </p:cTn>
                                        <p:tgtEl>
                                          <p:spTgt spid="5629"/>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5719"/>
                                        </p:tgtEl>
                                      </p:cBhvr>
                                    </p:animEffect>
                                    <p:set>
                                      <p:cBhvr>
                                        <p:cTn id="50" dur="1" fill="hold">
                                          <p:stCondLst>
                                            <p:cond delay="499"/>
                                          </p:stCondLst>
                                        </p:cTn>
                                        <p:tgtEl>
                                          <p:spTgt spid="5719"/>
                                        </p:tgtEl>
                                        <p:attrNameLst>
                                          <p:attrName>style.visibility</p:attrName>
                                        </p:attrNameLst>
                                      </p:cBhvr>
                                      <p:to>
                                        <p:strVal val="hidden"/>
                                      </p:to>
                                    </p:set>
                                  </p:childTnLst>
                                </p:cTn>
                              </p:par>
                            </p:childTnLst>
                          </p:cTn>
                        </p:par>
                        <p:par>
                          <p:cTn id="51" fill="hold" nodeType="afterGroup">
                            <p:stCondLst>
                              <p:cond delay="5500"/>
                            </p:stCondLst>
                            <p:childTnLst>
                              <p:par>
                                <p:cTn id="52" presetID="9" presetClass="entr" presetSubtype="0" fill="hold" nodeType="afterEffect">
                                  <p:stCondLst>
                                    <p:cond delay="0"/>
                                  </p:stCondLst>
                                  <p:childTnLst>
                                    <p:set>
                                      <p:cBhvr>
                                        <p:cTn id="53" dur="1" fill="hold">
                                          <p:stCondLst>
                                            <p:cond delay="0"/>
                                          </p:stCondLst>
                                        </p:cTn>
                                        <p:tgtEl>
                                          <p:spTgt spid="5669"/>
                                        </p:tgtEl>
                                        <p:attrNameLst>
                                          <p:attrName>style.visibility</p:attrName>
                                        </p:attrNameLst>
                                      </p:cBhvr>
                                      <p:to>
                                        <p:strVal val="visible"/>
                                      </p:to>
                                    </p:set>
                                    <p:animEffect transition="in" filter="dissolve">
                                      <p:cBhvr>
                                        <p:cTn id="54" dur="500"/>
                                        <p:tgtEl>
                                          <p:spTgt spid="5669"/>
                                        </p:tgtEl>
                                      </p:cBhvr>
                                    </p:animEffect>
                                  </p:childTnLst>
                                </p:cTn>
                              </p:par>
                            </p:childTnLst>
                          </p:cTn>
                        </p:par>
                        <p:par>
                          <p:cTn id="55" fill="hold" nodeType="afterGroup">
                            <p:stCondLst>
                              <p:cond delay="6000"/>
                            </p:stCondLst>
                            <p:childTnLst>
                              <p:par>
                                <p:cTn id="56" presetID="9" presetClass="entr" presetSubtype="0" fill="hold" nodeType="afterEffect">
                                  <p:stCondLst>
                                    <p:cond delay="0"/>
                                  </p:stCondLst>
                                  <p:childTnLst>
                                    <p:set>
                                      <p:cBhvr>
                                        <p:cTn id="57" dur="1" fill="hold">
                                          <p:stCondLst>
                                            <p:cond delay="0"/>
                                          </p:stCondLst>
                                        </p:cTn>
                                        <p:tgtEl>
                                          <p:spTgt spid="5684"/>
                                        </p:tgtEl>
                                        <p:attrNameLst>
                                          <p:attrName>style.visibility</p:attrName>
                                        </p:attrNameLst>
                                      </p:cBhvr>
                                      <p:to>
                                        <p:strVal val="visible"/>
                                      </p:to>
                                    </p:set>
                                    <p:animEffect transition="in" filter="dissolve">
                                      <p:cBhvr>
                                        <p:cTn id="58" dur="500"/>
                                        <p:tgtEl>
                                          <p:spTgt spid="5684"/>
                                        </p:tgtEl>
                                      </p:cBhvr>
                                    </p:animEffect>
                                  </p:childTnLst>
                                </p:cTn>
                              </p:par>
                            </p:childTnLst>
                          </p:cTn>
                        </p:par>
                        <p:par>
                          <p:cTn id="59" fill="hold" nodeType="afterGroup">
                            <p:stCondLst>
                              <p:cond delay="6500"/>
                            </p:stCondLst>
                            <p:childTnLst>
                              <p:par>
                                <p:cTn id="60" presetID="9" presetClass="entr" presetSubtype="0" fill="hold" nodeType="afterEffect">
                                  <p:stCondLst>
                                    <p:cond delay="0"/>
                                  </p:stCondLst>
                                  <p:childTnLst>
                                    <p:set>
                                      <p:cBhvr>
                                        <p:cTn id="61" dur="1" fill="hold">
                                          <p:stCondLst>
                                            <p:cond delay="0"/>
                                          </p:stCondLst>
                                        </p:cTn>
                                        <p:tgtEl>
                                          <p:spTgt spid="5699"/>
                                        </p:tgtEl>
                                        <p:attrNameLst>
                                          <p:attrName>style.visibility</p:attrName>
                                        </p:attrNameLst>
                                      </p:cBhvr>
                                      <p:to>
                                        <p:strVal val="visible"/>
                                      </p:to>
                                    </p:set>
                                    <p:animEffect transition="in" filter="dissolve">
                                      <p:cBhvr>
                                        <p:cTn id="62" dur="500"/>
                                        <p:tgtEl>
                                          <p:spTgt spid="5699"/>
                                        </p:tgtEl>
                                      </p:cBhvr>
                                    </p:animEffect>
                                  </p:childTnLst>
                                </p:cTn>
                              </p:par>
                            </p:childTnLst>
                          </p:cTn>
                        </p:par>
                        <p:par>
                          <p:cTn id="63" fill="hold" nodeType="afterGroup">
                            <p:stCondLst>
                              <p:cond delay="7000"/>
                            </p:stCondLst>
                            <p:childTnLst>
                              <p:par>
                                <p:cTn id="64" presetID="9" presetClass="entr" presetSubtype="0" fill="hold" nodeType="afterEffect">
                                  <p:stCondLst>
                                    <p:cond delay="0"/>
                                  </p:stCondLst>
                                  <p:childTnLst>
                                    <p:set>
                                      <p:cBhvr>
                                        <p:cTn id="65" dur="1" fill="hold">
                                          <p:stCondLst>
                                            <p:cond delay="0"/>
                                          </p:stCondLst>
                                        </p:cTn>
                                        <p:tgtEl>
                                          <p:spTgt spid="5654"/>
                                        </p:tgtEl>
                                        <p:attrNameLst>
                                          <p:attrName>style.visibility</p:attrName>
                                        </p:attrNameLst>
                                      </p:cBhvr>
                                      <p:to>
                                        <p:strVal val="visible"/>
                                      </p:to>
                                    </p:set>
                                    <p:animEffect transition="in" filter="dissolve">
                                      <p:cBhvr>
                                        <p:cTn id="66" dur="500"/>
                                        <p:tgtEl>
                                          <p:spTgt spid="5654"/>
                                        </p:tgtEl>
                                      </p:cBhvr>
                                    </p:animEffect>
                                  </p:childTnLst>
                                </p:cTn>
                              </p:par>
                            </p:childTnLst>
                          </p:cTn>
                        </p:par>
                        <p:par>
                          <p:cTn id="67" fill="hold" nodeType="afterGroup">
                            <p:stCondLst>
                              <p:cond delay="7500"/>
                            </p:stCondLst>
                            <p:childTnLst>
                              <p:par>
                                <p:cTn id="68" presetID="9" presetClass="entr" presetSubtype="0" fill="hold" nodeType="afterEffect">
                                  <p:stCondLst>
                                    <p:cond delay="0"/>
                                  </p:stCondLst>
                                  <p:childTnLst>
                                    <p:set>
                                      <p:cBhvr>
                                        <p:cTn id="69" dur="1" fill="hold">
                                          <p:stCondLst>
                                            <p:cond delay="0"/>
                                          </p:stCondLst>
                                        </p:cTn>
                                        <p:tgtEl>
                                          <p:spTgt spid="5704"/>
                                        </p:tgtEl>
                                        <p:attrNameLst>
                                          <p:attrName>style.visibility</p:attrName>
                                        </p:attrNameLst>
                                      </p:cBhvr>
                                      <p:to>
                                        <p:strVal val="visible"/>
                                      </p:to>
                                    </p:set>
                                    <p:animEffect transition="in" filter="dissolve">
                                      <p:cBhvr>
                                        <p:cTn id="70" dur="500"/>
                                        <p:tgtEl>
                                          <p:spTgt spid="5704"/>
                                        </p:tgtEl>
                                      </p:cBhvr>
                                    </p:animEffect>
                                  </p:childTnLst>
                                </p:cTn>
                              </p:par>
                            </p:childTnLst>
                          </p:cTn>
                        </p:par>
                        <p:par>
                          <p:cTn id="71" fill="hold" nodeType="afterGroup">
                            <p:stCondLst>
                              <p:cond delay="8000"/>
                            </p:stCondLst>
                            <p:childTnLst>
                              <p:par>
                                <p:cTn id="72" presetID="0" presetClass="path" presetSubtype="0" accel="50000" decel="50000" fill="hold" nodeType="afterEffect">
                                  <p:stCondLst>
                                    <p:cond delay="0"/>
                                  </p:stCondLst>
                                  <p:childTnLst>
                                    <p:animMotion origin="layout" path="M 5E-6 4.81481E-6 L 0.00209 -0.1676 L 0.06043 -0.26389 " pathEditMode="relative" ptsTypes="AAA">
                                      <p:cBhvr>
                                        <p:cTn id="73" dur="2000" fill="hold"/>
                                        <p:tgtEl>
                                          <p:spTgt spid="5644"/>
                                        </p:tgtEl>
                                        <p:attrNameLst>
                                          <p:attrName>ppt_x</p:attrName>
                                          <p:attrName>ppt_y</p:attrName>
                                        </p:attrNameLst>
                                      </p:cBhvr>
                                    </p:animMotion>
                                  </p:childTnLst>
                                </p:cTn>
                              </p:par>
                            </p:childTnLst>
                          </p:cTn>
                        </p:par>
                      </p:childTnLst>
                    </p:cTn>
                  </p:par>
                  <p:par>
                    <p:cTn id="74" fill="hold" nodeType="clickPar">
                      <p:stCondLst>
                        <p:cond delay="indefinite"/>
                      </p:stCondLst>
                      <p:childTnLst>
                        <p:par>
                          <p:cTn id="75" fill="hold" nodeType="withGroup">
                            <p:stCondLst>
                              <p:cond delay="0"/>
                            </p:stCondLst>
                            <p:childTnLst>
                              <p:par>
                                <p:cTn id="76" presetID="0" presetClass="path" presetSubtype="0" accel="50000" decel="50000" fill="hold" nodeType="clickEffect">
                                  <p:stCondLst>
                                    <p:cond delay="0"/>
                                  </p:stCondLst>
                                  <p:childTnLst>
                                    <p:animMotion origin="layout" path="M -3.61111E-6 -4.91329E-6 L -0.05399 -0.14382 L -0.32222 -0.17341 L -0.34288 -0.14382 " pathEditMode="relative" ptsTypes="AAAA">
                                      <p:cBhvr>
                                        <p:cTn id="77" dur="2000" fill="hold"/>
                                        <p:tgtEl>
                                          <p:spTgt spid="5754"/>
                                        </p:tgtEl>
                                        <p:attrNameLst>
                                          <p:attrName>ppt_x</p:attrName>
                                          <p:attrName>ppt_y</p:attrName>
                                        </p:attrNameLst>
                                      </p:cBhvr>
                                    </p:animMotion>
                                  </p:childTnLst>
                                </p:cTn>
                              </p:par>
                            </p:childTnLst>
                          </p:cTn>
                        </p:par>
                        <p:par>
                          <p:cTn id="78" fill="hold" nodeType="afterGroup">
                            <p:stCondLst>
                              <p:cond delay="2000"/>
                            </p:stCondLst>
                            <p:childTnLst>
                              <p:par>
                                <p:cTn id="79" presetID="1" presetClass="entr" presetSubtype="0" fill="hold" grpId="0" nodeType="afterEffect">
                                  <p:stCondLst>
                                    <p:cond delay="0"/>
                                  </p:stCondLst>
                                  <p:childTnLst>
                                    <p:set>
                                      <p:cBhvr>
                                        <p:cTn id="80" dur="1" fill="hold">
                                          <p:stCondLst>
                                            <p:cond delay="0"/>
                                          </p:stCondLst>
                                        </p:cTn>
                                        <p:tgtEl>
                                          <p:spTgt spid="528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explode.wav"/>
                                        </p:tgtEl>
                                      </p:cMediaNode>
                                    </p:audio>
                                  </p:subTnLst>
                                </p:cTn>
                              </p:par>
                              <p:par>
                                <p:cTn id="81" presetID="3" presetClass="exit" presetSubtype="10" fill="hold" grpId="1" nodeType="withEffect">
                                  <p:stCondLst>
                                    <p:cond delay="0"/>
                                  </p:stCondLst>
                                  <p:childTnLst>
                                    <p:animEffect transition="out" filter="blinds(horizontal)">
                                      <p:cBhvr>
                                        <p:cTn id="82" dur="500"/>
                                        <p:tgtEl>
                                          <p:spTgt spid="5280"/>
                                        </p:tgtEl>
                                      </p:cBhvr>
                                    </p:animEffect>
                                    <p:set>
                                      <p:cBhvr>
                                        <p:cTn id="83" dur="1" fill="hold">
                                          <p:stCondLst>
                                            <p:cond delay="499"/>
                                          </p:stCondLst>
                                        </p:cTn>
                                        <p:tgtEl>
                                          <p:spTgt spid="5280"/>
                                        </p:tgtEl>
                                        <p:attrNameLst>
                                          <p:attrName>style.visibility</p:attrName>
                                        </p:attrNameLst>
                                      </p:cBhvr>
                                      <p:to>
                                        <p:strVal val="hidden"/>
                                      </p:to>
                                    </p:set>
                                  </p:childTnLst>
                                </p:cTn>
                              </p:par>
                            </p:childTnLst>
                          </p:cTn>
                        </p:par>
                        <p:par>
                          <p:cTn id="84" fill="hold" nodeType="afterGroup">
                            <p:stCondLst>
                              <p:cond delay="2500"/>
                            </p:stCondLst>
                            <p:childTnLst>
                              <p:par>
                                <p:cTn id="85" presetID="0" presetClass="path" presetSubtype="0" accel="50000" decel="50000" fill="hold" nodeType="afterEffect">
                                  <p:stCondLst>
                                    <p:cond delay="0"/>
                                  </p:stCondLst>
                                  <p:childTnLst>
                                    <p:animMotion origin="layout" path="M 0.06042 -0.26389 L 0.21875 0.13055 L 0.21736 0.61203 " pathEditMode="relative" ptsTypes="AAA">
                                      <p:cBhvr>
                                        <p:cTn id="86" dur="2000" fill="hold"/>
                                        <p:tgtEl>
                                          <p:spTgt spid="5644"/>
                                        </p:tgtEl>
                                        <p:attrNameLst>
                                          <p:attrName>ppt_x</p:attrName>
                                          <p:attrName>ppt_y</p:attrName>
                                        </p:attrNameLst>
                                      </p:cBhvr>
                                    </p:animMotion>
                                  </p:childTnLst>
                                </p:cTn>
                              </p:par>
                            </p:childTnLst>
                          </p:cTn>
                        </p:par>
                        <p:par>
                          <p:cTn id="87" fill="hold" nodeType="afterGroup">
                            <p:stCondLst>
                              <p:cond delay="4500"/>
                            </p:stCondLst>
                            <p:childTnLst>
                              <p:par>
                                <p:cTn id="88" presetID="9" presetClass="exit" presetSubtype="0" fill="hold" nodeType="afterEffect">
                                  <p:stCondLst>
                                    <p:cond delay="0"/>
                                  </p:stCondLst>
                                  <p:childTnLst>
                                    <p:animEffect transition="out" filter="dissolve">
                                      <p:cBhvr>
                                        <p:cTn id="89" dur="500"/>
                                        <p:tgtEl>
                                          <p:spTgt spid="5644"/>
                                        </p:tgtEl>
                                      </p:cBhvr>
                                    </p:animEffect>
                                    <p:set>
                                      <p:cBhvr>
                                        <p:cTn id="90" dur="1" fill="hold">
                                          <p:stCondLst>
                                            <p:cond delay="499"/>
                                          </p:stCondLst>
                                        </p:cTn>
                                        <p:tgtEl>
                                          <p:spTgt spid="5644"/>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xit" presetSubtype="0" fill="hold" nodeType="clickEffect">
                                  <p:stCondLst>
                                    <p:cond delay="0"/>
                                  </p:stCondLst>
                                  <p:childTnLst>
                                    <p:animEffect transition="out" filter="dissolve">
                                      <p:cBhvr>
                                        <p:cTn id="94" dur="500"/>
                                        <p:tgtEl>
                                          <p:spTgt spid="5734"/>
                                        </p:tgtEl>
                                      </p:cBhvr>
                                    </p:animEffect>
                                    <p:set>
                                      <p:cBhvr>
                                        <p:cTn id="95" dur="1" fill="hold">
                                          <p:stCondLst>
                                            <p:cond delay="499"/>
                                          </p:stCondLst>
                                        </p:cTn>
                                        <p:tgtEl>
                                          <p:spTgt spid="5734"/>
                                        </p:tgtEl>
                                        <p:attrNameLst>
                                          <p:attrName>style.visibility</p:attrName>
                                        </p:attrNameLst>
                                      </p:cBhvr>
                                      <p:to>
                                        <p:strVal val="hidden"/>
                                      </p:to>
                                    </p:set>
                                  </p:childTnLst>
                                </p:cTn>
                              </p:par>
                            </p:childTnLst>
                          </p:cTn>
                        </p:par>
                        <p:par>
                          <p:cTn id="96" fill="hold" nodeType="afterGroup">
                            <p:stCondLst>
                              <p:cond delay="500"/>
                            </p:stCondLst>
                            <p:childTnLst>
                              <p:par>
                                <p:cTn id="97" presetID="22" presetClass="entr" presetSubtype="8" fill="hold" nodeType="afterEffect">
                                  <p:stCondLst>
                                    <p:cond delay="0"/>
                                  </p:stCondLst>
                                  <p:childTnLst>
                                    <p:set>
                                      <p:cBhvr>
                                        <p:cTn id="98" dur="1" fill="hold">
                                          <p:stCondLst>
                                            <p:cond delay="0"/>
                                          </p:stCondLst>
                                        </p:cTn>
                                        <p:tgtEl>
                                          <p:spTgt spid="5739"/>
                                        </p:tgtEl>
                                        <p:attrNameLst>
                                          <p:attrName>style.visibility</p:attrName>
                                        </p:attrNameLst>
                                      </p:cBhvr>
                                      <p:to>
                                        <p:strVal val="visible"/>
                                      </p:to>
                                    </p:set>
                                    <p:animEffect transition="in" filter="wipe(left)">
                                      <p:cBhvr>
                                        <p:cTn id="99" dur="1000"/>
                                        <p:tgtEl>
                                          <p:spTgt spid="5739"/>
                                        </p:tgtEl>
                                      </p:cBhvr>
                                    </p:animEffect>
                                  </p:childTnLst>
                                </p:cTn>
                              </p:par>
                            </p:childTnLst>
                          </p:cTn>
                        </p:par>
                        <p:par>
                          <p:cTn id="100" fill="hold" nodeType="afterGroup">
                            <p:stCondLst>
                              <p:cond delay="1500"/>
                            </p:stCondLst>
                            <p:childTnLst>
                              <p:par>
                                <p:cTn id="101" presetID="22" presetClass="entr" presetSubtype="8" fill="hold" nodeType="afterEffect">
                                  <p:stCondLst>
                                    <p:cond delay="0"/>
                                  </p:stCondLst>
                                  <p:childTnLst>
                                    <p:set>
                                      <p:cBhvr>
                                        <p:cTn id="102" dur="1" fill="hold">
                                          <p:stCondLst>
                                            <p:cond delay="0"/>
                                          </p:stCondLst>
                                        </p:cTn>
                                        <p:tgtEl>
                                          <p:spTgt spid="5729"/>
                                        </p:tgtEl>
                                        <p:attrNameLst>
                                          <p:attrName>style.visibility</p:attrName>
                                        </p:attrNameLst>
                                      </p:cBhvr>
                                      <p:to>
                                        <p:strVal val="visible"/>
                                      </p:to>
                                    </p:set>
                                    <p:animEffect transition="in" filter="wipe(left)">
                                      <p:cBhvr>
                                        <p:cTn id="103" dur="1000"/>
                                        <p:tgtEl>
                                          <p:spTgt spid="5729"/>
                                        </p:tgtEl>
                                      </p:cBhvr>
                                    </p:animEffect>
                                  </p:childTnLst>
                                </p:cTn>
                              </p:par>
                            </p:childTnLst>
                          </p:cTn>
                        </p:par>
                        <p:par>
                          <p:cTn id="104" fill="hold" nodeType="afterGroup">
                            <p:stCondLst>
                              <p:cond delay="2500"/>
                            </p:stCondLst>
                            <p:childTnLst>
                              <p:par>
                                <p:cTn id="105" presetID="1" presetClass="entr" presetSubtype="0" fill="hold" grpId="0" nodeType="afterEffect">
                                  <p:stCondLst>
                                    <p:cond delay="0"/>
                                  </p:stCondLst>
                                  <p:childTnLst>
                                    <p:set>
                                      <p:cBhvr>
                                        <p:cTn id="106" dur="1" fill="hold">
                                          <p:stCondLst>
                                            <p:cond delay="0"/>
                                          </p:stCondLst>
                                        </p:cTn>
                                        <p:tgtEl>
                                          <p:spTgt spid="528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explode.wav"/>
                                        </p:tgtEl>
                                      </p:cMediaNode>
                                    </p:audio>
                                  </p:subTnLst>
                                </p:cTn>
                              </p:par>
                              <p:par>
                                <p:cTn id="107" presetID="3" presetClass="exit" presetSubtype="10" fill="hold" grpId="1" nodeType="withEffect">
                                  <p:stCondLst>
                                    <p:cond delay="0"/>
                                  </p:stCondLst>
                                  <p:childTnLst>
                                    <p:animEffect transition="out" filter="blinds(horizontal)">
                                      <p:cBhvr>
                                        <p:cTn id="108" dur="500"/>
                                        <p:tgtEl>
                                          <p:spTgt spid="5281"/>
                                        </p:tgtEl>
                                      </p:cBhvr>
                                    </p:animEffect>
                                    <p:set>
                                      <p:cBhvr>
                                        <p:cTn id="109" dur="1" fill="hold">
                                          <p:stCondLst>
                                            <p:cond delay="499"/>
                                          </p:stCondLst>
                                        </p:cTn>
                                        <p:tgtEl>
                                          <p:spTgt spid="5281"/>
                                        </p:tgtEl>
                                        <p:attrNameLst>
                                          <p:attrName>style.visibility</p:attrName>
                                        </p:attrNameLst>
                                      </p:cBhvr>
                                      <p:to>
                                        <p:strVal val="hidden"/>
                                      </p:to>
                                    </p:set>
                                  </p:childTnLst>
                                </p:cTn>
                              </p:par>
                            </p:childTnLst>
                          </p:cTn>
                        </p:par>
                        <p:par>
                          <p:cTn id="110" fill="hold" nodeType="afterGroup">
                            <p:stCondLst>
                              <p:cond delay="3000"/>
                            </p:stCondLst>
                            <p:childTnLst>
                              <p:par>
                                <p:cTn id="111" presetID="0" presetClass="path" presetSubtype="0" accel="50000" decel="50000" fill="hold" nodeType="afterEffect">
                                  <p:stCondLst>
                                    <p:cond delay="0"/>
                                  </p:stCondLst>
                                  <p:childTnLst>
                                    <p:animMotion origin="layout" path="M -3.05556E-6 3.7037E-7 L -0.07292 0.19305 " pathEditMode="relative" ptsTypes="AA">
                                      <p:cBhvr>
                                        <p:cTn id="112" dur="2000" fill="hold"/>
                                        <p:tgtEl>
                                          <p:spTgt spid="5704"/>
                                        </p:tgtEl>
                                        <p:attrNameLst>
                                          <p:attrName>ppt_x</p:attrName>
                                          <p:attrName>ppt_y</p:attrName>
                                        </p:attrNameLst>
                                      </p:cBhvr>
                                    </p:animMotion>
                                  </p:childTnLst>
                                </p:cTn>
                              </p:par>
                            </p:childTnLst>
                          </p:cTn>
                        </p:par>
                        <p:par>
                          <p:cTn id="113" fill="hold" nodeType="afterGroup">
                            <p:stCondLst>
                              <p:cond delay="5000"/>
                            </p:stCondLst>
                            <p:childTnLst>
                              <p:par>
                                <p:cTn id="114" presetID="12" presetClass="entr" presetSubtype="4" fill="hold" nodeType="afterEffect">
                                  <p:stCondLst>
                                    <p:cond delay="0"/>
                                  </p:stCondLst>
                                  <p:childTnLst>
                                    <p:set>
                                      <p:cBhvr>
                                        <p:cTn id="115" dur="1" fill="hold">
                                          <p:stCondLst>
                                            <p:cond delay="0"/>
                                          </p:stCondLst>
                                        </p:cTn>
                                        <p:tgtEl>
                                          <p:spTgt spid="5744"/>
                                        </p:tgtEl>
                                        <p:attrNameLst>
                                          <p:attrName>style.visibility</p:attrName>
                                        </p:attrNameLst>
                                      </p:cBhvr>
                                      <p:to>
                                        <p:strVal val="visible"/>
                                      </p:to>
                                    </p:set>
                                    <p:animEffect transition="in" filter="slide(fromBottom)">
                                      <p:cBhvr>
                                        <p:cTn id="116" dur="500"/>
                                        <p:tgtEl>
                                          <p:spTgt spid="5744"/>
                                        </p:tgtEl>
                                      </p:cBhvr>
                                    </p:animEffect>
                                  </p:childTnLst>
                                </p:cTn>
                              </p:par>
                            </p:childTnLst>
                          </p:cTn>
                        </p:par>
                        <p:par>
                          <p:cTn id="117" fill="hold" nodeType="afterGroup">
                            <p:stCondLst>
                              <p:cond delay="5500"/>
                            </p:stCondLst>
                            <p:childTnLst>
                              <p:par>
                                <p:cTn id="118" presetID="1" presetClass="entr" presetSubtype="0" fill="hold" grpId="0" nodeType="afterEffect">
                                  <p:stCondLst>
                                    <p:cond delay="0"/>
                                  </p:stCondLst>
                                  <p:childTnLst>
                                    <p:set>
                                      <p:cBhvr>
                                        <p:cTn id="119" dur="1" fill="hold">
                                          <p:stCondLst>
                                            <p:cond delay="0"/>
                                          </p:stCondLst>
                                        </p:cTn>
                                        <p:tgtEl>
                                          <p:spTgt spid="5324"/>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explode.wav"/>
                                        </p:tgtEl>
                                      </p:cMediaNode>
                                    </p:audio>
                                  </p:subTnLst>
                                </p:cTn>
                              </p:par>
                              <p:par>
                                <p:cTn id="120" presetID="3" presetClass="exit" presetSubtype="10" fill="hold" grpId="1" nodeType="withEffect">
                                  <p:stCondLst>
                                    <p:cond delay="0"/>
                                  </p:stCondLst>
                                  <p:childTnLst>
                                    <p:animEffect transition="out" filter="blinds(horizontal)">
                                      <p:cBhvr>
                                        <p:cTn id="121" dur="500"/>
                                        <p:tgtEl>
                                          <p:spTgt spid="5324"/>
                                        </p:tgtEl>
                                      </p:cBhvr>
                                    </p:animEffect>
                                    <p:set>
                                      <p:cBhvr>
                                        <p:cTn id="122" dur="1" fill="hold">
                                          <p:stCondLst>
                                            <p:cond delay="499"/>
                                          </p:stCondLst>
                                        </p:cTn>
                                        <p:tgtEl>
                                          <p:spTgt spid="5324"/>
                                        </p:tgtEl>
                                        <p:attrNameLst>
                                          <p:attrName>style.visibility</p:attrName>
                                        </p:attrNameLst>
                                      </p:cBhvr>
                                      <p:to>
                                        <p:strVal val="hidden"/>
                                      </p:to>
                                    </p:set>
                                  </p:childTnLst>
                                </p:cTn>
                              </p:par>
                            </p:childTnLst>
                          </p:cTn>
                        </p:par>
                        <p:par>
                          <p:cTn id="123" fill="hold" nodeType="afterGroup">
                            <p:stCondLst>
                              <p:cond delay="6000"/>
                            </p:stCondLst>
                            <p:childTnLst>
                              <p:par>
                                <p:cTn id="124" presetID="12" presetClass="entr" presetSubtype="4" fill="hold" nodeType="afterEffect">
                                  <p:stCondLst>
                                    <p:cond delay="0"/>
                                  </p:stCondLst>
                                  <p:childTnLst>
                                    <p:set>
                                      <p:cBhvr>
                                        <p:cTn id="125" dur="1" fill="hold">
                                          <p:stCondLst>
                                            <p:cond delay="0"/>
                                          </p:stCondLst>
                                        </p:cTn>
                                        <p:tgtEl>
                                          <p:spTgt spid="5749"/>
                                        </p:tgtEl>
                                        <p:attrNameLst>
                                          <p:attrName>style.visibility</p:attrName>
                                        </p:attrNameLst>
                                      </p:cBhvr>
                                      <p:to>
                                        <p:strVal val="visible"/>
                                      </p:to>
                                    </p:set>
                                    <p:animEffect transition="in" filter="slide(fromBottom)">
                                      <p:cBhvr>
                                        <p:cTn id="126" dur="500"/>
                                        <p:tgtEl>
                                          <p:spTgt spid="5749"/>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320"/>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explode.wav"/>
                                        </p:tgtEl>
                                      </p:cMediaNode>
                                    </p:audio>
                                  </p:subTnLst>
                                </p:cTn>
                              </p:par>
                              <p:par>
                                <p:cTn id="131" presetID="3" presetClass="exit" presetSubtype="10" fill="hold" grpId="1" nodeType="withEffect">
                                  <p:stCondLst>
                                    <p:cond delay="0"/>
                                  </p:stCondLst>
                                  <p:childTnLst>
                                    <p:animEffect transition="out" filter="blinds(horizontal)">
                                      <p:cBhvr>
                                        <p:cTn id="132" dur="500"/>
                                        <p:tgtEl>
                                          <p:spTgt spid="5320"/>
                                        </p:tgtEl>
                                      </p:cBhvr>
                                    </p:animEffect>
                                    <p:set>
                                      <p:cBhvr>
                                        <p:cTn id="133" dur="1" fill="hold">
                                          <p:stCondLst>
                                            <p:cond delay="499"/>
                                          </p:stCondLst>
                                        </p:cTn>
                                        <p:tgtEl>
                                          <p:spTgt spid="5320"/>
                                        </p:tgtEl>
                                        <p:attrNameLst>
                                          <p:attrName>style.visibility</p:attrName>
                                        </p:attrNameLst>
                                      </p:cBhvr>
                                      <p:to>
                                        <p:strVal val="hidden"/>
                                      </p:to>
                                    </p:set>
                                  </p:childTnLst>
                                </p:cTn>
                              </p:par>
                            </p:childTnLst>
                          </p:cTn>
                        </p:par>
                        <p:par>
                          <p:cTn id="134" fill="hold" nodeType="afterGroup">
                            <p:stCondLst>
                              <p:cond delay="500"/>
                            </p:stCondLst>
                            <p:childTnLst>
                              <p:par>
                                <p:cTn id="135" presetID="0" presetClass="path" presetSubtype="0" accel="50000" decel="50000" fill="hold" nodeType="afterEffect">
                                  <p:stCondLst>
                                    <p:cond delay="0"/>
                                  </p:stCondLst>
                                  <p:childTnLst>
                                    <p:animMotion origin="layout" path="M -4.44444E-6 -7.40741E-7 L 0.01563 0.13889 L -0.00486 0.75787 " pathEditMode="relative" rAng="0" ptsTypes="AAA">
                                      <p:cBhvr>
                                        <p:cTn id="136" dur="2000" fill="hold"/>
                                        <p:tgtEl>
                                          <p:spTgt spid="5654"/>
                                        </p:tgtEl>
                                        <p:attrNameLst>
                                          <p:attrName>ppt_x</p:attrName>
                                          <p:attrName>ppt_y</p:attrName>
                                        </p:attrNameLst>
                                      </p:cBhvr>
                                      <p:rCtr x="538" y="37894"/>
                                    </p:animMotion>
                                  </p:childTnLst>
                                </p:cTn>
                              </p:par>
                            </p:childTnLst>
                          </p:cTn>
                        </p:par>
                        <p:par>
                          <p:cTn id="137" fill="hold" nodeType="afterGroup">
                            <p:stCondLst>
                              <p:cond delay="2500"/>
                            </p:stCondLst>
                            <p:childTnLst>
                              <p:par>
                                <p:cTn id="138" presetID="9" presetClass="exit" presetSubtype="0" fill="hold" nodeType="afterEffect">
                                  <p:stCondLst>
                                    <p:cond delay="0"/>
                                  </p:stCondLst>
                                  <p:childTnLst>
                                    <p:animEffect transition="out" filter="dissolve">
                                      <p:cBhvr>
                                        <p:cTn id="139" dur="500"/>
                                        <p:tgtEl>
                                          <p:spTgt spid="5654"/>
                                        </p:tgtEl>
                                      </p:cBhvr>
                                    </p:animEffect>
                                    <p:set>
                                      <p:cBhvr>
                                        <p:cTn id="140" dur="1" fill="hold">
                                          <p:stCondLst>
                                            <p:cond delay="499"/>
                                          </p:stCondLst>
                                        </p:cTn>
                                        <p:tgtEl>
                                          <p:spTgt spid="5654"/>
                                        </p:tgtEl>
                                        <p:attrNameLst>
                                          <p:attrName>style.visibility</p:attrName>
                                        </p:attrNameLst>
                                      </p:cBhvr>
                                      <p:to>
                                        <p:strVal val="hidden"/>
                                      </p:to>
                                    </p:set>
                                  </p:childTnLst>
                                </p:cTn>
                              </p:par>
                            </p:childTnLst>
                          </p:cTn>
                        </p:par>
                        <p:par>
                          <p:cTn id="141" fill="hold" nodeType="afterGroup">
                            <p:stCondLst>
                              <p:cond delay="3000"/>
                            </p:stCondLst>
                            <p:childTnLst>
                              <p:par>
                                <p:cTn id="142" presetID="1" presetClass="entr" presetSubtype="0" fill="hold" grpId="0" nodeType="afterEffect">
                                  <p:stCondLst>
                                    <p:cond delay="0"/>
                                  </p:stCondLst>
                                  <p:childTnLst>
                                    <p:set>
                                      <p:cBhvr>
                                        <p:cTn id="143" dur="1" fill="hold">
                                          <p:stCondLst>
                                            <p:cond delay="0"/>
                                          </p:stCondLst>
                                        </p:cTn>
                                        <p:tgtEl>
                                          <p:spTgt spid="5328"/>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explode.wav"/>
                                        </p:tgtEl>
                                      </p:cMediaNode>
                                    </p:audio>
                                  </p:subTnLst>
                                </p:cTn>
                              </p:par>
                              <p:par>
                                <p:cTn id="144" presetID="3" presetClass="exit" presetSubtype="10" fill="hold" grpId="1" nodeType="withEffect">
                                  <p:stCondLst>
                                    <p:cond delay="0"/>
                                  </p:stCondLst>
                                  <p:childTnLst>
                                    <p:animEffect transition="out" filter="blinds(horizontal)">
                                      <p:cBhvr>
                                        <p:cTn id="145" dur="500"/>
                                        <p:tgtEl>
                                          <p:spTgt spid="5328"/>
                                        </p:tgtEl>
                                      </p:cBhvr>
                                    </p:animEffect>
                                    <p:set>
                                      <p:cBhvr>
                                        <p:cTn id="146" dur="1" fill="hold">
                                          <p:stCondLst>
                                            <p:cond delay="499"/>
                                          </p:stCondLst>
                                        </p:cTn>
                                        <p:tgtEl>
                                          <p:spTgt spid="5328"/>
                                        </p:tgtEl>
                                        <p:attrNameLst>
                                          <p:attrName>style.visibility</p:attrName>
                                        </p:attrNameLst>
                                      </p:cBhvr>
                                      <p:to>
                                        <p:strVal val="hidden"/>
                                      </p:to>
                                    </p:set>
                                  </p:childTnLst>
                                </p:cTn>
                              </p:par>
                            </p:childTnLst>
                          </p:cTn>
                        </p:par>
                        <p:par>
                          <p:cTn id="147" fill="hold" nodeType="afterGroup">
                            <p:stCondLst>
                              <p:cond delay="3500"/>
                            </p:stCondLst>
                            <p:childTnLst>
                              <p:par>
                                <p:cTn id="148" presetID="0" presetClass="path" presetSubtype="0" accel="50000" decel="50000" fill="hold" nodeType="afterEffect">
                                  <p:stCondLst>
                                    <p:cond delay="0"/>
                                  </p:stCondLst>
                                  <p:childTnLst>
                                    <p:animMotion origin="layout" path="M 4.44444E-6 -1.85185E-6 L -0.07084 0.07709 L -0.08264 0.64537 " pathEditMode="relative" rAng="0" ptsTypes="AAA">
                                      <p:cBhvr>
                                        <p:cTn id="149" dur="2000" fill="hold"/>
                                        <p:tgtEl>
                                          <p:spTgt spid="5684"/>
                                        </p:tgtEl>
                                        <p:attrNameLst>
                                          <p:attrName>ppt_x</p:attrName>
                                          <p:attrName>ppt_y</p:attrName>
                                        </p:attrNameLst>
                                      </p:cBhvr>
                                      <p:rCtr x="-4132" y="32269"/>
                                    </p:animMotion>
                                  </p:childTnLst>
                                </p:cTn>
                              </p:par>
                            </p:childTnLst>
                          </p:cTn>
                        </p:par>
                        <p:par>
                          <p:cTn id="150" fill="hold" nodeType="afterGroup">
                            <p:stCondLst>
                              <p:cond delay="5500"/>
                            </p:stCondLst>
                            <p:childTnLst>
                              <p:par>
                                <p:cTn id="151" presetID="9" presetClass="exit" presetSubtype="0" fill="hold" nodeType="afterEffect">
                                  <p:stCondLst>
                                    <p:cond delay="0"/>
                                  </p:stCondLst>
                                  <p:childTnLst>
                                    <p:animEffect transition="out" filter="dissolve">
                                      <p:cBhvr>
                                        <p:cTn id="152" dur="500"/>
                                        <p:tgtEl>
                                          <p:spTgt spid="5684"/>
                                        </p:tgtEl>
                                      </p:cBhvr>
                                    </p:animEffect>
                                    <p:set>
                                      <p:cBhvr>
                                        <p:cTn id="153" dur="1" fill="hold">
                                          <p:stCondLst>
                                            <p:cond delay="499"/>
                                          </p:stCondLst>
                                        </p:cTn>
                                        <p:tgtEl>
                                          <p:spTgt spid="5684"/>
                                        </p:tgtEl>
                                        <p:attrNameLst>
                                          <p:attrName>style.visibility</p:attrName>
                                        </p:attrNameLst>
                                      </p:cBhvr>
                                      <p:to>
                                        <p:strVal val="hidden"/>
                                      </p:to>
                                    </p:set>
                                  </p:childTnLst>
                                </p:cTn>
                              </p:par>
                            </p:childTnLst>
                          </p:cTn>
                        </p:par>
                        <p:par>
                          <p:cTn id="154" fill="hold" nodeType="afterGroup">
                            <p:stCondLst>
                              <p:cond delay="6000"/>
                            </p:stCondLst>
                            <p:childTnLst>
                              <p:par>
                                <p:cTn id="155" presetID="1" presetClass="entr" presetSubtype="0" fill="hold" grpId="0" nodeType="afterEffect">
                                  <p:stCondLst>
                                    <p:cond delay="0"/>
                                  </p:stCondLst>
                                  <p:childTnLst>
                                    <p:set>
                                      <p:cBhvr>
                                        <p:cTn id="156" dur="1" fill="hold">
                                          <p:stCondLst>
                                            <p:cond delay="0"/>
                                          </p:stCondLst>
                                        </p:cTn>
                                        <p:tgtEl>
                                          <p:spTgt spid="5329"/>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3" name="explode.wav"/>
                                        </p:tgtEl>
                                      </p:cMediaNode>
                                    </p:audio>
                                  </p:subTnLst>
                                </p:cTn>
                              </p:par>
                              <p:par>
                                <p:cTn id="157" presetID="3" presetClass="exit" presetSubtype="10" fill="hold" grpId="1" nodeType="withEffect">
                                  <p:stCondLst>
                                    <p:cond delay="0"/>
                                  </p:stCondLst>
                                  <p:childTnLst>
                                    <p:animEffect transition="out" filter="blinds(horizontal)">
                                      <p:cBhvr>
                                        <p:cTn id="158" dur="500"/>
                                        <p:tgtEl>
                                          <p:spTgt spid="5329"/>
                                        </p:tgtEl>
                                      </p:cBhvr>
                                    </p:animEffect>
                                    <p:set>
                                      <p:cBhvr>
                                        <p:cTn id="159" dur="1" fill="hold">
                                          <p:stCondLst>
                                            <p:cond delay="499"/>
                                          </p:stCondLst>
                                        </p:cTn>
                                        <p:tgtEl>
                                          <p:spTgt spid="5329"/>
                                        </p:tgtEl>
                                        <p:attrNameLst>
                                          <p:attrName>style.visibility</p:attrName>
                                        </p:attrNameLst>
                                      </p:cBhvr>
                                      <p:to>
                                        <p:strVal val="hidden"/>
                                      </p:to>
                                    </p:set>
                                  </p:childTnLst>
                                </p:cTn>
                              </p:par>
                            </p:childTnLst>
                          </p:cTn>
                        </p:par>
                        <p:par>
                          <p:cTn id="160" fill="hold" nodeType="afterGroup">
                            <p:stCondLst>
                              <p:cond delay="6500"/>
                            </p:stCondLst>
                            <p:childTnLst>
                              <p:par>
                                <p:cTn id="161" presetID="0" presetClass="path" presetSubtype="0" accel="50000" decel="50000" fill="hold" nodeType="afterEffect">
                                  <p:stCondLst>
                                    <p:cond delay="0"/>
                                  </p:stCondLst>
                                  <p:childTnLst>
                                    <p:animMotion origin="layout" path="M 2.77778E-7 -5.55556E-6 L -0.11979 0.15555 L -0.125 0.54583 " pathEditMode="relative" ptsTypes="AAA">
                                      <p:cBhvr>
                                        <p:cTn id="162" dur="2000" fill="hold"/>
                                        <p:tgtEl>
                                          <p:spTgt spid="5669"/>
                                        </p:tgtEl>
                                        <p:attrNameLst>
                                          <p:attrName>ppt_x</p:attrName>
                                          <p:attrName>ppt_y</p:attrName>
                                        </p:attrNameLst>
                                      </p:cBhvr>
                                    </p:animMotion>
                                  </p:childTnLst>
                                </p:cTn>
                              </p:par>
                            </p:childTnLst>
                          </p:cTn>
                        </p:par>
                        <p:par>
                          <p:cTn id="163" fill="hold" nodeType="afterGroup">
                            <p:stCondLst>
                              <p:cond delay="8500"/>
                            </p:stCondLst>
                            <p:childTnLst>
                              <p:par>
                                <p:cTn id="164" presetID="9" presetClass="exit" presetSubtype="0" fill="hold" nodeType="afterEffect">
                                  <p:stCondLst>
                                    <p:cond delay="0"/>
                                  </p:stCondLst>
                                  <p:childTnLst>
                                    <p:animEffect transition="out" filter="dissolve">
                                      <p:cBhvr>
                                        <p:cTn id="165" dur="500"/>
                                        <p:tgtEl>
                                          <p:spTgt spid="5669"/>
                                        </p:tgtEl>
                                      </p:cBhvr>
                                    </p:animEffect>
                                    <p:set>
                                      <p:cBhvr>
                                        <p:cTn id="166" dur="1" fill="hold">
                                          <p:stCondLst>
                                            <p:cond delay="499"/>
                                          </p:stCondLst>
                                        </p:cTn>
                                        <p:tgtEl>
                                          <p:spTgt spid="56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 grpId="0" animBg="1"/>
      <p:bldP spid="5281" grpId="1" animBg="1"/>
      <p:bldP spid="5320" grpId="0" animBg="1"/>
      <p:bldP spid="5320" grpId="1" animBg="1"/>
      <p:bldP spid="5324" grpId="0" animBg="1"/>
      <p:bldP spid="5324" grpId="1" animBg="1"/>
      <p:bldP spid="5328" grpId="0" animBg="1"/>
      <p:bldP spid="5328" grpId="1" animBg="1"/>
      <p:bldP spid="5329" grpId="0" animBg="1"/>
      <p:bldP spid="5329" grpId="1" animBg="1"/>
      <p:bldP spid="5280" grpId="0" animBg="1"/>
      <p:bldP spid="5280" grpId="1"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46482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7"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54864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44196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41910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40386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4800600"/>
            <a:ext cx="304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Rectangle 13"/>
          <p:cNvSpPr>
            <a:spLocks noChangeArrowheads="1"/>
          </p:cNvSpPr>
          <p:nvPr/>
        </p:nvSpPr>
        <p:spPr bwMode="auto">
          <a:xfrm>
            <a:off x="2209800" y="3048000"/>
            <a:ext cx="152400" cy="152400"/>
          </a:xfrm>
          <a:prstGeom prst="rect">
            <a:avLst/>
          </a:prstGeom>
          <a:solidFill>
            <a:srgbClr val="99CCFF"/>
          </a:solidFill>
          <a:ln w="15875">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7" name="Rectangle 15"/>
          <p:cNvSpPr>
            <a:spLocks noChangeArrowheads="1"/>
          </p:cNvSpPr>
          <p:nvPr/>
        </p:nvSpPr>
        <p:spPr bwMode="auto">
          <a:xfrm>
            <a:off x="2819400" y="3124200"/>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88" name="Rectangle 16"/>
          <p:cNvSpPr>
            <a:spLocks noChangeArrowheads="1"/>
          </p:cNvSpPr>
          <p:nvPr/>
        </p:nvSpPr>
        <p:spPr bwMode="auto">
          <a:xfrm>
            <a:off x="3276600" y="3962400"/>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5131" name="Picture 17" descr="Union 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62484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Rectangle 12"/>
          <p:cNvSpPr>
            <a:spLocks noChangeArrowheads="1"/>
          </p:cNvSpPr>
          <p:nvPr/>
        </p:nvSpPr>
        <p:spPr bwMode="auto">
          <a:xfrm>
            <a:off x="3886200" y="3505200"/>
            <a:ext cx="152400" cy="152400"/>
          </a:xfrm>
          <a:prstGeom prst="rect">
            <a:avLst/>
          </a:prstGeom>
          <a:solidFill>
            <a:srgbClr val="99CCFF"/>
          </a:solidFill>
          <a:ln w="15875">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0" name="AutoShape 18"/>
          <p:cNvSpPr>
            <a:spLocks noChangeArrowheads="1"/>
          </p:cNvSpPr>
          <p:nvPr/>
        </p:nvSpPr>
        <p:spPr bwMode="auto">
          <a:xfrm>
            <a:off x="3657600" y="19050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1" name="AutoShape 19"/>
          <p:cNvSpPr>
            <a:spLocks noChangeArrowheads="1"/>
          </p:cNvSpPr>
          <p:nvPr/>
        </p:nvSpPr>
        <p:spPr bwMode="auto">
          <a:xfrm>
            <a:off x="3276600" y="37338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3092" name="AutoShape 20"/>
          <p:cNvSpPr>
            <a:spLocks noChangeArrowheads="1"/>
          </p:cNvSpPr>
          <p:nvPr/>
        </p:nvSpPr>
        <p:spPr bwMode="auto">
          <a:xfrm>
            <a:off x="3352800" y="46482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3093" name="Picture 21" descr="Cowp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648200"/>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AutoShape 23"/>
          <p:cNvSpPr>
            <a:spLocks noChangeArrowheads="1"/>
          </p:cNvSpPr>
          <p:nvPr/>
        </p:nvSpPr>
        <p:spPr bwMode="auto">
          <a:xfrm>
            <a:off x="3124200" y="44196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3097" name="Picture 25" descr="Cowp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419600"/>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8" name="AutoShape 26"/>
          <p:cNvSpPr>
            <a:spLocks noChangeArrowheads="1"/>
          </p:cNvSpPr>
          <p:nvPr/>
        </p:nvSpPr>
        <p:spPr bwMode="auto">
          <a:xfrm>
            <a:off x="2743200" y="41148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3099" name="Picture 27" descr="Cowp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191000"/>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0" name="AutoShape 28"/>
          <p:cNvSpPr>
            <a:spLocks noChangeArrowheads="1"/>
          </p:cNvSpPr>
          <p:nvPr/>
        </p:nvSpPr>
        <p:spPr bwMode="auto">
          <a:xfrm>
            <a:off x="1905000" y="47244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3101" name="Picture 29" descr="Cowp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800600"/>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 name="Oval 30"/>
          <p:cNvSpPr>
            <a:spLocks noChangeArrowheads="1"/>
          </p:cNvSpPr>
          <p:nvPr/>
        </p:nvSpPr>
        <p:spPr bwMode="auto">
          <a:xfrm>
            <a:off x="1905000" y="3981450"/>
            <a:ext cx="457200" cy="304800"/>
          </a:xfrm>
          <a:prstGeom prst="ellipse">
            <a:avLst/>
          </a:pr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3103" name="Picture 31" descr="Cowp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0" y="4041775"/>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4" name="AutoShape 32"/>
          <p:cNvSpPr>
            <a:spLocks noChangeArrowheads="1"/>
          </p:cNvSpPr>
          <p:nvPr/>
        </p:nvSpPr>
        <p:spPr bwMode="auto">
          <a:xfrm>
            <a:off x="3565525" y="4778375"/>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146" name="Text Box 33"/>
          <p:cNvSpPr txBox="1">
            <a:spLocks noChangeArrowheads="1"/>
          </p:cNvSpPr>
          <p:nvPr/>
        </p:nvSpPr>
        <p:spPr bwMode="auto">
          <a:xfrm>
            <a:off x="617538" y="344488"/>
            <a:ext cx="6413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latin typeface="Times New Roman" pitchFamily="18" charset="0"/>
              </a:rPr>
              <a:t>1781</a:t>
            </a:r>
          </a:p>
        </p:txBody>
      </p:sp>
    </p:spTree>
    <p:extLst>
      <p:ext uri="{BB962C8B-B14F-4D97-AF65-F5344CB8AC3E}">
        <p14:creationId xmlns:p14="http://schemas.microsoft.com/office/powerpoint/2010/main" val="993066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11111E-6 -8.14815E-6 L 0.07361 -0.05556 L 0.1375 -0.10186 L 0.16805 -0.17778 " pathEditMode="relative" ptsTypes="AAAA">
                                      <p:cBhvr>
                                        <p:cTn id="6" dur="2000" fill="hold"/>
                                        <p:tgtEl>
                                          <p:spTgt spid="308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11111E-6 6.2963E-6 L -0.02916 -0.06296 L -0.02778 -0.17592 L -0.01944 -0.24629 " pathEditMode="relative" ptsTypes="AAAA">
                                      <p:cBhvr>
                                        <p:cTn id="8" dur="2000" fill="hold"/>
                                        <p:tgtEl>
                                          <p:spTgt spid="3084"/>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11111E-6 3.33333E-6 L 0.01805 -0.06297 L 0.07361 -0.10556 L 0.09027 -0.15371 " pathEditMode="relative" ptsTypes="AAAA">
                                      <p:cBhvr>
                                        <p:cTn id="10" dur="3000" fill="hold"/>
                                        <p:tgtEl>
                                          <p:spTgt spid="3087"/>
                                        </p:tgtEl>
                                        <p:attrNameLst>
                                          <p:attrName>ppt_x</p:attrName>
                                          <p:attrName>ppt_y</p:attrName>
                                        </p:attrNameLst>
                                      </p:cBhvr>
                                    </p:animMotion>
                                  </p:childTnLst>
                                </p:cTn>
                              </p:par>
                            </p:childTnLst>
                          </p:cTn>
                        </p:par>
                        <p:par>
                          <p:cTn id="11" fill="hold" nodeType="afterGroup">
                            <p:stCondLst>
                              <p:cond delay="3000"/>
                            </p:stCondLst>
                            <p:childTnLst>
                              <p:par>
                                <p:cTn id="12" presetID="9" presetClass="exit" presetSubtype="0" fill="hold" grpId="1" nodeType="afterEffect">
                                  <p:stCondLst>
                                    <p:cond delay="0"/>
                                  </p:stCondLst>
                                  <p:childTnLst>
                                    <p:animEffect transition="out" filter="dissolve">
                                      <p:cBhvr>
                                        <p:cTn id="13" dur="500"/>
                                        <p:tgtEl>
                                          <p:spTgt spid="3085"/>
                                        </p:tgtEl>
                                      </p:cBhvr>
                                    </p:animEffect>
                                    <p:set>
                                      <p:cBhvr>
                                        <p:cTn id="14" dur="1" fill="hold">
                                          <p:stCondLst>
                                            <p:cond delay="499"/>
                                          </p:stCondLst>
                                        </p:cTn>
                                        <p:tgtEl>
                                          <p:spTgt spid="3085"/>
                                        </p:tgtEl>
                                        <p:attrNameLst>
                                          <p:attrName>style.visibility</p:attrName>
                                        </p:attrNameLst>
                                      </p:cBhvr>
                                      <p:to>
                                        <p:strVal val="hidden"/>
                                      </p:to>
                                    </p:set>
                                  </p:childTnLst>
                                </p:cTn>
                              </p:par>
                            </p:childTnLst>
                          </p:cTn>
                        </p:par>
                        <p:par>
                          <p:cTn id="15" fill="hold" nodeType="afterGroup">
                            <p:stCondLst>
                              <p:cond delay="3500"/>
                            </p:stCondLst>
                            <p:childTnLst>
                              <p:par>
                                <p:cTn id="16" presetID="1" presetClass="entr" presetSubtype="0" fill="hold" grpId="0" nodeType="afterEffect">
                                  <p:stCondLst>
                                    <p:cond delay="0"/>
                                  </p:stCondLst>
                                  <p:childTnLst>
                                    <p:set>
                                      <p:cBhvr>
                                        <p:cTn id="17" dur="1" fill="hold">
                                          <p:stCondLst>
                                            <p:cond delay="0"/>
                                          </p:stCondLst>
                                        </p:cTn>
                                        <p:tgtEl>
                                          <p:spTgt spid="3090"/>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explode.wav"/>
                                        </p:tgtEl>
                                      </p:cMediaNode>
                                    </p:audio>
                                  </p:subTnLst>
                                </p:cTn>
                              </p:par>
                              <p:par>
                                <p:cTn id="18" presetID="3" presetClass="exit" presetSubtype="10" fill="hold" grpId="1" nodeType="withEffect">
                                  <p:stCondLst>
                                    <p:cond delay="0"/>
                                  </p:stCondLst>
                                  <p:childTnLst>
                                    <p:animEffect transition="out" filter="blinds(horizontal)">
                                      <p:cBhvr>
                                        <p:cTn id="19" dur="500"/>
                                        <p:tgtEl>
                                          <p:spTgt spid="3090"/>
                                        </p:tgtEl>
                                      </p:cBhvr>
                                    </p:animEffect>
                                    <p:set>
                                      <p:cBhvr>
                                        <p:cTn id="20" dur="1" fill="hold">
                                          <p:stCondLst>
                                            <p:cond delay="499"/>
                                          </p:stCondLst>
                                        </p:cTn>
                                        <p:tgtEl>
                                          <p:spTgt spid="3090"/>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grpId="1" nodeType="clickEffect">
                                  <p:stCondLst>
                                    <p:cond delay="0"/>
                                  </p:stCondLst>
                                  <p:childTnLst>
                                    <p:animMotion origin="layout" path="M 0.08854 -0.15348 L 0.17396 -0.10139 L 0.2375 0.0493 L 0.3 0.1 " pathEditMode="relative" rAng="0" ptsTypes="AAAA">
                                      <p:cBhvr>
                                        <p:cTn id="24" dur="2000" fill="hold"/>
                                        <p:tgtEl>
                                          <p:spTgt spid="3087"/>
                                        </p:tgtEl>
                                        <p:attrNameLst>
                                          <p:attrName>ppt_x</p:attrName>
                                          <p:attrName>ppt_y</p:attrName>
                                        </p:attrNameLst>
                                      </p:cBhvr>
                                      <p:rCtr x="10573" y="12662"/>
                                    </p:animMotion>
                                  </p:childTnLst>
                                </p:cTn>
                              </p:par>
                              <p:par>
                                <p:cTn id="25" presetID="0" presetClass="path" presetSubtype="0" accel="50000" decel="50000" fill="hold" grpId="1" nodeType="withEffect">
                                  <p:stCondLst>
                                    <p:cond delay="0"/>
                                  </p:stCondLst>
                                  <p:childTnLst>
                                    <p:animMotion origin="layout" path="M -0.01528 -0.24444 L -0.01424 -0.1875 L 0.04462 -0.15347 L 0.04618 -0.07361 L -0.04601 0.03056 " pathEditMode="relative" ptsTypes="AAAAA">
                                      <p:cBhvr>
                                        <p:cTn id="26" dur="2000" fill="hold"/>
                                        <p:tgtEl>
                                          <p:spTgt spid="3084"/>
                                        </p:tgtEl>
                                        <p:attrNameLst>
                                          <p:attrName>ppt_x</p:attrName>
                                          <p:attrName>ppt_y</p:attrName>
                                        </p:attrNameLst>
                                      </p:cBhvr>
                                    </p:animMotion>
                                  </p:childTnLst>
                                </p:cTn>
                              </p:par>
                            </p:childTnLst>
                          </p:cTn>
                        </p:par>
                        <p:par>
                          <p:cTn id="27" fill="hold" nodeType="afterGroup">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309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explode.wav"/>
                                        </p:tgtEl>
                                      </p:cMediaNode>
                                    </p:audio>
                                  </p:subTnLst>
                                </p:cTn>
                              </p:par>
                              <p:par>
                                <p:cTn id="30" presetID="3" presetClass="exit" presetSubtype="10" fill="hold" grpId="1" nodeType="withEffect">
                                  <p:stCondLst>
                                    <p:cond delay="0"/>
                                  </p:stCondLst>
                                  <p:childTnLst>
                                    <p:animEffect transition="out" filter="blinds(horizontal)">
                                      <p:cBhvr>
                                        <p:cTn id="31" dur="500"/>
                                        <p:tgtEl>
                                          <p:spTgt spid="3091"/>
                                        </p:tgtEl>
                                      </p:cBhvr>
                                    </p:animEffect>
                                    <p:set>
                                      <p:cBhvr>
                                        <p:cTn id="32" dur="1" fill="hold">
                                          <p:stCondLst>
                                            <p:cond delay="499"/>
                                          </p:stCondLst>
                                        </p:cTn>
                                        <p:tgtEl>
                                          <p:spTgt spid="309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0" presetClass="path" presetSubtype="0" accel="50000" decel="50000" fill="hold" grpId="0" nodeType="clickEffect">
                                  <p:stCondLst>
                                    <p:cond delay="0"/>
                                  </p:stCondLst>
                                  <p:childTnLst>
                                    <p:animMotion origin="layout" path="M 3.33333E-6 1.11111E-6 L -0.0125 0.06805 L 0.03646 0.125 L 0.06041 0.2 " pathEditMode="relative" rAng="0" ptsTypes="AAAA">
                                      <p:cBhvr>
                                        <p:cTn id="36" dur="2000" fill="hold"/>
                                        <p:tgtEl>
                                          <p:spTgt spid="3088"/>
                                        </p:tgtEl>
                                        <p:attrNameLst>
                                          <p:attrName>ppt_x</p:attrName>
                                          <p:attrName>ppt_y</p:attrName>
                                        </p:attrNameLst>
                                      </p:cBhvr>
                                      <p:rCtr x="2396" y="10000"/>
                                    </p:animMotion>
                                  </p:childTnLst>
                                </p:cTn>
                              </p:par>
                              <p:par>
                                <p:cTn id="37" presetID="0" presetClass="path" presetSubtype="0" accel="50000" decel="50000" fill="hold" grpId="2" nodeType="withEffect">
                                  <p:stCondLst>
                                    <p:cond delay="0"/>
                                  </p:stCondLst>
                                  <p:childTnLst>
                                    <p:animMotion origin="layout" path="M 0.3 0.1 L 0.31875 -0.14861 L 0.31979 -0.22639 L 0.33125 -0.41667 L 0.41146 -0.375 " pathEditMode="relative" rAng="0" ptsTypes="AAAAA">
                                      <p:cBhvr>
                                        <p:cTn id="38" dur="2000" fill="hold"/>
                                        <p:tgtEl>
                                          <p:spTgt spid="3087"/>
                                        </p:tgtEl>
                                        <p:attrNameLst>
                                          <p:attrName>ppt_x</p:attrName>
                                          <p:attrName>ppt_y</p:attrName>
                                        </p:attrNameLst>
                                      </p:cBhvr>
                                      <p:rCtr x="5573" y="-25833"/>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9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explode.wav"/>
                                        </p:tgtEl>
                                      </p:cMediaNode>
                                    </p:audio>
                                  </p:subTnLst>
                                </p:cTn>
                              </p:par>
                              <p:par>
                                <p:cTn id="43" presetID="3" presetClass="exit" presetSubtype="10" fill="hold" grpId="1" nodeType="withEffect">
                                  <p:stCondLst>
                                    <p:cond delay="0"/>
                                  </p:stCondLst>
                                  <p:childTnLst>
                                    <p:animEffect transition="out" filter="blinds(horizontal)">
                                      <p:cBhvr>
                                        <p:cTn id="44" dur="500"/>
                                        <p:tgtEl>
                                          <p:spTgt spid="3092"/>
                                        </p:tgtEl>
                                      </p:cBhvr>
                                    </p:animEffect>
                                    <p:set>
                                      <p:cBhvr>
                                        <p:cTn id="45" dur="1" fill="hold">
                                          <p:stCondLst>
                                            <p:cond delay="499"/>
                                          </p:stCondLst>
                                        </p:cTn>
                                        <p:tgtEl>
                                          <p:spTgt spid="3092"/>
                                        </p:tgtEl>
                                        <p:attrNameLst>
                                          <p:attrName>style.visibility</p:attrName>
                                        </p:attrNameLst>
                                      </p:cBhvr>
                                      <p:to>
                                        <p:strVal val="hidden"/>
                                      </p:to>
                                    </p:set>
                                  </p:childTnLst>
                                </p:cTn>
                              </p:par>
                            </p:childTnLst>
                          </p:cTn>
                        </p:par>
                        <p:par>
                          <p:cTn id="46" fill="hold" nodeType="afterGroup">
                            <p:stCondLst>
                              <p:cond delay="500"/>
                            </p:stCondLst>
                            <p:childTnLst>
                              <p:par>
                                <p:cTn id="47" presetID="9" presetClass="exit" presetSubtype="0" fill="hold" nodeType="afterEffect">
                                  <p:stCondLst>
                                    <p:cond delay="0"/>
                                  </p:stCondLst>
                                  <p:childTnLst>
                                    <p:animEffect transition="out" filter="dissolve">
                                      <p:cBhvr>
                                        <p:cTn id="48" dur="500"/>
                                        <p:tgtEl>
                                          <p:spTgt spid="3078"/>
                                        </p:tgtEl>
                                      </p:cBhvr>
                                    </p:animEffect>
                                    <p:set>
                                      <p:cBhvr>
                                        <p:cTn id="49" dur="1" fill="hold">
                                          <p:stCondLst>
                                            <p:cond delay="499"/>
                                          </p:stCondLst>
                                        </p:cTn>
                                        <p:tgtEl>
                                          <p:spTgt spid="3078"/>
                                        </p:tgtEl>
                                        <p:attrNameLst>
                                          <p:attrName>style.visibility</p:attrName>
                                        </p:attrNameLst>
                                      </p:cBhvr>
                                      <p:to>
                                        <p:strVal val="hidden"/>
                                      </p:to>
                                    </p:set>
                                  </p:childTnLst>
                                </p:cTn>
                              </p:par>
                              <p:par>
                                <p:cTn id="50" presetID="9" presetClass="entr" presetSubtype="0" fill="hold" nodeType="withEffect">
                                  <p:stCondLst>
                                    <p:cond delay="0"/>
                                  </p:stCondLst>
                                  <p:childTnLst>
                                    <p:set>
                                      <p:cBhvr>
                                        <p:cTn id="51" dur="1" fill="hold">
                                          <p:stCondLst>
                                            <p:cond delay="0"/>
                                          </p:stCondLst>
                                        </p:cTn>
                                        <p:tgtEl>
                                          <p:spTgt spid="3093"/>
                                        </p:tgtEl>
                                        <p:attrNameLst>
                                          <p:attrName>style.visibility</p:attrName>
                                        </p:attrNameLst>
                                      </p:cBhvr>
                                      <p:to>
                                        <p:strVal val="visible"/>
                                      </p:to>
                                    </p:set>
                                    <p:animEffect transition="in" filter="dissolve">
                                      <p:cBhvr>
                                        <p:cTn id="52" dur="500"/>
                                        <p:tgtEl>
                                          <p:spTgt spid="3093"/>
                                        </p:tgtEl>
                                      </p:cBhvr>
                                    </p:animEffect>
                                  </p:childTnLst>
                                </p:cTn>
                              </p:par>
                            </p:childTnLst>
                          </p:cTn>
                        </p:par>
                        <p:par>
                          <p:cTn id="53" fill="hold" nodeType="afterGroup">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3095"/>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explode.wav"/>
                                        </p:tgtEl>
                                      </p:cMediaNode>
                                    </p:audio>
                                  </p:subTnLst>
                                </p:cTn>
                              </p:par>
                              <p:par>
                                <p:cTn id="56" presetID="3" presetClass="exit" presetSubtype="10" fill="hold" grpId="1" nodeType="withEffect">
                                  <p:stCondLst>
                                    <p:cond delay="0"/>
                                  </p:stCondLst>
                                  <p:childTnLst>
                                    <p:animEffect transition="out" filter="blinds(horizontal)">
                                      <p:cBhvr>
                                        <p:cTn id="57" dur="500"/>
                                        <p:tgtEl>
                                          <p:spTgt spid="3095"/>
                                        </p:tgtEl>
                                      </p:cBhvr>
                                    </p:animEffect>
                                    <p:set>
                                      <p:cBhvr>
                                        <p:cTn id="58" dur="1" fill="hold">
                                          <p:stCondLst>
                                            <p:cond delay="499"/>
                                          </p:stCondLst>
                                        </p:cTn>
                                        <p:tgtEl>
                                          <p:spTgt spid="3095"/>
                                        </p:tgtEl>
                                        <p:attrNameLst>
                                          <p:attrName>style.visibility</p:attrName>
                                        </p:attrNameLst>
                                      </p:cBhvr>
                                      <p:to>
                                        <p:strVal val="hidden"/>
                                      </p:to>
                                    </p:set>
                                  </p:childTnLst>
                                </p:cTn>
                              </p:par>
                            </p:childTnLst>
                          </p:cTn>
                        </p:par>
                        <p:par>
                          <p:cTn id="59" fill="hold" nodeType="afterGroup">
                            <p:stCondLst>
                              <p:cond delay="1500"/>
                            </p:stCondLst>
                            <p:childTnLst>
                              <p:par>
                                <p:cTn id="60" presetID="9" presetClass="exit" presetSubtype="0" fill="hold" nodeType="afterEffect">
                                  <p:stCondLst>
                                    <p:cond delay="0"/>
                                  </p:stCondLst>
                                  <p:childTnLst>
                                    <p:animEffect transition="out" filter="dissolve">
                                      <p:cBhvr>
                                        <p:cTn id="61" dur="500"/>
                                        <p:tgtEl>
                                          <p:spTgt spid="3080"/>
                                        </p:tgtEl>
                                      </p:cBhvr>
                                    </p:animEffect>
                                    <p:set>
                                      <p:cBhvr>
                                        <p:cTn id="62" dur="1" fill="hold">
                                          <p:stCondLst>
                                            <p:cond delay="499"/>
                                          </p:stCondLst>
                                        </p:cTn>
                                        <p:tgtEl>
                                          <p:spTgt spid="3080"/>
                                        </p:tgtEl>
                                        <p:attrNameLst>
                                          <p:attrName>style.visibility</p:attrName>
                                        </p:attrNameLst>
                                      </p:cBhvr>
                                      <p:to>
                                        <p:strVal val="hidden"/>
                                      </p:to>
                                    </p:set>
                                  </p:childTnLst>
                                </p:cTn>
                              </p:par>
                              <p:par>
                                <p:cTn id="63" presetID="9" presetClass="entr" presetSubtype="0" fill="hold" nodeType="withEffect">
                                  <p:stCondLst>
                                    <p:cond delay="0"/>
                                  </p:stCondLst>
                                  <p:childTnLst>
                                    <p:set>
                                      <p:cBhvr>
                                        <p:cTn id="64" dur="1" fill="hold">
                                          <p:stCondLst>
                                            <p:cond delay="0"/>
                                          </p:stCondLst>
                                        </p:cTn>
                                        <p:tgtEl>
                                          <p:spTgt spid="3097"/>
                                        </p:tgtEl>
                                        <p:attrNameLst>
                                          <p:attrName>style.visibility</p:attrName>
                                        </p:attrNameLst>
                                      </p:cBhvr>
                                      <p:to>
                                        <p:strVal val="visible"/>
                                      </p:to>
                                    </p:set>
                                    <p:animEffect transition="in" filter="dissolve">
                                      <p:cBhvr>
                                        <p:cTn id="65" dur="500"/>
                                        <p:tgtEl>
                                          <p:spTgt spid="3097"/>
                                        </p:tgtEl>
                                      </p:cBhvr>
                                    </p:animEffect>
                                  </p:childTnLst>
                                </p:cTn>
                              </p:par>
                            </p:childTnLst>
                          </p:cTn>
                        </p:par>
                        <p:par>
                          <p:cTn id="66" fill="hold" nodeType="afterGroup">
                            <p:stCondLst>
                              <p:cond delay="2000"/>
                            </p:stCondLst>
                            <p:childTnLst>
                              <p:par>
                                <p:cTn id="67" presetID="1" presetClass="entr" presetSubtype="0" fill="hold" grpId="0" nodeType="afterEffect">
                                  <p:stCondLst>
                                    <p:cond delay="0"/>
                                  </p:stCondLst>
                                  <p:childTnLst>
                                    <p:set>
                                      <p:cBhvr>
                                        <p:cTn id="68" dur="1" fill="hold">
                                          <p:stCondLst>
                                            <p:cond delay="0"/>
                                          </p:stCondLst>
                                        </p:cTn>
                                        <p:tgtEl>
                                          <p:spTgt spid="309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explode.wav"/>
                                        </p:tgtEl>
                                      </p:cMediaNode>
                                    </p:audio>
                                  </p:subTnLst>
                                </p:cTn>
                              </p:par>
                              <p:par>
                                <p:cTn id="69" presetID="3" presetClass="exit" presetSubtype="10" fill="hold" grpId="1" nodeType="withEffect">
                                  <p:stCondLst>
                                    <p:cond delay="0"/>
                                  </p:stCondLst>
                                  <p:childTnLst>
                                    <p:animEffect transition="out" filter="blinds(horizontal)">
                                      <p:cBhvr>
                                        <p:cTn id="70" dur="500"/>
                                        <p:tgtEl>
                                          <p:spTgt spid="3098"/>
                                        </p:tgtEl>
                                      </p:cBhvr>
                                    </p:animEffect>
                                    <p:set>
                                      <p:cBhvr>
                                        <p:cTn id="71" dur="1" fill="hold">
                                          <p:stCondLst>
                                            <p:cond delay="499"/>
                                          </p:stCondLst>
                                        </p:cTn>
                                        <p:tgtEl>
                                          <p:spTgt spid="3098"/>
                                        </p:tgtEl>
                                        <p:attrNameLst>
                                          <p:attrName>style.visibility</p:attrName>
                                        </p:attrNameLst>
                                      </p:cBhvr>
                                      <p:to>
                                        <p:strVal val="hidden"/>
                                      </p:to>
                                    </p:set>
                                  </p:childTnLst>
                                </p:cTn>
                              </p:par>
                            </p:childTnLst>
                          </p:cTn>
                        </p:par>
                        <p:par>
                          <p:cTn id="72" fill="hold" nodeType="afterGroup">
                            <p:stCondLst>
                              <p:cond delay="2500"/>
                            </p:stCondLst>
                            <p:childTnLst>
                              <p:par>
                                <p:cTn id="73" presetID="9" presetClass="exit" presetSubtype="0" fill="hold" nodeType="afterEffect">
                                  <p:stCondLst>
                                    <p:cond delay="0"/>
                                  </p:stCondLst>
                                  <p:childTnLst>
                                    <p:animEffect transition="out" filter="dissolve">
                                      <p:cBhvr>
                                        <p:cTn id="74" dur="500"/>
                                        <p:tgtEl>
                                          <p:spTgt spid="3081"/>
                                        </p:tgtEl>
                                      </p:cBhvr>
                                    </p:animEffect>
                                    <p:set>
                                      <p:cBhvr>
                                        <p:cTn id="75" dur="1" fill="hold">
                                          <p:stCondLst>
                                            <p:cond delay="499"/>
                                          </p:stCondLst>
                                        </p:cTn>
                                        <p:tgtEl>
                                          <p:spTgt spid="3081"/>
                                        </p:tgtEl>
                                        <p:attrNameLst>
                                          <p:attrName>style.visibility</p:attrName>
                                        </p:attrNameLst>
                                      </p:cBhvr>
                                      <p:to>
                                        <p:strVal val="hidden"/>
                                      </p:to>
                                    </p:set>
                                  </p:childTnLst>
                                </p:cTn>
                              </p:par>
                              <p:par>
                                <p:cTn id="76" presetID="9" presetClass="entr" presetSubtype="0" fill="hold" nodeType="withEffect">
                                  <p:stCondLst>
                                    <p:cond delay="0"/>
                                  </p:stCondLst>
                                  <p:childTnLst>
                                    <p:set>
                                      <p:cBhvr>
                                        <p:cTn id="77" dur="1" fill="hold">
                                          <p:stCondLst>
                                            <p:cond delay="0"/>
                                          </p:stCondLst>
                                        </p:cTn>
                                        <p:tgtEl>
                                          <p:spTgt spid="3099"/>
                                        </p:tgtEl>
                                        <p:attrNameLst>
                                          <p:attrName>style.visibility</p:attrName>
                                        </p:attrNameLst>
                                      </p:cBhvr>
                                      <p:to>
                                        <p:strVal val="visible"/>
                                      </p:to>
                                    </p:set>
                                    <p:animEffect transition="in" filter="dissolve">
                                      <p:cBhvr>
                                        <p:cTn id="78" dur="500"/>
                                        <p:tgtEl>
                                          <p:spTgt spid="3099"/>
                                        </p:tgtEl>
                                      </p:cBhvr>
                                    </p:animEffect>
                                  </p:childTnLst>
                                </p:cTn>
                              </p:par>
                            </p:childTnLst>
                          </p:cTn>
                        </p:par>
                        <p:par>
                          <p:cTn id="79" fill="hold" nodeType="afterGroup">
                            <p:stCondLst>
                              <p:cond delay="3000"/>
                            </p:stCondLst>
                            <p:childTnLst>
                              <p:par>
                                <p:cTn id="80" presetID="1" presetClass="entr" presetSubtype="0" fill="hold" grpId="0" nodeType="afterEffect">
                                  <p:stCondLst>
                                    <p:cond delay="0"/>
                                  </p:stCondLst>
                                  <p:childTnLst>
                                    <p:set>
                                      <p:cBhvr>
                                        <p:cTn id="81" dur="1" fill="hold">
                                          <p:stCondLst>
                                            <p:cond delay="0"/>
                                          </p:stCondLst>
                                        </p:cTn>
                                        <p:tgtEl>
                                          <p:spTgt spid="310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explode.wav"/>
                                        </p:tgtEl>
                                      </p:cMediaNode>
                                    </p:audio>
                                  </p:subTnLst>
                                </p:cTn>
                              </p:par>
                              <p:par>
                                <p:cTn id="82" presetID="3" presetClass="exit" presetSubtype="10" fill="hold" grpId="1" nodeType="withEffect">
                                  <p:stCondLst>
                                    <p:cond delay="0"/>
                                  </p:stCondLst>
                                  <p:childTnLst>
                                    <p:animEffect transition="out" filter="blinds(horizontal)">
                                      <p:cBhvr>
                                        <p:cTn id="83" dur="500"/>
                                        <p:tgtEl>
                                          <p:spTgt spid="3100"/>
                                        </p:tgtEl>
                                      </p:cBhvr>
                                    </p:animEffect>
                                    <p:set>
                                      <p:cBhvr>
                                        <p:cTn id="84" dur="1" fill="hold">
                                          <p:stCondLst>
                                            <p:cond delay="499"/>
                                          </p:stCondLst>
                                        </p:cTn>
                                        <p:tgtEl>
                                          <p:spTgt spid="3100"/>
                                        </p:tgtEl>
                                        <p:attrNameLst>
                                          <p:attrName>style.visibility</p:attrName>
                                        </p:attrNameLst>
                                      </p:cBhvr>
                                      <p:to>
                                        <p:strVal val="hidden"/>
                                      </p:to>
                                    </p:set>
                                  </p:childTnLst>
                                </p:cTn>
                              </p:par>
                            </p:childTnLst>
                          </p:cTn>
                        </p:par>
                        <p:par>
                          <p:cTn id="85" fill="hold" nodeType="afterGroup">
                            <p:stCondLst>
                              <p:cond delay="3500"/>
                            </p:stCondLst>
                            <p:childTnLst>
                              <p:par>
                                <p:cTn id="86" presetID="9" presetClass="exit" presetSubtype="0" fill="hold" nodeType="afterEffect">
                                  <p:stCondLst>
                                    <p:cond delay="0"/>
                                  </p:stCondLst>
                                  <p:childTnLst>
                                    <p:animEffect transition="out" filter="dissolve">
                                      <p:cBhvr>
                                        <p:cTn id="87" dur="500"/>
                                        <p:tgtEl>
                                          <p:spTgt spid="3083"/>
                                        </p:tgtEl>
                                      </p:cBhvr>
                                    </p:animEffect>
                                    <p:set>
                                      <p:cBhvr>
                                        <p:cTn id="88" dur="1" fill="hold">
                                          <p:stCondLst>
                                            <p:cond delay="499"/>
                                          </p:stCondLst>
                                        </p:cTn>
                                        <p:tgtEl>
                                          <p:spTgt spid="3083"/>
                                        </p:tgtEl>
                                        <p:attrNameLst>
                                          <p:attrName>style.visibility</p:attrName>
                                        </p:attrNameLst>
                                      </p:cBhvr>
                                      <p:to>
                                        <p:strVal val="hidden"/>
                                      </p:to>
                                    </p:set>
                                  </p:childTnLst>
                                </p:cTn>
                              </p:par>
                              <p:par>
                                <p:cTn id="89" presetID="9" presetClass="entr" presetSubtype="0" fill="hold" nodeType="withEffect">
                                  <p:stCondLst>
                                    <p:cond delay="0"/>
                                  </p:stCondLst>
                                  <p:childTnLst>
                                    <p:set>
                                      <p:cBhvr>
                                        <p:cTn id="90" dur="1" fill="hold">
                                          <p:stCondLst>
                                            <p:cond delay="0"/>
                                          </p:stCondLst>
                                        </p:cTn>
                                        <p:tgtEl>
                                          <p:spTgt spid="3101"/>
                                        </p:tgtEl>
                                        <p:attrNameLst>
                                          <p:attrName>style.visibility</p:attrName>
                                        </p:attrNameLst>
                                      </p:cBhvr>
                                      <p:to>
                                        <p:strVal val="visible"/>
                                      </p:to>
                                    </p:set>
                                    <p:animEffect transition="in" filter="dissolve">
                                      <p:cBhvr>
                                        <p:cTn id="91" dur="500"/>
                                        <p:tgtEl>
                                          <p:spTgt spid="310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0" presetClass="path" presetSubtype="0" accel="50000" decel="50000" fill="hold" grpId="2" nodeType="clickEffect">
                                  <p:stCondLst>
                                    <p:cond delay="0"/>
                                  </p:stCondLst>
                                  <p:childTnLst>
                                    <p:animMotion origin="layout" path="M -0.046 0.03056 L -0.13663 0.1 L -0.17725 0.07222 " pathEditMode="relative" ptsTypes="AAA">
                                      <p:cBhvr>
                                        <p:cTn id="95" dur="2000" fill="hold"/>
                                        <p:tgtEl>
                                          <p:spTgt spid="3084"/>
                                        </p:tgtEl>
                                        <p:attrNameLst>
                                          <p:attrName>ppt_x</p:attrName>
                                          <p:attrName>ppt_y</p:attrName>
                                        </p:attrNameLst>
                                      </p:cBhvr>
                                    </p:animMotion>
                                  </p:childTnLst>
                                </p:cTn>
                              </p:par>
                            </p:childTnLst>
                          </p:cTn>
                        </p:par>
                        <p:par>
                          <p:cTn id="96" fill="hold" nodeType="afterGroup">
                            <p:stCondLst>
                              <p:cond delay="2000"/>
                            </p:stCondLst>
                            <p:childTnLst>
                              <p:par>
                                <p:cTn id="97" presetID="21" presetClass="entr" presetSubtype="4" fill="hold" grpId="0" nodeType="afterEffect">
                                  <p:stCondLst>
                                    <p:cond delay="0"/>
                                  </p:stCondLst>
                                  <p:childTnLst>
                                    <p:set>
                                      <p:cBhvr>
                                        <p:cTn id="98" dur="1" fill="hold">
                                          <p:stCondLst>
                                            <p:cond delay="0"/>
                                          </p:stCondLst>
                                        </p:cTn>
                                        <p:tgtEl>
                                          <p:spTgt spid="3102"/>
                                        </p:tgtEl>
                                        <p:attrNameLst>
                                          <p:attrName>style.visibility</p:attrName>
                                        </p:attrNameLst>
                                      </p:cBhvr>
                                      <p:to>
                                        <p:strVal val="visible"/>
                                      </p:to>
                                    </p:set>
                                    <p:animEffect transition="in" filter="wheel(4)">
                                      <p:cBhvr>
                                        <p:cTn id="99" dur="2000"/>
                                        <p:tgtEl>
                                          <p:spTgt spid="310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0" presetClass="path" presetSubtype="0" accel="50000" decel="50000" fill="hold" grpId="1" nodeType="clickEffect">
                                  <p:stCondLst>
                                    <p:cond delay="0"/>
                                  </p:stCondLst>
                                  <p:childTnLst>
                                    <p:animMotion origin="layout" path="M 0.06041 0.2 L -0.08889 0.09259 L -0.11389 0.03842 " pathEditMode="relative" rAng="0" ptsTypes="AAA">
                                      <p:cBhvr>
                                        <p:cTn id="103" dur="2000" fill="hold"/>
                                        <p:tgtEl>
                                          <p:spTgt spid="3088"/>
                                        </p:tgtEl>
                                        <p:attrNameLst>
                                          <p:attrName>ppt_x</p:attrName>
                                          <p:attrName>ppt_y</p:attrName>
                                        </p:attrNameLst>
                                      </p:cBhvr>
                                      <p:rCtr x="-8715" y="-8079"/>
                                    </p:animMotion>
                                  </p:childTnLst>
                                </p:cTn>
                              </p:par>
                            </p:childTnLst>
                          </p:cTn>
                        </p:par>
                        <p:par>
                          <p:cTn id="104" fill="hold" nodeType="afterGroup">
                            <p:stCondLst>
                              <p:cond delay="2000"/>
                            </p:stCondLst>
                            <p:childTnLst>
                              <p:par>
                                <p:cTn id="105" presetID="21" presetClass="exit" presetSubtype="4" fill="hold" grpId="1" nodeType="afterEffect">
                                  <p:stCondLst>
                                    <p:cond delay="0"/>
                                  </p:stCondLst>
                                  <p:childTnLst>
                                    <p:animEffect transition="out" filter="wheel(4)">
                                      <p:cBhvr>
                                        <p:cTn id="106" dur="2000"/>
                                        <p:tgtEl>
                                          <p:spTgt spid="3102"/>
                                        </p:tgtEl>
                                      </p:cBhvr>
                                    </p:animEffect>
                                    <p:set>
                                      <p:cBhvr>
                                        <p:cTn id="107" dur="1" fill="hold">
                                          <p:stCondLst>
                                            <p:cond delay="1999"/>
                                          </p:stCondLst>
                                        </p:cTn>
                                        <p:tgtEl>
                                          <p:spTgt spid="3102"/>
                                        </p:tgtEl>
                                        <p:attrNameLst>
                                          <p:attrName>style.visibility</p:attrName>
                                        </p:attrNameLst>
                                      </p:cBhvr>
                                      <p:to>
                                        <p:strVal val="hidden"/>
                                      </p:to>
                                    </p:set>
                                  </p:childTnLst>
                                </p:cTn>
                              </p:par>
                            </p:childTnLst>
                          </p:cTn>
                        </p:par>
                        <p:par>
                          <p:cTn id="108" fill="hold" nodeType="afterGroup">
                            <p:stCondLst>
                              <p:cond delay="4000"/>
                            </p:stCondLst>
                            <p:childTnLst>
                              <p:par>
                                <p:cTn id="109" presetID="0" presetClass="path" presetSubtype="0" accel="50000" decel="50000" fill="hold" grpId="2" nodeType="afterEffect">
                                  <p:stCondLst>
                                    <p:cond delay="0"/>
                                  </p:stCondLst>
                                  <p:childTnLst>
                                    <p:animMotion origin="layout" path="M -0.1132 0.03935 L -0.01979 0.1287 L 0.05208 0.12824 " pathEditMode="relative" rAng="0" ptsTypes="AAA">
                                      <p:cBhvr>
                                        <p:cTn id="110" dur="2000" fill="hold"/>
                                        <p:tgtEl>
                                          <p:spTgt spid="3088"/>
                                        </p:tgtEl>
                                        <p:attrNameLst>
                                          <p:attrName>ppt_x</p:attrName>
                                          <p:attrName>ppt_y</p:attrName>
                                        </p:attrNameLst>
                                      </p:cBhvr>
                                      <p:rCtr x="8264" y="4468"/>
                                    </p:animMotion>
                                  </p:childTnLst>
                                </p:cTn>
                              </p:par>
                            </p:childTnLst>
                          </p:cTn>
                        </p:par>
                        <p:par>
                          <p:cTn id="111" fill="hold" nodeType="afterGroup">
                            <p:stCondLst>
                              <p:cond delay="6000"/>
                            </p:stCondLst>
                            <p:childTnLst>
                              <p:par>
                                <p:cTn id="112" presetID="9" presetClass="exit" presetSubtype="0" fill="hold" nodeType="afterEffect">
                                  <p:stCondLst>
                                    <p:cond delay="0"/>
                                  </p:stCondLst>
                                  <p:childTnLst>
                                    <p:animEffect transition="out" filter="dissolve">
                                      <p:cBhvr>
                                        <p:cTn id="113" dur="500"/>
                                        <p:tgtEl>
                                          <p:spTgt spid="3082"/>
                                        </p:tgtEl>
                                      </p:cBhvr>
                                    </p:animEffect>
                                    <p:set>
                                      <p:cBhvr>
                                        <p:cTn id="114" dur="1" fill="hold">
                                          <p:stCondLst>
                                            <p:cond delay="499"/>
                                          </p:stCondLst>
                                        </p:cTn>
                                        <p:tgtEl>
                                          <p:spTgt spid="3082"/>
                                        </p:tgtEl>
                                        <p:attrNameLst>
                                          <p:attrName>style.visibility</p:attrName>
                                        </p:attrNameLst>
                                      </p:cBhvr>
                                      <p:to>
                                        <p:strVal val="hidden"/>
                                      </p:to>
                                    </p:set>
                                  </p:childTnLst>
                                </p:cTn>
                              </p:par>
                              <p:par>
                                <p:cTn id="115" presetID="9" presetClass="entr" presetSubtype="0" fill="hold" nodeType="withEffect">
                                  <p:stCondLst>
                                    <p:cond delay="0"/>
                                  </p:stCondLst>
                                  <p:childTnLst>
                                    <p:set>
                                      <p:cBhvr>
                                        <p:cTn id="116" dur="1" fill="hold">
                                          <p:stCondLst>
                                            <p:cond delay="0"/>
                                          </p:stCondLst>
                                        </p:cTn>
                                        <p:tgtEl>
                                          <p:spTgt spid="3103"/>
                                        </p:tgtEl>
                                        <p:attrNameLst>
                                          <p:attrName>style.visibility</p:attrName>
                                        </p:attrNameLst>
                                      </p:cBhvr>
                                      <p:to>
                                        <p:strVal val="visible"/>
                                      </p:to>
                                    </p:set>
                                    <p:animEffect transition="in" filter="dissolve">
                                      <p:cBhvr>
                                        <p:cTn id="117" dur="500"/>
                                        <p:tgtEl>
                                          <p:spTgt spid="310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0" presetClass="path" presetSubtype="0" accel="50000" decel="50000" fill="hold" grpId="3" nodeType="clickEffect">
                                  <p:stCondLst>
                                    <p:cond delay="0"/>
                                  </p:stCondLst>
                                  <p:childTnLst>
                                    <p:animMotion origin="layout" path="M -0.17725 0.07222 L -0.10989 0.16111 L -0.03715 0.19676 " pathEditMode="relative" rAng="0" ptsTypes="AAA">
                                      <p:cBhvr>
                                        <p:cTn id="121" dur="2000" fill="hold"/>
                                        <p:tgtEl>
                                          <p:spTgt spid="3084"/>
                                        </p:tgtEl>
                                        <p:attrNameLst>
                                          <p:attrName>ppt_x</p:attrName>
                                          <p:attrName>ppt_y</p:attrName>
                                        </p:attrNameLst>
                                      </p:cBhvr>
                                      <p:rCtr x="6997" y="6227"/>
                                    </p:animMotion>
                                  </p:childTnLst>
                                </p:cTn>
                              </p:par>
                            </p:childTnLst>
                          </p:cTn>
                        </p:par>
                        <p:par>
                          <p:cTn id="122" fill="hold" nodeType="afterGroup">
                            <p:stCondLst>
                              <p:cond delay="2000"/>
                            </p:stCondLst>
                            <p:childTnLst>
                              <p:par>
                                <p:cTn id="123" presetID="1" presetClass="entr" presetSubtype="0" fill="hold" grpId="0" nodeType="afterEffect">
                                  <p:stCondLst>
                                    <p:cond delay="0"/>
                                  </p:stCondLst>
                                  <p:childTnLst>
                                    <p:set>
                                      <p:cBhvr>
                                        <p:cTn id="124" dur="1" fill="hold">
                                          <p:stCondLst>
                                            <p:cond delay="0"/>
                                          </p:stCondLst>
                                        </p:cTn>
                                        <p:tgtEl>
                                          <p:spTgt spid="310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explode.wav"/>
                                        </p:tgtEl>
                                      </p:cMediaNode>
                                    </p:audio>
                                  </p:subTnLst>
                                </p:cTn>
                              </p:par>
                              <p:par>
                                <p:cTn id="125" presetID="3" presetClass="exit" presetSubtype="10" fill="hold" grpId="1" nodeType="withEffect">
                                  <p:stCondLst>
                                    <p:cond delay="0"/>
                                  </p:stCondLst>
                                  <p:childTnLst>
                                    <p:animEffect transition="out" filter="blinds(horizontal)">
                                      <p:cBhvr>
                                        <p:cTn id="126" dur="500"/>
                                        <p:tgtEl>
                                          <p:spTgt spid="3104"/>
                                        </p:tgtEl>
                                      </p:cBhvr>
                                    </p:animEffect>
                                    <p:set>
                                      <p:cBhvr>
                                        <p:cTn id="127" dur="1" fill="hold">
                                          <p:stCondLst>
                                            <p:cond delay="499"/>
                                          </p:stCondLst>
                                        </p:cTn>
                                        <p:tgtEl>
                                          <p:spTgt spid="3104"/>
                                        </p:tgtEl>
                                        <p:attrNameLst>
                                          <p:attrName>style.visibility</p:attrName>
                                        </p:attrNameLst>
                                      </p:cBhvr>
                                      <p:to>
                                        <p:strVal val="hidden"/>
                                      </p:to>
                                    </p:set>
                                  </p:childTnLst>
                                </p:cTn>
                              </p:par>
                            </p:childTnLst>
                          </p:cTn>
                        </p:par>
                        <p:par>
                          <p:cTn id="128" fill="hold" nodeType="afterGroup">
                            <p:stCondLst>
                              <p:cond delay="2500"/>
                            </p:stCondLst>
                            <p:childTnLst>
                              <p:par>
                                <p:cTn id="129" presetID="0" presetClass="path" presetSubtype="0" accel="50000" decel="50000" fill="hold" grpId="3" nodeType="afterEffect">
                                  <p:stCondLst>
                                    <p:cond delay="0"/>
                                  </p:stCondLst>
                                  <p:childTnLst>
                                    <p:animMotion origin="layout" path="M 0.05208 0.12824 L 0.06042 0.19907 " pathEditMode="relative" ptsTypes="AA">
                                      <p:cBhvr>
                                        <p:cTn id="130" dur="2000" fill="hold"/>
                                        <p:tgtEl>
                                          <p:spTgt spid="308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p:bldP spid="3085" grpId="1" animBg="1"/>
      <p:bldP spid="3087" grpId="0" animBg="1"/>
      <p:bldP spid="3087" grpId="1" animBg="1"/>
      <p:bldP spid="3087" grpId="2" animBg="1"/>
      <p:bldP spid="3088" grpId="0" animBg="1"/>
      <p:bldP spid="3088" grpId="1" animBg="1"/>
      <p:bldP spid="3088" grpId="2" animBg="1"/>
      <p:bldP spid="3088" grpId="3" animBg="1"/>
      <p:bldP spid="3084" grpId="0" animBg="1"/>
      <p:bldP spid="3084" grpId="1" animBg="1"/>
      <p:bldP spid="3084" grpId="2" animBg="1"/>
      <p:bldP spid="3084" grpId="3" animBg="1"/>
      <p:bldP spid="3090" grpId="0" animBg="1"/>
      <p:bldP spid="3090" grpId="1" animBg="1"/>
      <p:bldP spid="3091" grpId="0" animBg="1"/>
      <p:bldP spid="3091" grpId="1" animBg="1"/>
      <p:bldP spid="3092" grpId="0" animBg="1"/>
      <p:bldP spid="3092" grpId="1" animBg="1"/>
      <p:bldP spid="3095" grpId="0" animBg="1"/>
      <p:bldP spid="3095" grpId="1" animBg="1"/>
      <p:bldP spid="3098" grpId="0" animBg="1"/>
      <p:bldP spid="3098" grpId="1" animBg="1"/>
      <p:bldP spid="3100" grpId="0" animBg="1"/>
      <p:bldP spid="3100" grpId="1" animBg="1"/>
      <p:bldP spid="3102" grpId="0" animBg="1"/>
      <p:bldP spid="3102" grpId="1" animBg="1"/>
      <p:bldP spid="3104" grpId="0" animBg="1"/>
      <p:bldP spid="3104" grpId="1" animBg="1"/>
    </p:bldLst>
  </p:timing>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BritishStrategicPlanAnima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8600" y="0"/>
            <a:ext cx="639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600" y="4992688"/>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Cowp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5" y="2343150"/>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6750" y="53340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1075" y="210185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Cowp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725" y="1382713"/>
            <a:ext cx="32543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9663" y="404813"/>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descr="Cowp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875" y="4664075"/>
            <a:ext cx="3254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2" descr="Cowp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700" y="4046538"/>
            <a:ext cx="32543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3"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37515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17"/>
          <p:cNvSpPr>
            <a:spLocks noChangeArrowheads="1"/>
          </p:cNvSpPr>
          <p:nvPr/>
        </p:nvSpPr>
        <p:spPr bwMode="auto">
          <a:xfrm>
            <a:off x="5883275" y="2097088"/>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800">
                <a:solidFill>
                  <a:srgbClr val="000000"/>
                </a:solidFill>
              </a:rPr>
              <a:t>CL</a:t>
            </a:r>
          </a:p>
        </p:txBody>
      </p:sp>
      <p:sp>
        <p:nvSpPr>
          <p:cNvPr id="14357" name="Rectangle 21"/>
          <p:cNvSpPr>
            <a:spLocks noChangeArrowheads="1"/>
          </p:cNvSpPr>
          <p:nvPr/>
        </p:nvSpPr>
        <p:spPr bwMode="auto">
          <a:xfrm>
            <a:off x="5095875" y="3127375"/>
            <a:ext cx="152400" cy="152400"/>
          </a:xfrm>
          <a:prstGeom prst="rect">
            <a:avLst/>
          </a:prstGeom>
          <a:solidFill>
            <a:srgbClr val="99CCFF"/>
          </a:solidFill>
          <a:ln w="15875">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a:solidFill>
                  <a:srgbClr val="000000"/>
                </a:solidFill>
              </a:rPr>
              <a:t>L</a:t>
            </a:r>
          </a:p>
        </p:txBody>
      </p:sp>
      <p:grpSp>
        <p:nvGrpSpPr>
          <p:cNvPr id="2" name="Group 23"/>
          <p:cNvGrpSpPr>
            <a:grpSpLocks/>
          </p:cNvGrpSpPr>
          <p:nvPr/>
        </p:nvGrpSpPr>
        <p:grpSpPr bwMode="auto">
          <a:xfrm>
            <a:off x="5705475" y="6858000"/>
            <a:ext cx="381000" cy="373063"/>
            <a:chOff x="3371" y="1938"/>
            <a:chExt cx="86" cy="84"/>
          </a:xfrm>
        </p:grpSpPr>
        <p:sp>
          <p:nvSpPr>
            <p:cNvPr id="6197" name="Freeform 24"/>
            <p:cNvSpPr>
              <a:spLocks/>
            </p:cNvSpPr>
            <p:nvPr/>
          </p:nvSpPr>
          <p:spPr bwMode="auto">
            <a:xfrm>
              <a:off x="3371" y="1988"/>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34"/>
                <a:gd name="T38" fmla="*/ 84 w 8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0000FF"/>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98" name="Line 25"/>
            <p:cNvSpPr>
              <a:spLocks noChangeShapeType="1"/>
            </p:cNvSpPr>
            <p:nvPr/>
          </p:nvSpPr>
          <p:spPr bwMode="auto">
            <a:xfrm>
              <a:off x="3390" y="1971"/>
              <a:ext cx="1"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9" name="Line 26"/>
            <p:cNvSpPr>
              <a:spLocks noChangeShapeType="1"/>
            </p:cNvSpPr>
            <p:nvPr/>
          </p:nvSpPr>
          <p:spPr bwMode="auto">
            <a:xfrm>
              <a:off x="3415" y="1938"/>
              <a:ext cx="1"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200" name="Line 27"/>
            <p:cNvSpPr>
              <a:spLocks noChangeShapeType="1"/>
            </p:cNvSpPr>
            <p:nvPr/>
          </p:nvSpPr>
          <p:spPr bwMode="auto">
            <a:xfrm>
              <a:off x="3442" y="1960"/>
              <a:ext cx="1"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201" name="Freeform 28"/>
            <p:cNvSpPr>
              <a:spLocks/>
            </p:cNvSpPr>
            <p:nvPr/>
          </p:nvSpPr>
          <p:spPr bwMode="auto">
            <a:xfrm>
              <a:off x="3401" y="1972"/>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02" name="Freeform 29"/>
            <p:cNvSpPr>
              <a:spLocks/>
            </p:cNvSpPr>
            <p:nvPr/>
          </p:nvSpPr>
          <p:spPr bwMode="auto">
            <a:xfrm>
              <a:off x="3373" y="1978"/>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 name="T14" fmla="*/ 0 60000 65536"/>
                <a:gd name="T15" fmla="*/ 0 60000 65536"/>
                <a:gd name="T16" fmla="*/ 0 60000 65536"/>
                <a:gd name="T17" fmla="*/ 0 60000 65536"/>
                <a:gd name="T18" fmla="*/ 0 60000 65536"/>
                <a:gd name="T19" fmla="*/ 0 60000 65536"/>
                <a:gd name="T20" fmla="*/ 0 60000 65536"/>
                <a:gd name="T21" fmla="*/ 0 w 28"/>
                <a:gd name="T22" fmla="*/ 0 h 29"/>
                <a:gd name="T23" fmla="*/ 28 w 2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03" name="Freeform 30"/>
            <p:cNvSpPr>
              <a:spLocks/>
            </p:cNvSpPr>
            <p:nvPr/>
          </p:nvSpPr>
          <p:spPr bwMode="auto">
            <a:xfrm>
              <a:off x="3429" y="1964"/>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 name="T14" fmla="*/ 0 60000 65536"/>
                <a:gd name="T15" fmla="*/ 0 60000 65536"/>
                <a:gd name="T16" fmla="*/ 0 60000 65536"/>
                <a:gd name="T17" fmla="*/ 0 60000 65536"/>
                <a:gd name="T18" fmla="*/ 0 60000 65536"/>
                <a:gd name="T19" fmla="*/ 0 60000 65536"/>
                <a:gd name="T20" fmla="*/ 0 60000 65536"/>
                <a:gd name="T21" fmla="*/ 0 w 28"/>
                <a:gd name="T22" fmla="*/ 0 h 22"/>
                <a:gd name="T23" fmla="*/ 28 w 2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04" name="Freeform 31"/>
            <p:cNvSpPr>
              <a:spLocks/>
            </p:cNvSpPr>
            <p:nvPr/>
          </p:nvSpPr>
          <p:spPr bwMode="auto">
            <a:xfrm>
              <a:off x="3405" y="1944"/>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 name="T14" fmla="*/ 0 60000 65536"/>
                <a:gd name="T15" fmla="*/ 0 60000 65536"/>
                <a:gd name="T16" fmla="*/ 0 60000 65536"/>
                <a:gd name="T17" fmla="*/ 0 60000 65536"/>
                <a:gd name="T18" fmla="*/ 0 60000 65536"/>
                <a:gd name="T19" fmla="*/ 0 60000 65536"/>
                <a:gd name="T20" fmla="*/ 0 60000 65536"/>
                <a:gd name="T21" fmla="*/ 0 w 19"/>
                <a:gd name="T22" fmla="*/ 0 h 25"/>
                <a:gd name="T23" fmla="*/ 19 w 1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3" name="Group 32"/>
          <p:cNvGrpSpPr>
            <a:grpSpLocks/>
          </p:cNvGrpSpPr>
          <p:nvPr/>
        </p:nvGrpSpPr>
        <p:grpSpPr bwMode="auto">
          <a:xfrm>
            <a:off x="5260975" y="6858000"/>
            <a:ext cx="377825" cy="368300"/>
            <a:chOff x="3467" y="2034"/>
            <a:chExt cx="86" cy="84"/>
          </a:xfrm>
        </p:grpSpPr>
        <p:sp>
          <p:nvSpPr>
            <p:cNvPr id="6189" name="Freeform 33"/>
            <p:cNvSpPr>
              <a:spLocks/>
            </p:cNvSpPr>
            <p:nvPr/>
          </p:nvSpPr>
          <p:spPr bwMode="auto">
            <a:xfrm>
              <a:off x="3467" y="2084"/>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34"/>
                <a:gd name="T38" fmla="*/ 84 w 8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FF00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90" name="Line 34"/>
            <p:cNvSpPr>
              <a:spLocks noChangeShapeType="1"/>
            </p:cNvSpPr>
            <p:nvPr/>
          </p:nvSpPr>
          <p:spPr bwMode="auto">
            <a:xfrm>
              <a:off x="3488" y="2067"/>
              <a:ext cx="1"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1" name="Line 35"/>
            <p:cNvSpPr>
              <a:spLocks noChangeShapeType="1"/>
            </p:cNvSpPr>
            <p:nvPr/>
          </p:nvSpPr>
          <p:spPr bwMode="auto">
            <a:xfrm>
              <a:off x="3511" y="2034"/>
              <a:ext cx="1"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2" name="Line 36"/>
            <p:cNvSpPr>
              <a:spLocks noChangeShapeType="1"/>
            </p:cNvSpPr>
            <p:nvPr/>
          </p:nvSpPr>
          <p:spPr bwMode="auto">
            <a:xfrm>
              <a:off x="3538" y="2056"/>
              <a:ext cx="1"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3" name="Freeform 37"/>
            <p:cNvSpPr>
              <a:spLocks/>
            </p:cNvSpPr>
            <p:nvPr/>
          </p:nvSpPr>
          <p:spPr bwMode="auto">
            <a:xfrm>
              <a:off x="3497" y="2068"/>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94" name="Freeform 38"/>
            <p:cNvSpPr>
              <a:spLocks/>
            </p:cNvSpPr>
            <p:nvPr/>
          </p:nvSpPr>
          <p:spPr bwMode="auto">
            <a:xfrm>
              <a:off x="3471" y="2074"/>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 name="T14" fmla="*/ 0 60000 65536"/>
                <a:gd name="T15" fmla="*/ 0 60000 65536"/>
                <a:gd name="T16" fmla="*/ 0 60000 65536"/>
                <a:gd name="T17" fmla="*/ 0 60000 65536"/>
                <a:gd name="T18" fmla="*/ 0 60000 65536"/>
                <a:gd name="T19" fmla="*/ 0 60000 65536"/>
                <a:gd name="T20" fmla="*/ 0 60000 65536"/>
                <a:gd name="T21" fmla="*/ 0 w 28"/>
                <a:gd name="T22" fmla="*/ 0 h 29"/>
                <a:gd name="T23" fmla="*/ 28 w 2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95" name="Freeform 39"/>
            <p:cNvSpPr>
              <a:spLocks/>
            </p:cNvSpPr>
            <p:nvPr/>
          </p:nvSpPr>
          <p:spPr bwMode="auto">
            <a:xfrm>
              <a:off x="3525" y="2060"/>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 name="T14" fmla="*/ 0 60000 65536"/>
                <a:gd name="T15" fmla="*/ 0 60000 65536"/>
                <a:gd name="T16" fmla="*/ 0 60000 65536"/>
                <a:gd name="T17" fmla="*/ 0 60000 65536"/>
                <a:gd name="T18" fmla="*/ 0 60000 65536"/>
                <a:gd name="T19" fmla="*/ 0 60000 65536"/>
                <a:gd name="T20" fmla="*/ 0 60000 65536"/>
                <a:gd name="T21" fmla="*/ 0 w 28"/>
                <a:gd name="T22" fmla="*/ 0 h 22"/>
                <a:gd name="T23" fmla="*/ 28 w 2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96" name="Freeform 40"/>
            <p:cNvSpPr>
              <a:spLocks/>
            </p:cNvSpPr>
            <p:nvPr/>
          </p:nvSpPr>
          <p:spPr bwMode="auto">
            <a:xfrm>
              <a:off x="3501" y="2040"/>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 name="T14" fmla="*/ 0 60000 65536"/>
                <a:gd name="T15" fmla="*/ 0 60000 65536"/>
                <a:gd name="T16" fmla="*/ 0 60000 65536"/>
                <a:gd name="T17" fmla="*/ 0 60000 65536"/>
                <a:gd name="T18" fmla="*/ 0 60000 65536"/>
                <a:gd name="T19" fmla="*/ 0 60000 65536"/>
                <a:gd name="T20" fmla="*/ 0 60000 65536"/>
                <a:gd name="T21" fmla="*/ 0 w 19"/>
                <a:gd name="T22" fmla="*/ 0 h 25"/>
                <a:gd name="T23" fmla="*/ 19 w 1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14377" name="Rectangle 41"/>
          <p:cNvSpPr>
            <a:spLocks noChangeArrowheads="1"/>
          </p:cNvSpPr>
          <p:nvPr/>
        </p:nvSpPr>
        <p:spPr bwMode="auto">
          <a:xfrm>
            <a:off x="5408613" y="3275013"/>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4378" name="AutoShape 42"/>
          <p:cNvSpPr>
            <a:spLocks noChangeArrowheads="1"/>
          </p:cNvSpPr>
          <p:nvPr/>
        </p:nvSpPr>
        <p:spPr bwMode="auto">
          <a:xfrm>
            <a:off x="5200650" y="310515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4350" name="Rectangle 14"/>
          <p:cNvSpPr>
            <a:spLocks noChangeArrowheads="1"/>
          </p:cNvSpPr>
          <p:nvPr/>
        </p:nvSpPr>
        <p:spPr bwMode="auto">
          <a:xfrm>
            <a:off x="5399088" y="4219575"/>
            <a:ext cx="152400" cy="152400"/>
          </a:xfrm>
          <a:prstGeom prst="rect">
            <a:avLst/>
          </a:prstGeom>
          <a:solidFill>
            <a:srgbClr val="FF99CC"/>
          </a:solidFill>
          <a:ln w="15875">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800">
                <a:solidFill>
                  <a:srgbClr val="000000"/>
                </a:solidFill>
              </a:rPr>
              <a:t>CW</a:t>
            </a:r>
          </a:p>
        </p:txBody>
      </p:sp>
      <p:sp>
        <p:nvSpPr>
          <p:cNvPr id="6163" name="Rectangle 43"/>
          <p:cNvSpPr>
            <a:spLocks noChangeArrowheads="1"/>
          </p:cNvSpPr>
          <p:nvPr/>
        </p:nvSpPr>
        <p:spPr bwMode="auto">
          <a:xfrm>
            <a:off x="5991225" y="5781675"/>
            <a:ext cx="1838325" cy="990600"/>
          </a:xfrm>
          <a:prstGeom prst="rect">
            <a:avLst/>
          </a:prstGeom>
          <a:solidFill>
            <a:schemeClr val="bg1"/>
          </a:solidFill>
          <a:ln w="9525">
            <a:solidFill>
              <a:schemeClr val="tx1"/>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600" b="1" u="sng">
                <a:solidFill>
                  <a:srgbClr val="000000"/>
                </a:solidFill>
                <a:latin typeface="Times New Roman" pitchFamily="18" charset="0"/>
              </a:rPr>
              <a:t>The Road to Yorktown</a:t>
            </a:r>
          </a:p>
          <a:p>
            <a:pPr algn="ctr" eaLnBrk="1" fontAlgn="base" hangingPunct="1">
              <a:spcBef>
                <a:spcPct val="0"/>
              </a:spcBef>
              <a:spcAft>
                <a:spcPct val="0"/>
              </a:spcAft>
            </a:pPr>
            <a:r>
              <a:rPr lang="en-US" altLang="en-US" sz="1400">
                <a:solidFill>
                  <a:srgbClr val="000000"/>
                </a:solidFill>
                <a:latin typeface="Times New Roman" pitchFamily="18" charset="0"/>
              </a:rPr>
              <a:t>May 1779-</a:t>
            </a:r>
          </a:p>
          <a:p>
            <a:pPr algn="ctr" eaLnBrk="1" fontAlgn="base" hangingPunct="1">
              <a:spcBef>
                <a:spcPct val="0"/>
              </a:spcBef>
              <a:spcAft>
                <a:spcPct val="0"/>
              </a:spcAft>
            </a:pPr>
            <a:r>
              <a:rPr lang="en-US" altLang="en-US" sz="1400">
                <a:solidFill>
                  <a:srgbClr val="000000"/>
                </a:solidFill>
                <a:latin typeface="Times New Roman" pitchFamily="18" charset="0"/>
              </a:rPr>
              <a:t>September 1781</a:t>
            </a:r>
          </a:p>
        </p:txBody>
      </p:sp>
      <p:pic>
        <p:nvPicPr>
          <p:cNvPr id="14380" name="Picture 44" descr="Union 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25" y="4630738"/>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5"/>
          <p:cNvGrpSpPr>
            <a:grpSpLocks/>
          </p:cNvGrpSpPr>
          <p:nvPr/>
        </p:nvGrpSpPr>
        <p:grpSpPr bwMode="auto">
          <a:xfrm>
            <a:off x="6037263" y="1952625"/>
            <a:ext cx="377825" cy="368300"/>
            <a:chOff x="3467" y="2034"/>
            <a:chExt cx="86" cy="84"/>
          </a:xfrm>
        </p:grpSpPr>
        <p:sp>
          <p:nvSpPr>
            <p:cNvPr id="6181" name="Freeform 46"/>
            <p:cNvSpPr>
              <a:spLocks/>
            </p:cNvSpPr>
            <p:nvPr/>
          </p:nvSpPr>
          <p:spPr bwMode="auto">
            <a:xfrm>
              <a:off x="3467" y="2084"/>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34"/>
                <a:gd name="T38" fmla="*/ 84 w 8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FF00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82" name="Line 47"/>
            <p:cNvSpPr>
              <a:spLocks noChangeShapeType="1"/>
            </p:cNvSpPr>
            <p:nvPr/>
          </p:nvSpPr>
          <p:spPr bwMode="auto">
            <a:xfrm>
              <a:off x="3488" y="2067"/>
              <a:ext cx="1"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3" name="Line 48"/>
            <p:cNvSpPr>
              <a:spLocks noChangeShapeType="1"/>
            </p:cNvSpPr>
            <p:nvPr/>
          </p:nvSpPr>
          <p:spPr bwMode="auto">
            <a:xfrm>
              <a:off x="3511" y="2034"/>
              <a:ext cx="1"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4" name="Line 49"/>
            <p:cNvSpPr>
              <a:spLocks noChangeShapeType="1"/>
            </p:cNvSpPr>
            <p:nvPr/>
          </p:nvSpPr>
          <p:spPr bwMode="auto">
            <a:xfrm>
              <a:off x="3538" y="2056"/>
              <a:ext cx="1"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5" name="Freeform 50"/>
            <p:cNvSpPr>
              <a:spLocks/>
            </p:cNvSpPr>
            <p:nvPr/>
          </p:nvSpPr>
          <p:spPr bwMode="auto">
            <a:xfrm>
              <a:off x="3497" y="2068"/>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86" name="Freeform 51"/>
            <p:cNvSpPr>
              <a:spLocks/>
            </p:cNvSpPr>
            <p:nvPr/>
          </p:nvSpPr>
          <p:spPr bwMode="auto">
            <a:xfrm>
              <a:off x="3471" y="2074"/>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 name="T14" fmla="*/ 0 60000 65536"/>
                <a:gd name="T15" fmla="*/ 0 60000 65536"/>
                <a:gd name="T16" fmla="*/ 0 60000 65536"/>
                <a:gd name="T17" fmla="*/ 0 60000 65536"/>
                <a:gd name="T18" fmla="*/ 0 60000 65536"/>
                <a:gd name="T19" fmla="*/ 0 60000 65536"/>
                <a:gd name="T20" fmla="*/ 0 60000 65536"/>
                <a:gd name="T21" fmla="*/ 0 w 28"/>
                <a:gd name="T22" fmla="*/ 0 h 29"/>
                <a:gd name="T23" fmla="*/ 28 w 2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87" name="Freeform 52"/>
            <p:cNvSpPr>
              <a:spLocks/>
            </p:cNvSpPr>
            <p:nvPr/>
          </p:nvSpPr>
          <p:spPr bwMode="auto">
            <a:xfrm>
              <a:off x="3525" y="2060"/>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 name="T14" fmla="*/ 0 60000 65536"/>
                <a:gd name="T15" fmla="*/ 0 60000 65536"/>
                <a:gd name="T16" fmla="*/ 0 60000 65536"/>
                <a:gd name="T17" fmla="*/ 0 60000 65536"/>
                <a:gd name="T18" fmla="*/ 0 60000 65536"/>
                <a:gd name="T19" fmla="*/ 0 60000 65536"/>
                <a:gd name="T20" fmla="*/ 0 60000 65536"/>
                <a:gd name="T21" fmla="*/ 0 w 28"/>
                <a:gd name="T22" fmla="*/ 0 h 22"/>
                <a:gd name="T23" fmla="*/ 28 w 2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88" name="Freeform 53"/>
            <p:cNvSpPr>
              <a:spLocks/>
            </p:cNvSpPr>
            <p:nvPr/>
          </p:nvSpPr>
          <p:spPr bwMode="auto">
            <a:xfrm>
              <a:off x="3501" y="2040"/>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 name="T14" fmla="*/ 0 60000 65536"/>
                <a:gd name="T15" fmla="*/ 0 60000 65536"/>
                <a:gd name="T16" fmla="*/ 0 60000 65536"/>
                <a:gd name="T17" fmla="*/ 0 60000 65536"/>
                <a:gd name="T18" fmla="*/ 0 60000 65536"/>
                <a:gd name="T19" fmla="*/ 0 60000 65536"/>
                <a:gd name="T20" fmla="*/ 0 60000 65536"/>
                <a:gd name="T21" fmla="*/ 0 w 19"/>
                <a:gd name="T22" fmla="*/ 0 h 25"/>
                <a:gd name="T23" fmla="*/ 19 w 1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 name="Group 54"/>
          <p:cNvGrpSpPr>
            <a:grpSpLocks/>
          </p:cNvGrpSpPr>
          <p:nvPr/>
        </p:nvGrpSpPr>
        <p:grpSpPr bwMode="auto">
          <a:xfrm>
            <a:off x="7439025" y="1885950"/>
            <a:ext cx="381000" cy="373063"/>
            <a:chOff x="3371" y="1938"/>
            <a:chExt cx="86" cy="84"/>
          </a:xfrm>
        </p:grpSpPr>
        <p:sp>
          <p:nvSpPr>
            <p:cNvPr id="6173" name="Freeform 55"/>
            <p:cNvSpPr>
              <a:spLocks/>
            </p:cNvSpPr>
            <p:nvPr/>
          </p:nvSpPr>
          <p:spPr bwMode="auto">
            <a:xfrm>
              <a:off x="3371" y="1988"/>
              <a:ext cx="84" cy="34"/>
            </a:xfrm>
            <a:custGeom>
              <a:avLst/>
              <a:gdLst>
                <a:gd name="T0" fmla="*/ 12 w 84"/>
                <a:gd name="T1" fmla="*/ 34 h 34"/>
                <a:gd name="T2" fmla="*/ 72 w 84"/>
                <a:gd name="T3" fmla="*/ 34 h 34"/>
                <a:gd name="T4" fmla="*/ 72 w 84"/>
                <a:gd name="T5" fmla="*/ 21 h 34"/>
                <a:gd name="T6" fmla="*/ 84 w 84"/>
                <a:gd name="T7" fmla="*/ 12 h 34"/>
                <a:gd name="T8" fmla="*/ 84 w 84"/>
                <a:gd name="T9" fmla="*/ 0 h 34"/>
                <a:gd name="T10" fmla="*/ 63 w 84"/>
                <a:gd name="T11" fmla="*/ 0 h 34"/>
                <a:gd name="T12" fmla="*/ 60 w 84"/>
                <a:gd name="T13" fmla="*/ 10 h 34"/>
                <a:gd name="T14" fmla="*/ 46 w 84"/>
                <a:gd name="T15" fmla="*/ 10 h 34"/>
                <a:gd name="T16" fmla="*/ 46 w 84"/>
                <a:gd name="T17" fmla="*/ 21 h 34"/>
                <a:gd name="T18" fmla="*/ 15 w 84"/>
                <a:gd name="T19" fmla="*/ 21 h 34"/>
                <a:gd name="T20" fmla="*/ 0 w 84"/>
                <a:gd name="T21" fmla="*/ 16 h 34"/>
                <a:gd name="T22" fmla="*/ 12 w 84"/>
                <a:gd name="T23" fmla="*/ 34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34"/>
                <a:gd name="T38" fmla="*/ 84 w 8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34">
                  <a:moveTo>
                    <a:pt x="12" y="34"/>
                  </a:moveTo>
                  <a:lnTo>
                    <a:pt x="72" y="34"/>
                  </a:lnTo>
                  <a:lnTo>
                    <a:pt x="72" y="21"/>
                  </a:lnTo>
                  <a:lnTo>
                    <a:pt x="84" y="12"/>
                  </a:lnTo>
                  <a:lnTo>
                    <a:pt x="84" y="0"/>
                  </a:lnTo>
                  <a:lnTo>
                    <a:pt x="63" y="0"/>
                  </a:lnTo>
                  <a:lnTo>
                    <a:pt x="60" y="10"/>
                  </a:lnTo>
                  <a:lnTo>
                    <a:pt x="46" y="10"/>
                  </a:lnTo>
                  <a:lnTo>
                    <a:pt x="46" y="21"/>
                  </a:lnTo>
                  <a:lnTo>
                    <a:pt x="15" y="21"/>
                  </a:lnTo>
                  <a:lnTo>
                    <a:pt x="0" y="16"/>
                  </a:lnTo>
                  <a:lnTo>
                    <a:pt x="12" y="34"/>
                  </a:lnTo>
                  <a:close/>
                </a:path>
              </a:pathLst>
            </a:custGeom>
            <a:solidFill>
              <a:srgbClr val="0000FF"/>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74" name="Line 56"/>
            <p:cNvSpPr>
              <a:spLocks noChangeShapeType="1"/>
            </p:cNvSpPr>
            <p:nvPr/>
          </p:nvSpPr>
          <p:spPr bwMode="auto">
            <a:xfrm>
              <a:off x="3390" y="1971"/>
              <a:ext cx="1"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75" name="Line 57"/>
            <p:cNvSpPr>
              <a:spLocks noChangeShapeType="1"/>
            </p:cNvSpPr>
            <p:nvPr/>
          </p:nvSpPr>
          <p:spPr bwMode="auto">
            <a:xfrm>
              <a:off x="3415" y="1938"/>
              <a:ext cx="1"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76" name="Line 58"/>
            <p:cNvSpPr>
              <a:spLocks noChangeShapeType="1"/>
            </p:cNvSpPr>
            <p:nvPr/>
          </p:nvSpPr>
          <p:spPr bwMode="auto">
            <a:xfrm>
              <a:off x="3442" y="1960"/>
              <a:ext cx="1"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77" name="Freeform 59"/>
            <p:cNvSpPr>
              <a:spLocks/>
            </p:cNvSpPr>
            <p:nvPr/>
          </p:nvSpPr>
          <p:spPr bwMode="auto">
            <a:xfrm>
              <a:off x="3401" y="1972"/>
              <a:ext cx="36" cy="33"/>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78" name="Freeform 60"/>
            <p:cNvSpPr>
              <a:spLocks/>
            </p:cNvSpPr>
            <p:nvPr/>
          </p:nvSpPr>
          <p:spPr bwMode="auto">
            <a:xfrm>
              <a:off x="3373" y="1978"/>
              <a:ext cx="28" cy="29"/>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 name="T14" fmla="*/ 0 60000 65536"/>
                <a:gd name="T15" fmla="*/ 0 60000 65536"/>
                <a:gd name="T16" fmla="*/ 0 60000 65536"/>
                <a:gd name="T17" fmla="*/ 0 60000 65536"/>
                <a:gd name="T18" fmla="*/ 0 60000 65536"/>
                <a:gd name="T19" fmla="*/ 0 60000 65536"/>
                <a:gd name="T20" fmla="*/ 0 60000 65536"/>
                <a:gd name="T21" fmla="*/ 0 w 28"/>
                <a:gd name="T22" fmla="*/ 0 h 29"/>
                <a:gd name="T23" fmla="*/ 28 w 2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79" name="Freeform 61"/>
            <p:cNvSpPr>
              <a:spLocks/>
            </p:cNvSpPr>
            <p:nvPr/>
          </p:nvSpPr>
          <p:spPr bwMode="auto">
            <a:xfrm>
              <a:off x="3429" y="1964"/>
              <a:ext cx="28" cy="22"/>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 name="T14" fmla="*/ 0 60000 65536"/>
                <a:gd name="T15" fmla="*/ 0 60000 65536"/>
                <a:gd name="T16" fmla="*/ 0 60000 65536"/>
                <a:gd name="T17" fmla="*/ 0 60000 65536"/>
                <a:gd name="T18" fmla="*/ 0 60000 65536"/>
                <a:gd name="T19" fmla="*/ 0 60000 65536"/>
                <a:gd name="T20" fmla="*/ 0 60000 65536"/>
                <a:gd name="T21" fmla="*/ 0 w 28"/>
                <a:gd name="T22" fmla="*/ 0 h 22"/>
                <a:gd name="T23" fmla="*/ 28 w 2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80" name="Freeform 62"/>
            <p:cNvSpPr>
              <a:spLocks/>
            </p:cNvSpPr>
            <p:nvPr/>
          </p:nvSpPr>
          <p:spPr bwMode="auto">
            <a:xfrm>
              <a:off x="3405" y="1944"/>
              <a:ext cx="19" cy="25"/>
            </a:xfrm>
            <a:custGeom>
              <a:avLst/>
              <a:gdLst>
                <a:gd name="T0" fmla="*/ 5 w 19"/>
                <a:gd name="T1" fmla="*/ 4 h 25"/>
                <a:gd name="T2" fmla="*/ 0 w 19"/>
                <a:gd name="T3" fmla="*/ 18 h 25"/>
                <a:gd name="T4" fmla="*/ 8 w 19"/>
                <a:gd name="T5" fmla="*/ 25 h 25"/>
                <a:gd name="T6" fmla="*/ 18 w 19"/>
                <a:gd name="T7" fmla="*/ 21 h 25"/>
                <a:gd name="T8" fmla="*/ 14 w 19"/>
                <a:gd name="T9" fmla="*/ 13 h 25"/>
                <a:gd name="T10" fmla="*/ 15 w 19"/>
                <a:gd name="T11" fmla="*/ 0 h 25"/>
                <a:gd name="T12" fmla="*/ 5 w 19"/>
                <a:gd name="T13" fmla="*/ 4 h 25"/>
                <a:gd name="T14" fmla="*/ 0 60000 65536"/>
                <a:gd name="T15" fmla="*/ 0 60000 65536"/>
                <a:gd name="T16" fmla="*/ 0 60000 65536"/>
                <a:gd name="T17" fmla="*/ 0 60000 65536"/>
                <a:gd name="T18" fmla="*/ 0 60000 65536"/>
                <a:gd name="T19" fmla="*/ 0 60000 65536"/>
                <a:gd name="T20" fmla="*/ 0 60000 65536"/>
                <a:gd name="T21" fmla="*/ 0 w 19"/>
                <a:gd name="T22" fmla="*/ 0 h 25"/>
                <a:gd name="T23" fmla="*/ 19 w 1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5">
                  <a:moveTo>
                    <a:pt x="5" y="4"/>
                  </a:moveTo>
                  <a:cubicBezTo>
                    <a:pt x="1" y="7"/>
                    <a:pt x="0" y="15"/>
                    <a:pt x="0" y="18"/>
                  </a:cubicBezTo>
                  <a:cubicBezTo>
                    <a:pt x="0" y="21"/>
                    <a:pt x="5" y="25"/>
                    <a:pt x="8" y="25"/>
                  </a:cubicBezTo>
                  <a:lnTo>
                    <a:pt x="18" y="21"/>
                  </a:lnTo>
                  <a:cubicBezTo>
                    <a:pt x="19" y="19"/>
                    <a:pt x="14" y="16"/>
                    <a:pt x="14" y="13"/>
                  </a:cubicBezTo>
                  <a:cubicBezTo>
                    <a:pt x="14" y="10"/>
                    <a:pt x="16" y="1"/>
                    <a:pt x="15" y="0"/>
                  </a:cubicBezTo>
                  <a:lnTo>
                    <a:pt x="5" y="4"/>
                  </a:lnTo>
                  <a:close/>
                </a:path>
              </a:pathLst>
            </a:custGeom>
            <a:solidFill>
              <a:schemeClr val="bg1"/>
            </a:solidFill>
            <a:ln w="317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14399" name="Rectangle 63"/>
          <p:cNvSpPr>
            <a:spLocks noChangeArrowheads="1"/>
          </p:cNvSpPr>
          <p:nvPr/>
        </p:nvSpPr>
        <p:spPr bwMode="auto">
          <a:xfrm>
            <a:off x="5394325" y="3454400"/>
            <a:ext cx="152400" cy="152400"/>
          </a:xfrm>
          <a:prstGeom prst="rect">
            <a:avLst/>
          </a:prstGeom>
          <a:solidFill>
            <a:schemeClr val="bg1"/>
          </a:solidFill>
          <a:ln w="254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sz="1000">
              <a:solidFill>
                <a:srgbClr val="000000"/>
              </a:solidFill>
            </a:endParaRPr>
          </a:p>
        </p:txBody>
      </p:sp>
      <p:sp>
        <p:nvSpPr>
          <p:cNvPr id="14400" name="Rectangle 64"/>
          <p:cNvSpPr>
            <a:spLocks noChangeArrowheads="1"/>
          </p:cNvSpPr>
          <p:nvPr/>
        </p:nvSpPr>
        <p:spPr bwMode="auto">
          <a:xfrm>
            <a:off x="5829300" y="1981200"/>
            <a:ext cx="88900" cy="88900"/>
          </a:xfrm>
          <a:prstGeom prst="rect">
            <a:avLst/>
          </a:prstGeom>
          <a:solidFill>
            <a:srgbClr val="99CCFF"/>
          </a:solidFill>
          <a:ln w="25400">
            <a:solidFill>
              <a:srgbClr val="0000FF"/>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4401" name="AutoShape 65"/>
          <p:cNvSpPr>
            <a:spLocks noChangeArrowheads="1"/>
          </p:cNvSpPr>
          <p:nvPr/>
        </p:nvSpPr>
        <p:spPr bwMode="auto">
          <a:xfrm>
            <a:off x="5715000" y="3276600"/>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4355" name="Rectangle 19"/>
          <p:cNvSpPr>
            <a:spLocks noChangeArrowheads="1"/>
          </p:cNvSpPr>
          <p:nvPr/>
        </p:nvSpPr>
        <p:spPr bwMode="auto">
          <a:xfrm>
            <a:off x="6327775" y="1692275"/>
            <a:ext cx="152400" cy="152400"/>
          </a:xfrm>
          <a:prstGeom prst="rect">
            <a:avLst/>
          </a:prstGeom>
          <a:solidFill>
            <a:schemeClr val="bg1"/>
          </a:solidFill>
          <a:ln w="254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a:solidFill>
                  <a:srgbClr val="000000"/>
                </a:solidFill>
              </a:rPr>
              <a:t>R</a:t>
            </a:r>
          </a:p>
        </p:txBody>
      </p:sp>
      <p:sp>
        <p:nvSpPr>
          <p:cNvPr id="14354" name="Rectangle 18"/>
          <p:cNvSpPr>
            <a:spLocks noChangeArrowheads="1"/>
          </p:cNvSpPr>
          <p:nvPr/>
        </p:nvSpPr>
        <p:spPr bwMode="auto">
          <a:xfrm>
            <a:off x="5743575" y="1933575"/>
            <a:ext cx="152400" cy="152400"/>
          </a:xfrm>
          <a:prstGeom prst="rect">
            <a:avLst/>
          </a:prstGeom>
          <a:solidFill>
            <a:srgbClr val="99CCFF"/>
          </a:solidFill>
          <a:ln w="15875">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a:solidFill>
                  <a:srgbClr val="000000"/>
                </a:solidFill>
              </a:rPr>
              <a:t>W</a:t>
            </a:r>
          </a:p>
        </p:txBody>
      </p:sp>
      <p:sp>
        <p:nvSpPr>
          <p:cNvPr id="14402" name="AutoShape 66"/>
          <p:cNvSpPr>
            <a:spLocks noChangeArrowheads="1"/>
          </p:cNvSpPr>
          <p:nvPr/>
        </p:nvSpPr>
        <p:spPr bwMode="auto">
          <a:xfrm>
            <a:off x="5357813" y="3205163"/>
            <a:ext cx="279400" cy="304800"/>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5507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77"/>
                                        </p:tgtEl>
                                        <p:attrNameLst>
                                          <p:attrName>style.visibility</p:attrName>
                                        </p:attrNameLst>
                                      </p:cBhvr>
                                      <p:to>
                                        <p:strVal val="visible"/>
                                      </p:to>
                                    </p:set>
                                    <p:animEffect transition="in" filter="dissolve">
                                      <p:cBhvr>
                                        <p:cTn id="7" dur="500"/>
                                        <p:tgtEl>
                                          <p:spTgt spid="1437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40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xplode.wav"/>
                                        </p:tgtEl>
                                      </p:cMediaNode>
                                    </p:audio>
                                  </p:subTnLst>
                                </p:cTn>
                              </p:par>
                              <p:par>
                                <p:cTn id="11" presetID="3" presetClass="exit" presetSubtype="10" fill="hold" grpId="1" nodeType="withEffect">
                                  <p:stCondLst>
                                    <p:cond delay="0"/>
                                  </p:stCondLst>
                                  <p:childTnLst>
                                    <p:animEffect transition="out" filter="blinds(horizontal)">
                                      <p:cBhvr>
                                        <p:cTn id="12" dur="500"/>
                                        <p:tgtEl>
                                          <p:spTgt spid="14402"/>
                                        </p:tgtEl>
                                      </p:cBhvr>
                                    </p:animEffect>
                                    <p:set>
                                      <p:cBhvr>
                                        <p:cTn id="13" dur="1" fill="hold">
                                          <p:stCondLst>
                                            <p:cond delay="499"/>
                                          </p:stCondLst>
                                        </p:cTn>
                                        <p:tgtEl>
                                          <p:spTgt spid="1440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357"/>
                                        </p:tgtEl>
                                        <p:attrNameLst>
                                          <p:attrName>style.visibility</p:attrName>
                                        </p:attrNameLst>
                                      </p:cBhvr>
                                      <p:to>
                                        <p:strVal val="visible"/>
                                      </p:to>
                                    </p:set>
                                    <p:animEffect transition="in" filter="dissolve">
                                      <p:cBhvr>
                                        <p:cTn id="18" dur="500"/>
                                        <p:tgtEl>
                                          <p:spTgt spid="143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437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explode.wav"/>
                                        </p:tgtEl>
                                      </p:cMediaNode>
                                    </p:audio>
                                  </p:subTnLst>
                                </p:cTn>
                              </p:par>
                              <p:par>
                                <p:cTn id="22" presetID="3" presetClass="exit" presetSubtype="10" fill="hold" grpId="1" nodeType="withEffect">
                                  <p:stCondLst>
                                    <p:cond delay="0"/>
                                  </p:stCondLst>
                                  <p:childTnLst>
                                    <p:animEffect transition="out" filter="blinds(horizontal)">
                                      <p:cBhvr>
                                        <p:cTn id="23" dur="500"/>
                                        <p:tgtEl>
                                          <p:spTgt spid="14378"/>
                                        </p:tgtEl>
                                      </p:cBhvr>
                                    </p:animEffect>
                                    <p:set>
                                      <p:cBhvr>
                                        <p:cTn id="24" dur="1" fill="hold">
                                          <p:stCondLst>
                                            <p:cond delay="499"/>
                                          </p:stCondLst>
                                        </p:cTn>
                                        <p:tgtEl>
                                          <p:spTgt spid="1437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350"/>
                                        </p:tgtEl>
                                        <p:attrNameLst>
                                          <p:attrName>style.visibility</p:attrName>
                                        </p:attrNameLst>
                                      </p:cBhvr>
                                      <p:to>
                                        <p:strVal val="visible"/>
                                      </p:to>
                                    </p:set>
                                    <p:animEffect transition="in" filter="dissolve">
                                      <p:cBhvr>
                                        <p:cTn id="29" dur="500"/>
                                        <p:tgtEl>
                                          <p:spTgt spid="14350"/>
                                        </p:tgtEl>
                                      </p:cBhvr>
                                    </p:animEffect>
                                  </p:childTnLst>
                                </p:cTn>
                              </p:par>
                            </p:childTnLst>
                          </p:cTn>
                        </p:par>
                        <p:par>
                          <p:cTn id="30" fill="hold" nodeType="afterGroup">
                            <p:stCondLst>
                              <p:cond delay="500"/>
                            </p:stCondLst>
                            <p:childTnLst>
                              <p:par>
                                <p:cTn id="31" presetID="0" presetClass="path" presetSubtype="0" accel="50000" decel="50000" fill="hold" grpId="1" nodeType="afterEffect">
                                  <p:stCondLst>
                                    <p:cond delay="0"/>
                                  </p:stCondLst>
                                  <p:childTnLst>
                                    <p:animMotion origin="layout" path="M -4.72222E-6 1.11111E-6 L -0.01458 -0.06806 L -0.00329 -0.13287 " pathEditMode="relative" rAng="0" ptsTypes="AAA">
                                      <p:cBhvr>
                                        <p:cTn id="32" dur="2000" fill="hold"/>
                                        <p:tgtEl>
                                          <p:spTgt spid="14350"/>
                                        </p:tgtEl>
                                        <p:attrNameLst>
                                          <p:attrName>ppt_x</p:attrName>
                                          <p:attrName>ppt_y</p:attrName>
                                        </p:attrNameLst>
                                      </p:cBhvr>
                                      <p:rCtr x="-729" y="-6644"/>
                                    </p:animMotion>
                                  </p:childTnLst>
                                </p:cTn>
                              </p:par>
                              <p:par>
                                <p:cTn id="33" presetID="9" presetClass="exit" presetSubtype="0" fill="hold" nodeType="withEffect">
                                  <p:stCondLst>
                                    <p:cond delay="0"/>
                                  </p:stCondLst>
                                  <p:childTnLst>
                                    <p:animEffect transition="out" filter="dissolve">
                                      <p:cBhvr>
                                        <p:cTn id="34" dur="500"/>
                                        <p:tgtEl>
                                          <p:spTgt spid="14380"/>
                                        </p:tgtEl>
                                      </p:cBhvr>
                                    </p:animEffect>
                                    <p:set>
                                      <p:cBhvr>
                                        <p:cTn id="35" dur="1" fill="hold">
                                          <p:stCondLst>
                                            <p:cond delay="499"/>
                                          </p:stCondLst>
                                        </p:cTn>
                                        <p:tgtEl>
                                          <p:spTgt spid="1438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par>
                          <p:cTn id="41" fill="hold" nodeType="afterGroup">
                            <p:stCondLst>
                              <p:cond delay="500"/>
                            </p:stCondLst>
                            <p:childTnLst>
                              <p:par>
                                <p:cTn id="42" presetID="0" presetClass="path" presetSubtype="0" accel="50000" decel="50000" fill="hold" nodeType="afterEffect">
                                  <p:stCondLst>
                                    <p:cond delay="0"/>
                                  </p:stCondLst>
                                  <p:childTnLst>
                                    <p:animMotion origin="layout" path="M 5E-6 5.55556E-6 L -0.09374 5.55556E-6 L -0.11563 -0.04027 " pathEditMode="relative" ptsTypes="AAA">
                                      <p:cBhvr>
                                        <p:cTn id="43" dur="2000" fill="hold"/>
                                        <p:tgtEl>
                                          <p:spTgt spid="5"/>
                                        </p:tgtEl>
                                        <p:attrNameLst>
                                          <p:attrName>ppt_x</p:attrName>
                                          <p:attrName>ppt_y</p:attrName>
                                        </p:attrNameLst>
                                      </p:cBhvr>
                                    </p:animMotion>
                                  </p:childTnLst>
                                </p:cTn>
                              </p:par>
                            </p:childTnLst>
                          </p:cTn>
                        </p:par>
                        <p:par>
                          <p:cTn id="44" fill="hold" nodeType="afterGroup">
                            <p:stCondLst>
                              <p:cond delay="2500"/>
                            </p:stCondLst>
                            <p:childTnLst>
                              <p:par>
                                <p:cTn id="45" presetID="9" presetClass="entr" presetSubtype="0" fill="hold" grpId="0" nodeType="afterEffect">
                                  <p:stCondLst>
                                    <p:cond delay="0"/>
                                  </p:stCondLst>
                                  <p:childTnLst>
                                    <p:set>
                                      <p:cBhvr>
                                        <p:cTn id="46" dur="1" fill="hold">
                                          <p:stCondLst>
                                            <p:cond delay="0"/>
                                          </p:stCondLst>
                                        </p:cTn>
                                        <p:tgtEl>
                                          <p:spTgt spid="14355"/>
                                        </p:tgtEl>
                                        <p:attrNameLst>
                                          <p:attrName>style.visibility</p:attrName>
                                        </p:attrNameLst>
                                      </p:cBhvr>
                                      <p:to>
                                        <p:strVal val="visible"/>
                                      </p:to>
                                    </p:set>
                                    <p:animEffect transition="in" filter="dissolve">
                                      <p:cBhvr>
                                        <p:cTn id="47" dur="500"/>
                                        <p:tgtEl>
                                          <p:spTgt spid="14355"/>
                                        </p:tgtEl>
                                      </p:cBhvr>
                                    </p:animEffect>
                                  </p:childTnLst>
                                </p:cTn>
                              </p:par>
                            </p:childTnLst>
                          </p:cTn>
                        </p:par>
                        <p:par>
                          <p:cTn id="48" fill="hold" nodeType="afterGroup">
                            <p:stCondLst>
                              <p:cond delay="3000"/>
                            </p:stCondLst>
                            <p:childTnLst>
                              <p:par>
                                <p:cTn id="49" presetID="0" presetClass="path" presetSubtype="0" accel="50000" decel="50000" fill="hold" grpId="1" nodeType="afterEffect">
                                  <p:stCondLst>
                                    <p:cond delay="0"/>
                                  </p:stCondLst>
                                  <p:childTnLst>
                                    <p:animMotion origin="layout" path="M 0 0 L -0.05625 0.02778 " pathEditMode="relative" ptsTypes="AA">
                                      <p:cBhvr>
                                        <p:cTn id="50" dur="2000" fill="hold"/>
                                        <p:tgtEl>
                                          <p:spTgt spid="14355"/>
                                        </p:tgtEl>
                                        <p:attrNameLst>
                                          <p:attrName>ppt_x</p:attrName>
                                          <p:attrName>ppt_y</p:attrName>
                                        </p:attrNameLst>
                                      </p:cBhvr>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grpId="0" nodeType="clickEffect">
                                  <p:stCondLst>
                                    <p:cond delay="0"/>
                                  </p:stCondLst>
                                  <p:childTnLst>
                                    <p:animMotion origin="layout" path="M 1.66667E-6 4.44444E-6 L 0.00364 0.03958 L -0.01146 0.07361 L -0.02813 0.09375 L -0.03906 0.11458 L -0.03542 0.14444 L -0.02136 0.17708 L -0.01563 0.21319 L -0.01771 0.225 L -0.04531 0.2118 L -0.06146 0.19814 " pathEditMode="relative" rAng="0" ptsTypes="AAAAAAAAAAA">
                                      <p:cBhvr>
                                        <p:cTn id="54" dur="2000" fill="hold"/>
                                        <p:tgtEl>
                                          <p:spTgt spid="14354"/>
                                        </p:tgtEl>
                                        <p:attrNameLst>
                                          <p:attrName>ppt_x</p:attrName>
                                          <p:attrName>ppt_y</p:attrName>
                                        </p:attrNameLst>
                                      </p:cBhvr>
                                      <p:rCtr x="-2899" y="11250"/>
                                    </p:animMotion>
                                  </p:childTnLst>
                                </p:cTn>
                              </p:par>
                              <p:par>
                                <p:cTn id="55" presetID="0" presetClass="path" presetSubtype="0" accel="50000" decel="50000" fill="hold" grpId="2" nodeType="withEffect">
                                  <p:stCondLst>
                                    <p:cond delay="0"/>
                                  </p:stCondLst>
                                  <p:childTnLst>
                                    <p:animMotion origin="layout" path="M -0.0566 0.02616 L -0.06129 0.07477 L -0.07535 0.1088 L -0.09202 0.12894 L -0.104 0.14838 L -0.10035 0.17824 L -0.08681 0.21157 L -0.08004 0.24769 L -0.08212 0.26019 L -0.13021 0.22407 " pathEditMode="relative" rAng="0" ptsTypes="AAAAAAAAAA">
                                      <p:cBhvr>
                                        <p:cTn id="56" dur="2000" fill="hold"/>
                                        <p:tgtEl>
                                          <p:spTgt spid="14355"/>
                                        </p:tgtEl>
                                        <p:attrNameLst>
                                          <p:attrName>ppt_x</p:attrName>
                                          <p:attrName>ppt_y</p:attrName>
                                        </p:attrNameLst>
                                      </p:cBhvr>
                                      <p:rCtr x="-3681" y="11690"/>
                                    </p:animMotion>
                                  </p:childTnLst>
                                </p:cTn>
                              </p:par>
                              <p:par>
                                <p:cTn id="57" presetID="9" presetClass="entr" presetSubtype="0" fill="hold" grpId="0" nodeType="withEffect">
                                  <p:stCondLst>
                                    <p:cond delay="0"/>
                                  </p:stCondLst>
                                  <p:childTnLst>
                                    <p:set>
                                      <p:cBhvr>
                                        <p:cTn id="58" dur="1" fill="hold">
                                          <p:stCondLst>
                                            <p:cond delay="0"/>
                                          </p:stCondLst>
                                        </p:cTn>
                                        <p:tgtEl>
                                          <p:spTgt spid="14400"/>
                                        </p:tgtEl>
                                        <p:attrNameLst>
                                          <p:attrName>style.visibility</p:attrName>
                                        </p:attrNameLst>
                                      </p:cBhvr>
                                      <p:to>
                                        <p:strVal val="visible"/>
                                      </p:to>
                                    </p:set>
                                    <p:animEffect transition="in" filter="dissolve">
                                      <p:cBhvr>
                                        <p:cTn id="59" dur="500"/>
                                        <p:tgtEl>
                                          <p:spTgt spid="1440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0" presetClass="path" presetSubtype="0" accel="50000" decel="50000" fill="hold" nodeType="clickEffect">
                                  <p:stCondLst>
                                    <p:cond delay="0"/>
                                  </p:stCondLst>
                                  <p:childTnLst>
                                    <p:animMotion origin="layout" path="M 3.05556E-6 -1.85185E-6 L 0.02066 -0.20879 L 0.12482 -0.42824 L 0.03732 -0.51574 " pathEditMode="relative" rAng="0" ptsTypes="AAAA">
                                      <p:cBhvr>
                                        <p:cTn id="63" dur="2000" fill="hold"/>
                                        <p:tgtEl>
                                          <p:spTgt spid="3"/>
                                        </p:tgtEl>
                                        <p:attrNameLst>
                                          <p:attrName>ppt_x</p:attrName>
                                          <p:attrName>ppt_y</p:attrName>
                                        </p:attrNameLst>
                                      </p:cBhvr>
                                      <p:rCtr x="6233" y="-25787"/>
                                    </p:animMotion>
                                  </p:childTnLst>
                                </p:cTn>
                              </p:par>
                            </p:childTnLst>
                          </p:cTn>
                        </p:par>
                        <p:par>
                          <p:cTn id="64" fill="hold" nodeType="afterGroup">
                            <p:stCondLst>
                              <p:cond delay="2000"/>
                            </p:stCondLst>
                            <p:childTnLst>
                              <p:par>
                                <p:cTn id="65" presetID="0" presetClass="path" presetSubtype="0" accel="50000" decel="50000" fill="hold" nodeType="afterEffect">
                                  <p:stCondLst>
                                    <p:cond delay="0"/>
                                  </p:stCondLst>
                                  <p:childTnLst>
                                    <p:animMotion origin="layout" path="M 0.03732 -0.51574 L 0.08941 -0.59768 L 0.09045 -0.70185 " pathEditMode="relative" rAng="0" ptsTypes="AAA">
                                      <p:cBhvr>
                                        <p:cTn id="66" dur="2000" fill="hold"/>
                                        <p:tgtEl>
                                          <p:spTgt spid="3"/>
                                        </p:tgtEl>
                                        <p:attrNameLst>
                                          <p:attrName>ppt_x</p:attrName>
                                          <p:attrName>ppt_y</p:attrName>
                                        </p:attrNameLst>
                                      </p:cBhvr>
                                      <p:rCtr x="2656" y="-9306"/>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0" presetClass="path" presetSubtype="0" accel="50000" decel="50000" fill="hold" nodeType="clickEffect">
                                  <p:stCondLst>
                                    <p:cond delay="0"/>
                                  </p:stCondLst>
                                  <p:childTnLst>
                                    <p:animMotion origin="layout" path="M -1.66667E-6 6.66667E-6 L -0.00416 -0.21805 L 0.04271 -0.43333 L 0.03334 -0.5111 L -0.0177 -0.53194 " pathEditMode="relative" ptsTypes="AAAAA">
                                      <p:cBhvr>
                                        <p:cTn id="70" dur="2000" fill="hold"/>
                                        <p:tgtEl>
                                          <p:spTgt spid="2"/>
                                        </p:tgtEl>
                                        <p:attrNameLst>
                                          <p:attrName>ppt_x</p:attrName>
                                          <p:attrName>ppt_y</p:attrName>
                                        </p:attrNameLst>
                                      </p:cBhvr>
                                    </p:animMotion>
                                  </p:childTnLst>
                                </p:cTn>
                              </p:par>
                            </p:childTnLst>
                          </p:cTn>
                        </p:par>
                        <p:par>
                          <p:cTn id="71" fill="hold" nodeType="afterGroup">
                            <p:stCondLst>
                              <p:cond delay="2000"/>
                            </p:stCondLst>
                            <p:childTnLst>
                              <p:par>
                                <p:cTn id="72" presetID="9" presetClass="entr" presetSubtype="0" fill="hold" grpId="0" nodeType="afterEffect">
                                  <p:stCondLst>
                                    <p:cond delay="0"/>
                                  </p:stCondLst>
                                  <p:childTnLst>
                                    <p:set>
                                      <p:cBhvr>
                                        <p:cTn id="73" dur="1" fill="hold">
                                          <p:stCondLst>
                                            <p:cond delay="0"/>
                                          </p:stCondLst>
                                        </p:cTn>
                                        <p:tgtEl>
                                          <p:spTgt spid="14399"/>
                                        </p:tgtEl>
                                        <p:attrNameLst>
                                          <p:attrName>style.visibility</p:attrName>
                                        </p:attrNameLst>
                                      </p:cBhvr>
                                      <p:to>
                                        <p:strVal val="visible"/>
                                      </p:to>
                                    </p:set>
                                    <p:animEffect transition="in" filter="dissolve">
                                      <p:cBhvr>
                                        <p:cTn id="74" dur="500"/>
                                        <p:tgtEl>
                                          <p:spTgt spid="1439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0" presetClass="path" presetSubtype="0" accel="50000" decel="50000" fill="hold" nodeType="clickEffect">
                                  <p:stCondLst>
                                    <p:cond delay="0"/>
                                  </p:stCondLst>
                                  <p:childTnLst>
                                    <p:animMotion origin="layout" path="M 6.11111E-6 4.07407E-6 L 0.01147 0.14722 L -0.02291 0.17778 " pathEditMode="relative" ptsTypes="AAA">
                                      <p:cBhvr>
                                        <p:cTn id="78" dur="2000" fill="hold"/>
                                        <p:tgtEl>
                                          <p:spTgt spid="4"/>
                                        </p:tgtEl>
                                        <p:attrNameLst>
                                          <p:attrName>ppt_x</p:attrName>
                                          <p:attrName>ppt_y</p:attrName>
                                        </p:attrNameLst>
                                      </p:cBhvr>
                                    </p:animMotion>
                                  </p:childTnLst>
                                </p:cTn>
                              </p:par>
                              <p:par>
                                <p:cTn id="79" presetID="9" presetClass="exit" presetSubtype="0" fill="hold" nodeType="withEffect">
                                  <p:stCondLst>
                                    <p:cond delay="0"/>
                                  </p:stCondLst>
                                  <p:childTnLst>
                                    <p:animEffect transition="out" filter="dissolv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par>
                          <p:cTn id="82" fill="hold" nodeType="afterGroup">
                            <p:stCondLst>
                              <p:cond delay="2000"/>
                            </p:stCondLst>
                            <p:childTnLst>
                              <p:par>
                                <p:cTn id="83" presetID="1" presetClass="entr" presetSubtype="0" fill="hold" grpId="0" nodeType="afterEffect">
                                  <p:stCondLst>
                                    <p:cond delay="0"/>
                                  </p:stCondLst>
                                  <p:childTnLst>
                                    <p:set>
                                      <p:cBhvr>
                                        <p:cTn id="84" dur="1" fill="hold">
                                          <p:stCondLst>
                                            <p:cond delay="0"/>
                                          </p:stCondLst>
                                        </p:cTn>
                                        <p:tgtEl>
                                          <p:spTgt spid="1440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explode.wav"/>
                                        </p:tgtEl>
                                      </p:cMediaNode>
                                    </p:audio>
                                  </p:subTnLst>
                                </p:cTn>
                              </p:par>
                              <p:par>
                                <p:cTn id="85" presetID="3" presetClass="exit" presetSubtype="10" fill="hold" grpId="1" nodeType="withEffect">
                                  <p:stCondLst>
                                    <p:cond delay="0"/>
                                  </p:stCondLst>
                                  <p:childTnLst>
                                    <p:animEffect transition="out" filter="blinds(horizontal)">
                                      <p:cBhvr>
                                        <p:cTn id="86" dur="500"/>
                                        <p:tgtEl>
                                          <p:spTgt spid="14401"/>
                                        </p:tgtEl>
                                      </p:cBhvr>
                                    </p:animEffect>
                                    <p:set>
                                      <p:cBhvr>
                                        <p:cTn id="87" dur="1" fill="hold">
                                          <p:stCondLst>
                                            <p:cond delay="499"/>
                                          </p:stCondLst>
                                        </p:cTn>
                                        <p:tgtEl>
                                          <p:spTgt spid="14401"/>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0" presetClass="path" presetSubtype="0" accel="50000" decel="50000" fill="hold" nodeType="clickEffect">
                                  <p:stCondLst>
                                    <p:cond delay="0"/>
                                  </p:stCondLst>
                                  <p:childTnLst>
                                    <p:animMotion origin="layout" path="M -0.11563 -0.04027 L -0.13577 0.08287 L -0.19341 0.19769 L -0.21355 0.19607 " pathEditMode="relative" rAng="0" ptsTypes="AAAA">
                                      <p:cBhvr>
                                        <p:cTn id="91" dur="2000" fill="hold"/>
                                        <p:tgtEl>
                                          <p:spTgt spid="5"/>
                                        </p:tgtEl>
                                        <p:attrNameLst>
                                          <p:attrName>ppt_x</p:attrName>
                                          <p:attrName>ppt_y</p:attrName>
                                        </p:attrNameLst>
                                      </p:cBhvr>
                                      <p:rCtr x="-4896" y="11898"/>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0" presetClass="path" presetSubtype="0" accel="50000" decel="50000" fill="hold" nodeType="clickEffect">
                                  <p:stCondLst>
                                    <p:cond delay="0"/>
                                  </p:stCondLst>
                                  <p:childTnLst>
                                    <p:animMotion origin="layout" path="M -0.0184 0.17732 L 0.0191 0.12871 L 0.0066 0.01482 " pathEditMode="relative" rAng="0" ptsTypes="AAA">
                                      <p:cBhvr>
                                        <p:cTn id="95" dur="2000" fill="hold"/>
                                        <p:tgtEl>
                                          <p:spTgt spid="4"/>
                                        </p:tgtEl>
                                        <p:attrNameLst>
                                          <p:attrName>ppt_x</p:attrName>
                                          <p:attrName>ppt_y</p:attrName>
                                        </p:attrNameLst>
                                      </p:cBhvr>
                                      <p:rCtr x="1875" y="-8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7" grpId="0" animBg="1"/>
      <p:bldP spid="14377" grpId="0" animBg="1"/>
      <p:bldP spid="14378" grpId="0" animBg="1"/>
      <p:bldP spid="14378" grpId="1" animBg="1"/>
      <p:bldP spid="14350" grpId="0" animBg="1"/>
      <p:bldP spid="14350" grpId="1" animBg="1"/>
      <p:bldP spid="14399" grpId="0" animBg="1"/>
      <p:bldP spid="14400" grpId="0" animBg="1"/>
      <p:bldP spid="14401" grpId="0" animBg="1"/>
      <p:bldP spid="14401" grpId="1" animBg="1"/>
      <p:bldP spid="14355" grpId="0" animBg="1"/>
      <p:bldP spid="14355" grpId="1" animBg="1"/>
      <p:bldP spid="14355" grpId="2" animBg="1"/>
      <p:bldP spid="14354" grpId="0" animBg="1"/>
      <p:bldP spid="14402" grpId="0" animBg="1"/>
      <p:bldP spid="14402" grpId="1" animBg="1"/>
    </p:bldLst>
  </p:timing>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5" descr="SiegeYork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0"/>
            <a:ext cx="650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06926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Britain on the World Stage</a:t>
            </a:r>
          </a:p>
        </p:txBody>
      </p:sp>
      <p:sp>
        <p:nvSpPr>
          <p:cNvPr id="3" name="Content Placeholder 2"/>
          <p:cNvSpPr>
            <a:spLocks noGrp="1"/>
          </p:cNvSpPr>
          <p:nvPr>
            <p:ph idx="1"/>
          </p:nvPr>
        </p:nvSpPr>
        <p:spPr/>
        <p:txBody>
          <a:bodyPr/>
          <a:lstStyle/>
          <a:p>
            <a:r>
              <a:rPr lang="en-US" dirty="0"/>
              <a:t>21 Jun 1779 Spain declares War</a:t>
            </a:r>
          </a:p>
          <a:p>
            <a:r>
              <a:rPr lang="en-US" dirty="0"/>
              <a:t>Dec 1780 Dutch and UK go to war</a:t>
            </a:r>
          </a:p>
          <a:p>
            <a:r>
              <a:rPr lang="en-US" dirty="0"/>
              <a:t>League of Armed Neutrality-Russia, Sweden, Denmark</a:t>
            </a:r>
          </a:p>
          <a:p>
            <a:endParaRPr lang="en-US" dirty="0"/>
          </a:p>
        </p:txBody>
      </p:sp>
    </p:spTree>
    <p:extLst>
      <p:ext uri="{BB962C8B-B14F-4D97-AF65-F5344CB8AC3E}">
        <p14:creationId xmlns:p14="http://schemas.microsoft.com/office/powerpoint/2010/main" val="26280157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1781-Yorktown</a:t>
            </a:r>
          </a:p>
        </p:txBody>
      </p:sp>
      <p:pic>
        <p:nvPicPr>
          <p:cNvPr id="4" name="Content Placeholder 3" descr="170px-General_George_Washington_at_Trenton_by_John_Trumbull.jpeg"/>
          <p:cNvPicPr>
            <a:picLocks noGrp="1" noChangeAspect="1"/>
          </p:cNvPicPr>
          <p:nvPr>
            <p:ph idx="1"/>
          </p:nvPr>
        </p:nvPicPr>
        <p:blipFill>
          <a:blip r:embed="rId2" cstate="print"/>
          <a:stretch>
            <a:fillRect/>
          </a:stretch>
        </p:blipFill>
        <p:spPr>
          <a:xfrm>
            <a:off x="533400" y="1981200"/>
            <a:ext cx="1250546" cy="1846395"/>
          </a:xfrm>
        </p:spPr>
      </p:pic>
      <p:pic>
        <p:nvPicPr>
          <p:cNvPr id="5" name="Picture 4" descr="220px-De_Grasse_painting.jpg"/>
          <p:cNvPicPr>
            <a:picLocks noChangeAspect="1"/>
          </p:cNvPicPr>
          <p:nvPr/>
        </p:nvPicPr>
        <p:blipFill>
          <a:blip r:embed="rId3" cstate="print"/>
          <a:stretch>
            <a:fillRect/>
          </a:stretch>
        </p:blipFill>
        <p:spPr>
          <a:xfrm>
            <a:off x="457200" y="4267200"/>
            <a:ext cx="1524216" cy="1953768"/>
          </a:xfrm>
          <a:prstGeom prst="rect">
            <a:avLst/>
          </a:prstGeom>
        </p:spPr>
      </p:pic>
      <p:pic>
        <p:nvPicPr>
          <p:cNvPr id="6" name="Picture 5" descr="220px-Rochambeau_Versailles.jpg"/>
          <p:cNvPicPr>
            <a:picLocks noChangeAspect="1"/>
          </p:cNvPicPr>
          <p:nvPr/>
        </p:nvPicPr>
        <p:blipFill>
          <a:blip r:embed="rId4" cstate="print"/>
          <a:stretch>
            <a:fillRect/>
          </a:stretch>
        </p:blipFill>
        <p:spPr>
          <a:xfrm>
            <a:off x="2133600" y="2362200"/>
            <a:ext cx="1359243" cy="1828800"/>
          </a:xfrm>
          <a:prstGeom prst="rect">
            <a:avLst/>
          </a:prstGeom>
        </p:spPr>
      </p:pic>
      <p:pic>
        <p:nvPicPr>
          <p:cNvPr id="7" name="Picture 6" descr="250px-First_Marquis_of_Cornwallis.jpg"/>
          <p:cNvPicPr>
            <a:picLocks noChangeAspect="1"/>
          </p:cNvPicPr>
          <p:nvPr/>
        </p:nvPicPr>
        <p:blipFill>
          <a:blip r:embed="rId5" cstate="print"/>
          <a:stretch>
            <a:fillRect/>
          </a:stretch>
        </p:blipFill>
        <p:spPr>
          <a:xfrm>
            <a:off x="4648200" y="1981200"/>
            <a:ext cx="1530048" cy="1927860"/>
          </a:xfrm>
          <a:prstGeom prst="rect">
            <a:avLst/>
          </a:prstGeom>
        </p:spPr>
      </p:pic>
      <p:pic>
        <p:nvPicPr>
          <p:cNvPr id="8" name="Picture 7" descr="220px-Thomas_Graves,_1st_Baron_Graves,_by_Francesco_Bartolozzi.jpg"/>
          <p:cNvPicPr>
            <a:picLocks noChangeAspect="1"/>
          </p:cNvPicPr>
          <p:nvPr/>
        </p:nvPicPr>
        <p:blipFill>
          <a:blip r:embed="rId6" cstate="print"/>
          <a:stretch>
            <a:fillRect/>
          </a:stretch>
        </p:blipFill>
        <p:spPr>
          <a:xfrm>
            <a:off x="6553200" y="3276600"/>
            <a:ext cx="1723957" cy="2209800"/>
          </a:xfrm>
          <a:prstGeom prst="rect">
            <a:avLst/>
          </a:prstGeom>
        </p:spPr>
      </p:pic>
    </p:spTree>
    <p:extLst>
      <p:ext uri="{BB962C8B-B14F-4D97-AF65-F5344CB8AC3E}">
        <p14:creationId xmlns:p14="http://schemas.microsoft.com/office/powerpoint/2010/main" val="29475773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Treaty of Paris 1783</a:t>
            </a:r>
          </a:p>
        </p:txBody>
      </p:sp>
      <p:sp>
        <p:nvSpPr>
          <p:cNvPr id="3" name="Content Placeholder 2"/>
          <p:cNvSpPr>
            <a:spLocks noGrp="1"/>
          </p:cNvSpPr>
          <p:nvPr>
            <p:ph idx="1"/>
          </p:nvPr>
        </p:nvSpPr>
        <p:spPr/>
        <p:txBody>
          <a:bodyPr>
            <a:normAutofit fontScale="47500" lnSpcReduction="20000"/>
          </a:bodyPr>
          <a:lstStyle/>
          <a:p>
            <a:r>
              <a:rPr lang="en-US" sz="3300" b="1" dirty="0"/>
              <a:t>Would France betray America?</a:t>
            </a:r>
          </a:p>
          <a:p>
            <a:r>
              <a:rPr lang="en-US" sz="3300" b="1" dirty="0"/>
              <a:t>Spain hostile to America</a:t>
            </a:r>
          </a:p>
          <a:p>
            <a:r>
              <a:rPr lang="en-US" sz="3300" b="1" dirty="0"/>
              <a:t>Status quo</a:t>
            </a:r>
          </a:p>
          <a:p>
            <a:r>
              <a:rPr lang="en-US" dirty="0"/>
              <a:t>Acknowledging the United States (viz. the Colonies) to be free, sovereign and independent states, and that the British Crown and all heirs and successors relinquish claims to the Government, property, and territorial rights of the same, and every part thereof;</a:t>
            </a:r>
          </a:p>
          <a:p>
            <a:r>
              <a:rPr lang="en-US" dirty="0"/>
              <a:t>Establishing the boundaries between the United States and British North America;</a:t>
            </a:r>
          </a:p>
          <a:p>
            <a:r>
              <a:rPr lang="en-US" dirty="0"/>
              <a:t>Granting fishing rights to United States fishermen in the Grand Banks, off the coast of Newfoundland and in the Gulf of Saint Lawrence;</a:t>
            </a:r>
          </a:p>
          <a:p>
            <a:r>
              <a:rPr lang="en-US" dirty="0"/>
              <a:t>Recognizing the lawful contracted debts to be paid to creditors on either side;</a:t>
            </a:r>
          </a:p>
          <a:p>
            <a:r>
              <a:rPr lang="en-US" dirty="0"/>
              <a:t>The Congress of the Confederation will "earnestly recommend" to state legislatures to recognize the rightful owners of all confiscated lands "provide for the restitution of all estates, rights, and properties, which have been confiscated belonging to real British subjects Loyalists";</a:t>
            </a:r>
          </a:p>
          <a:p>
            <a:r>
              <a:rPr lang="en-US" dirty="0"/>
              <a:t>United States will prevent future confiscations of the property of Loyalists;</a:t>
            </a:r>
          </a:p>
          <a:p>
            <a:r>
              <a:rPr lang="en-US" dirty="0"/>
              <a:t>Prisoners of war on both sides are to be released and all property left by the British army in the United States unmolested (including slaves);</a:t>
            </a:r>
          </a:p>
          <a:p>
            <a:r>
              <a:rPr lang="en-US" dirty="0"/>
              <a:t>Great Britain and the United States were each to be given perpetual access to the Mississippi River;</a:t>
            </a:r>
          </a:p>
          <a:p>
            <a:r>
              <a:rPr lang="en-US" dirty="0"/>
              <a:t>Territories captured by Americans subsequent to treaty will be returned without compensation;</a:t>
            </a:r>
          </a:p>
          <a:p>
            <a:r>
              <a:rPr lang="en-US" dirty="0"/>
              <a:t>Ratification of the treaty was to occur within six months from the signing by the contracting parties.</a:t>
            </a:r>
          </a:p>
          <a:p>
            <a:endParaRPr lang="en-US" dirty="0"/>
          </a:p>
          <a:p>
            <a:endParaRPr lang="en-US" dirty="0"/>
          </a:p>
        </p:txBody>
      </p:sp>
    </p:spTree>
    <p:extLst>
      <p:ext uri="{BB962C8B-B14F-4D97-AF65-F5344CB8AC3E}">
        <p14:creationId xmlns:p14="http://schemas.microsoft.com/office/powerpoint/2010/main" val="3691225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Louis XIV</a:t>
            </a:r>
          </a:p>
        </p:txBody>
      </p:sp>
      <p:pic>
        <p:nvPicPr>
          <p:cNvPr id="4" name="Content Placeholder 3" descr="France1670.jpg"/>
          <p:cNvPicPr>
            <a:picLocks noGrp="1" noChangeAspect="1"/>
          </p:cNvPicPr>
          <p:nvPr>
            <p:ph idx="1"/>
          </p:nvPr>
        </p:nvPicPr>
        <p:blipFill>
          <a:blip r:embed="rId2" cstate="print"/>
          <a:stretch>
            <a:fillRect/>
          </a:stretch>
        </p:blipFill>
        <p:spPr>
          <a:xfrm>
            <a:off x="1447799" y="2121466"/>
            <a:ext cx="6538207" cy="4203133"/>
          </a:xfrm>
        </p:spPr>
      </p:pic>
    </p:spTree>
    <p:extLst>
      <p:ext uri="{BB962C8B-B14F-4D97-AF65-F5344CB8AC3E}">
        <p14:creationId xmlns:p14="http://schemas.microsoft.com/office/powerpoint/2010/main" val="785062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Trace </a:t>
            </a:r>
            <a:r>
              <a:rPr lang="en-US" i="1" dirty="0" err="1"/>
              <a:t>Italienne</a:t>
            </a:r>
            <a:endParaRPr lang="en-US" i="1" dirty="0"/>
          </a:p>
        </p:txBody>
      </p:sp>
      <p:pic>
        <p:nvPicPr>
          <p:cNvPr id="4" name="Content Placeholder 3" descr="240px-Fortbourtange.jpg"/>
          <p:cNvPicPr>
            <a:picLocks noGrp="1" noChangeAspect="1"/>
          </p:cNvPicPr>
          <p:nvPr>
            <p:ph idx="1"/>
          </p:nvPr>
        </p:nvPicPr>
        <p:blipFill>
          <a:blip r:embed="rId2" cstate="print"/>
          <a:stretch>
            <a:fillRect/>
          </a:stretch>
        </p:blipFill>
        <p:spPr>
          <a:xfrm>
            <a:off x="3124200" y="4267200"/>
            <a:ext cx="2286000" cy="1695450"/>
          </a:xfrm>
        </p:spPr>
      </p:pic>
      <p:pic>
        <p:nvPicPr>
          <p:cNvPr id="5" name="Picture 4" descr="250px-Map_of_Geneva_in_1841.jpg"/>
          <p:cNvPicPr>
            <a:picLocks noChangeAspect="1"/>
          </p:cNvPicPr>
          <p:nvPr/>
        </p:nvPicPr>
        <p:blipFill>
          <a:blip r:embed="rId3" cstate="print"/>
          <a:stretch>
            <a:fillRect/>
          </a:stretch>
        </p:blipFill>
        <p:spPr>
          <a:xfrm>
            <a:off x="5715000" y="4114800"/>
            <a:ext cx="2971800" cy="2329891"/>
          </a:xfrm>
          <a:prstGeom prst="rect">
            <a:avLst/>
          </a:prstGeom>
        </p:spPr>
      </p:pic>
      <p:pic>
        <p:nvPicPr>
          <p:cNvPr id="6" name="Picture 5" descr="220px-StarFortDeadZones.png"/>
          <p:cNvPicPr>
            <a:picLocks noChangeAspect="1"/>
          </p:cNvPicPr>
          <p:nvPr/>
        </p:nvPicPr>
        <p:blipFill>
          <a:blip r:embed="rId4" cstate="print"/>
          <a:stretch>
            <a:fillRect/>
          </a:stretch>
        </p:blipFill>
        <p:spPr>
          <a:xfrm>
            <a:off x="685800" y="2286000"/>
            <a:ext cx="2235394" cy="2164268"/>
          </a:xfrm>
          <a:prstGeom prst="rect">
            <a:avLst/>
          </a:prstGeom>
        </p:spPr>
      </p:pic>
    </p:spTree>
    <p:extLst>
      <p:ext uri="{BB962C8B-B14F-4D97-AF65-F5344CB8AC3E}">
        <p14:creationId xmlns:p14="http://schemas.microsoft.com/office/powerpoint/2010/main" val="1359913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Thirty Years War</a:t>
            </a:r>
          </a:p>
        </p:txBody>
      </p:sp>
      <p:sp>
        <p:nvSpPr>
          <p:cNvPr id="3" name="Content Placeholder 2"/>
          <p:cNvSpPr>
            <a:spLocks noGrp="1"/>
          </p:cNvSpPr>
          <p:nvPr>
            <p:ph idx="1"/>
          </p:nvPr>
        </p:nvSpPr>
        <p:spPr/>
        <p:txBody>
          <a:bodyPr>
            <a:normAutofit lnSpcReduction="10000"/>
          </a:bodyPr>
          <a:lstStyle/>
          <a:p>
            <a:r>
              <a:rPr lang="en-US" dirty="0"/>
              <a:t>Westphalian Nation state 1648</a:t>
            </a:r>
          </a:p>
          <a:p>
            <a:r>
              <a:rPr lang="en-US" dirty="0"/>
              <a:t>The culmination of the new professionalism</a:t>
            </a:r>
          </a:p>
          <a:p>
            <a:r>
              <a:rPr lang="en-US" dirty="0"/>
              <a:t>The proliferation of military studies.</a:t>
            </a:r>
          </a:p>
          <a:p>
            <a:r>
              <a:rPr lang="en-US" dirty="0"/>
              <a:t>Standing armies</a:t>
            </a:r>
          </a:p>
          <a:p>
            <a:r>
              <a:rPr lang="en-US" dirty="0"/>
              <a:t>Aristocratic officers</a:t>
            </a:r>
          </a:p>
          <a:p>
            <a:r>
              <a:rPr lang="en-US" dirty="0"/>
              <a:t>Scum of the earth dregs as lower ranking soldiers, excess population</a:t>
            </a:r>
          </a:p>
          <a:p>
            <a:r>
              <a:rPr lang="en-US" dirty="0"/>
              <a:t>The rise of the magazine system</a:t>
            </a:r>
          </a:p>
          <a:p>
            <a:r>
              <a:rPr lang="en-US" dirty="0"/>
              <a:t>Limits on war</a:t>
            </a:r>
          </a:p>
          <a:p>
            <a:r>
              <a:rPr lang="en-US" dirty="0"/>
              <a:t>Wars usually over peripheral territories</a:t>
            </a:r>
          </a:p>
          <a:p>
            <a:endParaRPr lang="en-US" dirty="0"/>
          </a:p>
        </p:txBody>
      </p:sp>
    </p:spTree>
    <p:extLst>
      <p:ext uri="{BB962C8B-B14F-4D97-AF65-F5344CB8AC3E}">
        <p14:creationId xmlns:p14="http://schemas.microsoft.com/office/powerpoint/2010/main" val="2076608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Military Revolution Paradox</a:t>
            </a:r>
          </a:p>
        </p:txBody>
      </p:sp>
      <p:sp>
        <p:nvSpPr>
          <p:cNvPr id="3" name="Content Placeholder 2"/>
          <p:cNvSpPr>
            <a:spLocks noGrp="1"/>
          </p:cNvSpPr>
          <p:nvPr>
            <p:ph idx="1"/>
          </p:nvPr>
        </p:nvSpPr>
        <p:spPr/>
        <p:txBody>
          <a:bodyPr>
            <a:normAutofit fontScale="92500" lnSpcReduction="10000"/>
          </a:bodyPr>
          <a:lstStyle/>
          <a:p>
            <a:r>
              <a:rPr lang="en-US" dirty="0"/>
              <a:t>Gunpowder and pike democratized warfare</a:t>
            </a:r>
          </a:p>
          <a:p>
            <a:r>
              <a:rPr lang="en-US" dirty="0"/>
              <a:t>Yet Continental Europe though having militias, actively discouraged the arming and war training of the masses.</a:t>
            </a:r>
          </a:p>
          <a:p>
            <a:r>
              <a:rPr lang="en-US" dirty="0"/>
              <a:t>However the genie was out of the bottle.</a:t>
            </a:r>
          </a:p>
          <a:p>
            <a:r>
              <a:rPr lang="en-US" dirty="0"/>
              <a:t>Handling a musket and fighting in linear tactics requires training to do well, but it does not require the incessant training of old knightly warfare.</a:t>
            </a:r>
          </a:p>
          <a:p>
            <a:r>
              <a:rPr lang="en-US" dirty="0"/>
              <a:t>England retains a better organized militia system, out of fear of a large standing army.  Longbow, etc.  </a:t>
            </a:r>
          </a:p>
        </p:txBody>
      </p:sp>
    </p:spTree>
    <p:extLst>
      <p:ext uri="{BB962C8B-B14F-4D97-AF65-F5344CB8AC3E}">
        <p14:creationId xmlns:p14="http://schemas.microsoft.com/office/powerpoint/2010/main" val="589469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Tactics</a:t>
            </a:r>
          </a:p>
        </p:txBody>
      </p:sp>
      <p:sp>
        <p:nvSpPr>
          <p:cNvPr id="3" name="Content Placeholder 2"/>
          <p:cNvSpPr>
            <a:spLocks noGrp="1"/>
          </p:cNvSpPr>
          <p:nvPr>
            <p:ph idx="1"/>
          </p:nvPr>
        </p:nvSpPr>
        <p:spPr/>
        <p:txBody>
          <a:bodyPr/>
          <a:lstStyle/>
          <a:p>
            <a:r>
              <a:rPr lang="en-US" dirty="0"/>
              <a:t>Bayonet, Plug, socket, ring-late 17</a:t>
            </a:r>
            <a:r>
              <a:rPr lang="en-US" baseline="30000" dirty="0"/>
              <a:t>th</a:t>
            </a:r>
            <a:r>
              <a:rPr lang="en-US" dirty="0"/>
              <a:t> Century</a:t>
            </a:r>
          </a:p>
          <a:p>
            <a:r>
              <a:rPr lang="en-US" dirty="0"/>
              <a:t>2 or 3 ranks deep Pikemen disappear</a:t>
            </a:r>
          </a:p>
          <a:p>
            <a:r>
              <a:rPr lang="en-US" dirty="0"/>
              <a:t>European Dominance</a:t>
            </a:r>
          </a:p>
        </p:txBody>
      </p:sp>
      <p:pic>
        <p:nvPicPr>
          <p:cNvPr id="4" name="Picture 3" descr="battalion_formed_in_line.gif"/>
          <p:cNvPicPr>
            <a:picLocks noChangeAspect="1"/>
          </p:cNvPicPr>
          <p:nvPr/>
        </p:nvPicPr>
        <p:blipFill>
          <a:blip r:embed="rId2" cstate="print"/>
          <a:stretch>
            <a:fillRect/>
          </a:stretch>
        </p:blipFill>
        <p:spPr>
          <a:xfrm>
            <a:off x="914400" y="3581400"/>
            <a:ext cx="7391400" cy="2724150"/>
          </a:xfrm>
          <a:prstGeom prst="rect">
            <a:avLst/>
          </a:prstGeom>
        </p:spPr>
      </p:pic>
    </p:spTree>
    <p:extLst>
      <p:ext uri="{BB962C8B-B14F-4D97-AF65-F5344CB8AC3E}">
        <p14:creationId xmlns:p14="http://schemas.microsoft.com/office/powerpoint/2010/main" val="360551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Points of Discussion</a:t>
            </a:r>
          </a:p>
        </p:txBody>
      </p:sp>
      <p:sp>
        <p:nvSpPr>
          <p:cNvPr id="3" name="Content Placeholder 2"/>
          <p:cNvSpPr>
            <a:spLocks noGrp="1"/>
          </p:cNvSpPr>
          <p:nvPr>
            <p:ph idx="1"/>
          </p:nvPr>
        </p:nvSpPr>
        <p:spPr/>
        <p:txBody>
          <a:bodyPr>
            <a:normAutofit/>
          </a:bodyPr>
          <a:lstStyle/>
          <a:p>
            <a:pPr lvl="1"/>
            <a:r>
              <a:rPr lang="en-US" dirty="0"/>
              <a:t>The Kentucky/Pennsylvania Rifle and the exaggeration of American marksmanship.</a:t>
            </a:r>
          </a:p>
          <a:p>
            <a:pPr lvl="1"/>
            <a:r>
              <a:rPr lang="en-US" dirty="0"/>
              <a:t>The myth of British tactical rigidity.</a:t>
            </a:r>
          </a:p>
          <a:p>
            <a:pPr lvl="1"/>
            <a:r>
              <a:rPr lang="en-US" dirty="0"/>
              <a:t>The Revolution was really a Civil War. </a:t>
            </a:r>
          </a:p>
          <a:p>
            <a:pPr lvl="1"/>
            <a:r>
              <a:rPr lang="en-US" dirty="0"/>
              <a:t>The British couldn’t win.</a:t>
            </a:r>
          </a:p>
          <a:p>
            <a:pPr lvl="1"/>
            <a:r>
              <a:rPr lang="en-US" dirty="0"/>
              <a:t>The Minutemen were a relatively well trained force. However the history of the militia system was one of extreme readiness followed by benign neglect.</a:t>
            </a:r>
          </a:p>
          <a:p>
            <a:pPr lvl="1"/>
            <a:r>
              <a:rPr lang="en-US" dirty="0"/>
              <a:t>The brutality of the war was not one sided.</a:t>
            </a:r>
          </a:p>
          <a:p>
            <a:pPr lvl="1"/>
            <a:r>
              <a:rPr lang="en-US" dirty="0"/>
              <a:t>After France entered the war it became a World War</a:t>
            </a:r>
          </a:p>
          <a:p>
            <a:pPr lvl="1"/>
            <a:r>
              <a:rPr lang="en-US" dirty="0"/>
              <a:t>Linear Warfare</a:t>
            </a:r>
          </a:p>
          <a:p>
            <a:endParaRPr lang="en-US" dirty="0"/>
          </a:p>
        </p:txBody>
      </p:sp>
    </p:spTree>
    <p:extLst>
      <p:ext uri="{BB962C8B-B14F-4D97-AF65-F5344CB8AC3E}">
        <p14:creationId xmlns:p14="http://schemas.microsoft.com/office/powerpoint/2010/main" val="187115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Was the best method of command and control over the types of troops and the weapons available to the 18</a:t>
            </a:r>
            <a:r>
              <a:rPr lang="en-US" baseline="30000" dirty="0"/>
              <a:t>th</a:t>
            </a:r>
            <a:r>
              <a:rPr lang="en-US" dirty="0"/>
              <a:t> Commanders.</a:t>
            </a:r>
          </a:p>
        </p:txBody>
      </p:sp>
      <p:sp>
        <p:nvSpPr>
          <p:cNvPr id="3" name="Title 2"/>
          <p:cNvSpPr>
            <a:spLocks noGrp="1"/>
          </p:cNvSpPr>
          <p:nvPr>
            <p:ph type="title"/>
          </p:nvPr>
        </p:nvSpPr>
        <p:spPr/>
        <p:txBody>
          <a:bodyPr/>
          <a:lstStyle/>
          <a:p>
            <a:r>
              <a:rPr lang="en-US" dirty="0"/>
              <a:t>Linear warfare</a:t>
            </a:r>
          </a:p>
        </p:txBody>
      </p:sp>
    </p:spTree>
    <p:extLst>
      <p:ext uri="{BB962C8B-B14F-4D97-AF65-F5344CB8AC3E}">
        <p14:creationId xmlns:p14="http://schemas.microsoft.com/office/powerpoint/2010/main" val="3377481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We did not beat the British by fighting Indian style.</a:t>
            </a:r>
          </a:p>
          <a:p>
            <a:r>
              <a:rPr lang="en-US" dirty="0"/>
              <a:t>We beat them by creating a European style army.</a:t>
            </a:r>
          </a:p>
          <a:p>
            <a:r>
              <a:rPr lang="en-US" dirty="0"/>
              <a:t>We did, and so did the British and Loyalists use le petite guerre.</a:t>
            </a:r>
          </a:p>
          <a:p>
            <a:r>
              <a:rPr lang="en-US" dirty="0"/>
              <a:t>Europe had a long history of irregular warfare.</a:t>
            </a:r>
          </a:p>
          <a:p>
            <a:r>
              <a:rPr lang="en-US" dirty="0"/>
              <a:t>The Indians were respected and feared as raiders, but were NOT feared as soldiers.</a:t>
            </a:r>
          </a:p>
          <a:p>
            <a:r>
              <a:rPr lang="en-US" dirty="0"/>
              <a:t>The British Army was a pioneer in light infantry tactics and rifle units.</a:t>
            </a:r>
          </a:p>
          <a:p>
            <a:r>
              <a:rPr lang="en-US" dirty="0"/>
              <a:t>The British Army will adapt to the North American environment.</a:t>
            </a:r>
          </a:p>
        </p:txBody>
      </p:sp>
      <p:sp>
        <p:nvSpPr>
          <p:cNvPr id="3" name="Title 2"/>
          <p:cNvSpPr>
            <a:spLocks noGrp="1"/>
          </p:cNvSpPr>
          <p:nvPr>
            <p:ph type="title"/>
          </p:nvPr>
        </p:nvSpPr>
        <p:spPr/>
        <p:txBody>
          <a:bodyPr/>
          <a:lstStyle/>
          <a:p>
            <a:r>
              <a:rPr lang="en-US" dirty="0"/>
              <a:t>Le Petite Guerre</a:t>
            </a:r>
          </a:p>
        </p:txBody>
      </p:sp>
    </p:spTree>
    <p:extLst>
      <p:ext uri="{BB962C8B-B14F-4D97-AF65-F5344CB8AC3E}">
        <p14:creationId xmlns:p14="http://schemas.microsoft.com/office/powerpoint/2010/main" val="3839771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North America</a:t>
            </a:r>
          </a:p>
        </p:txBody>
      </p:sp>
      <p:sp>
        <p:nvSpPr>
          <p:cNvPr id="3" name="Content Placeholder 2"/>
          <p:cNvSpPr>
            <a:spLocks noGrp="1"/>
          </p:cNvSpPr>
          <p:nvPr>
            <p:ph idx="1"/>
          </p:nvPr>
        </p:nvSpPr>
        <p:spPr/>
        <p:txBody>
          <a:bodyPr>
            <a:normAutofit fontScale="92500" lnSpcReduction="10000"/>
          </a:bodyPr>
          <a:lstStyle/>
          <a:p>
            <a:r>
              <a:rPr lang="en-US" dirty="0"/>
              <a:t>Colonial War against Indians</a:t>
            </a:r>
          </a:p>
          <a:p>
            <a:r>
              <a:rPr lang="en-US" dirty="0"/>
              <a:t>Petite Guerre-Little Wars</a:t>
            </a:r>
          </a:p>
          <a:p>
            <a:r>
              <a:rPr lang="en-US" dirty="0"/>
              <a:t>Raids, hostages, scalping, burning villages, massacres of women &amp; children, crop destruction, ambushes</a:t>
            </a:r>
          </a:p>
          <a:p>
            <a:r>
              <a:rPr lang="en-US" dirty="0"/>
              <a:t>Indian </a:t>
            </a:r>
            <a:r>
              <a:rPr lang="en-US" dirty="0" err="1"/>
              <a:t>vs</a:t>
            </a:r>
            <a:r>
              <a:rPr lang="en-US" dirty="0"/>
              <a:t> Indian battles relatively bloodless. Indians thought European Warfare was barbaric.</a:t>
            </a:r>
          </a:p>
          <a:p>
            <a:r>
              <a:rPr lang="en-US" dirty="0"/>
              <a:t>Indians reluctance to fight the Europeans way</a:t>
            </a:r>
          </a:p>
          <a:p>
            <a:r>
              <a:rPr lang="en-US" dirty="0"/>
              <a:t>Small units of Rangers or light infantry</a:t>
            </a:r>
          </a:p>
          <a:p>
            <a:r>
              <a:rPr lang="en-US" dirty="0"/>
              <a:t>Ranger type tactics and units from earliest Colonial period</a:t>
            </a:r>
          </a:p>
        </p:txBody>
      </p:sp>
    </p:spTree>
    <p:extLst>
      <p:ext uri="{BB962C8B-B14F-4D97-AF65-F5344CB8AC3E}">
        <p14:creationId xmlns:p14="http://schemas.microsoft.com/office/powerpoint/2010/main" val="3389961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Ranging or Rangers</a:t>
            </a:r>
          </a:p>
        </p:txBody>
      </p:sp>
      <p:sp>
        <p:nvSpPr>
          <p:cNvPr id="3" name="Content Placeholder 2"/>
          <p:cNvSpPr>
            <a:spLocks noGrp="1"/>
          </p:cNvSpPr>
          <p:nvPr>
            <p:ph idx="1"/>
          </p:nvPr>
        </p:nvSpPr>
        <p:spPr/>
        <p:txBody>
          <a:bodyPr/>
          <a:lstStyle/>
          <a:p>
            <a:r>
              <a:rPr lang="en-US" dirty="0"/>
              <a:t>The Father of American ranging Col Benjamin Church 1675</a:t>
            </a:r>
          </a:p>
          <a:p>
            <a:r>
              <a:rPr lang="en-US" dirty="0"/>
              <a:t>Light infantry tactics </a:t>
            </a:r>
          </a:p>
          <a:p>
            <a:r>
              <a:rPr lang="en-US" dirty="0"/>
              <a:t>Ambushing, etc</a:t>
            </a:r>
          </a:p>
          <a:p>
            <a:r>
              <a:rPr lang="en-US" dirty="0"/>
              <a:t>Colonies begin paying for scalps</a:t>
            </a:r>
          </a:p>
          <a:p>
            <a:endParaRPr lang="en-US" dirty="0"/>
          </a:p>
          <a:p>
            <a:endParaRPr lang="en-US" dirty="0"/>
          </a:p>
        </p:txBody>
      </p:sp>
      <p:pic>
        <p:nvPicPr>
          <p:cNvPr id="4" name="Picture 3" descr="180px-BenjaminChurchNewYorkPublicLibraryStephenSchwarzmanBuildingPrintCollectionMiriamAndIraWallachDivisionPrintsandPhotographsID1217364.jpg"/>
          <p:cNvPicPr>
            <a:picLocks noChangeAspect="1"/>
          </p:cNvPicPr>
          <p:nvPr/>
        </p:nvPicPr>
        <p:blipFill>
          <a:blip r:embed="rId2" cstate="print"/>
          <a:stretch>
            <a:fillRect/>
          </a:stretch>
        </p:blipFill>
        <p:spPr>
          <a:xfrm>
            <a:off x="6172200" y="2895600"/>
            <a:ext cx="2286000" cy="3225800"/>
          </a:xfrm>
          <a:prstGeom prst="rect">
            <a:avLst/>
          </a:prstGeom>
        </p:spPr>
      </p:pic>
    </p:spTree>
    <p:extLst>
      <p:ext uri="{BB962C8B-B14F-4D97-AF65-F5344CB8AC3E}">
        <p14:creationId xmlns:p14="http://schemas.microsoft.com/office/powerpoint/2010/main" val="361602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Robert’s Rangers</a:t>
            </a:r>
          </a:p>
        </p:txBody>
      </p:sp>
      <p:sp>
        <p:nvSpPr>
          <p:cNvPr id="3" name="Content Placeholder 2"/>
          <p:cNvSpPr>
            <a:spLocks noGrp="1"/>
          </p:cNvSpPr>
          <p:nvPr>
            <p:ph idx="1"/>
          </p:nvPr>
        </p:nvSpPr>
        <p:spPr/>
        <p:txBody>
          <a:bodyPr/>
          <a:lstStyle/>
          <a:p>
            <a:r>
              <a:rPr lang="en-US" dirty="0"/>
              <a:t>Rules of ranging</a:t>
            </a:r>
          </a:p>
          <a:p>
            <a:r>
              <a:rPr lang="en-US" dirty="0"/>
              <a:t>Most famous Ranger</a:t>
            </a:r>
          </a:p>
          <a:p>
            <a:endParaRPr lang="en-US" dirty="0"/>
          </a:p>
        </p:txBody>
      </p:sp>
      <p:pic>
        <p:nvPicPr>
          <p:cNvPr id="4" name="Picture 3" descr="rogers.gif"/>
          <p:cNvPicPr>
            <a:picLocks noChangeAspect="1"/>
          </p:cNvPicPr>
          <p:nvPr/>
        </p:nvPicPr>
        <p:blipFill>
          <a:blip r:embed="rId2" cstate="print"/>
          <a:stretch>
            <a:fillRect/>
          </a:stretch>
        </p:blipFill>
        <p:spPr>
          <a:xfrm>
            <a:off x="5334000" y="1981200"/>
            <a:ext cx="3300616" cy="3352800"/>
          </a:xfrm>
          <a:prstGeom prst="rect">
            <a:avLst/>
          </a:prstGeom>
        </p:spPr>
      </p:pic>
      <p:pic>
        <p:nvPicPr>
          <p:cNvPr id="5" name="Picture 4" descr="Robertrogers.jpg"/>
          <p:cNvPicPr>
            <a:picLocks noChangeAspect="1"/>
          </p:cNvPicPr>
          <p:nvPr/>
        </p:nvPicPr>
        <p:blipFill>
          <a:blip r:embed="rId3" cstate="print"/>
          <a:stretch>
            <a:fillRect/>
          </a:stretch>
        </p:blipFill>
        <p:spPr>
          <a:xfrm>
            <a:off x="2438400" y="3581400"/>
            <a:ext cx="1590675" cy="1905000"/>
          </a:xfrm>
          <a:prstGeom prst="rect">
            <a:avLst/>
          </a:prstGeom>
        </p:spPr>
      </p:pic>
    </p:spTree>
    <p:extLst>
      <p:ext uri="{BB962C8B-B14F-4D97-AF65-F5344CB8AC3E}">
        <p14:creationId xmlns:p14="http://schemas.microsoft.com/office/powerpoint/2010/main" val="22412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Henri Bouquet</a:t>
            </a:r>
          </a:p>
        </p:txBody>
      </p:sp>
      <p:sp>
        <p:nvSpPr>
          <p:cNvPr id="3" name="Content Placeholder 2"/>
          <p:cNvSpPr>
            <a:spLocks noGrp="1"/>
          </p:cNvSpPr>
          <p:nvPr>
            <p:ph idx="1"/>
          </p:nvPr>
        </p:nvSpPr>
        <p:spPr/>
        <p:txBody>
          <a:bodyPr/>
          <a:lstStyle/>
          <a:p>
            <a:r>
              <a:rPr lang="en-US" dirty="0"/>
              <a:t>Lt. Col of the 60</a:t>
            </a:r>
            <a:r>
              <a:rPr lang="en-US" baseline="30000" dirty="0"/>
              <a:t>th</a:t>
            </a:r>
            <a:r>
              <a:rPr lang="en-US" dirty="0"/>
              <a:t> Rifles Royal American Regiment</a:t>
            </a:r>
          </a:p>
          <a:p>
            <a:r>
              <a:rPr lang="en-US" dirty="0"/>
              <a:t>5</a:t>
            </a:r>
            <a:r>
              <a:rPr lang="en-US" baseline="30000" dirty="0"/>
              <a:t>th</a:t>
            </a:r>
            <a:r>
              <a:rPr lang="en-US" dirty="0"/>
              <a:t> </a:t>
            </a:r>
            <a:r>
              <a:rPr lang="en-US" dirty="0" err="1"/>
              <a:t>Btn</a:t>
            </a:r>
            <a:r>
              <a:rPr lang="en-US" dirty="0"/>
              <a:t> formed as a light infantry ranger style unit 1756</a:t>
            </a:r>
          </a:p>
          <a:p>
            <a:r>
              <a:rPr lang="en-US" dirty="0"/>
              <a:t>5</a:t>
            </a:r>
            <a:r>
              <a:rPr lang="en-US" baseline="30000" dirty="0"/>
              <a:t>th</a:t>
            </a:r>
            <a:r>
              <a:rPr lang="en-US" dirty="0"/>
              <a:t> </a:t>
            </a:r>
            <a:r>
              <a:rPr lang="en-US" dirty="0" err="1"/>
              <a:t>Btn</a:t>
            </a:r>
            <a:r>
              <a:rPr lang="en-US" dirty="0"/>
              <a:t> conducted long range recon/ambush style warfare.</a:t>
            </a:r>
          </a:p>
          <a:p>
            <a:r>
              <a:rPr lang="en-US" dirty="0"/>
              <a:t>Arguably more successful, certainly more disciplined than Rogers Rangers</a:t>
            </a:r>
          </a:p>
        </p:txBody>
      </p:sp>
      <p:pic>
        <p:nvPicPr>
          <p:cNvPr id="4" name="Picture 3" descr="200px-Henry_Bouquet.jpg"/>
          <p:cNvPicPr>
            <a:picLocks noChangeAspect="1"/>
          </p:cNvPicPr>
          <p:nvPr/>
        </p:nvPicPr>
        <p:blipFill>
          <a:blip r:embed="rId2" cstate="print"/>
          <a:stretch>
            <a:fillRect/>
          </a:stretch>
        </p:blipFill>
        <p:spPr>
          <a:xfrm>
            <a:off x="6553200" y="4267200"/>
            <a:ext cx="1600200" cy="2286000"/>
          </a:xfrm>
          <a:prstGeom prst="rect">
            <a:avLst/>
          </a:prstGeom>
        </p:spPr>
      </p:pic>
    </p:spTree>
    <p:extLst>
      <p:ext uri="{BB962C8B-B14F-4D97-AF65-F5344CB8AC3E}">
        <p14:creationId xmlns:p14="http://schemas.microsoft.com/office/powerpoint/2010/main" val="4227068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Militia System</a:t>
            </a:r>
          </a:p>
        </p:txBody>
      </p:sp>
      <p:sp>
        <p:nvSpPr>
          <p:cNvPr id="3" name="Content Placeholder 2"/>
          <p:cNvSpPr>
            <a:spLocks noGrp="1"/>
          </p:cNvSpPr>
          <p:nvPr>
            <p:ph idx="1"/>
          </p:nvPr>
        </p:nvSpPr>
        <p:spPr/>
        <p:txBody>
          <a:bodyPr>
            <a:normAutofit/>
          </a:bodyPr>
          <a:lstStyle/>
          <a:p>
            <a:r>
              <a:rPr lang="en-US" dirty="0"/>
              <a:t>All able bodied men age 17-60</a:t>
            </a:r>
          </a:p>
          <a:p>
            <a:r>
              <a:rPr lang="en-US" dirty="0"/>
              <a:t>American system based upon the English Elizabethan system of 1572.</a:t>
            </a:r>
          </a:p>
          <a:p>
            <a:r>
              <a:rPr lang="en-US" dirty="0"/>
              <a:t>Provide own uniform and equipment (including musket or rifle)</a:t>
            </a:r>
          </a:p>
          <a:p>
            <a:r>
              <a:rPr lang="en-US" dirty="0"/>
              <a:t>Every household must own a firearm</a:t>
            </a:r>
          </a:p>
          <a:p>
            <a:r>
              <a:rPr lang="en-US" dirty="0"/>
              <a:t>Muster at least once a month, service limited to 90 days in their own colony</a:t>
            </a:r>
          </a:p>
          <a:p>
            <a:r>
              <a:rPr lang="en-US" dirty="0"/>
              <a:t>As frontier moved further into the interior, the militia system was subject to neglect</a:t>
            </a:r>
          </a:p>
        </p:txBody>
      </p:sp>
    </p:spTree>
    <p:extLst>
      <p:ext uri="{BB962C8B-B14F-4D97-AF65-F5344CB8AC3E}">
        <p14:creationId xmlns:p14="http://schemas.microsoft.com/office/powerpoint/2010/main" val="1299372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Pennsylvania Rifle</a:t>
            </a:r>
          </a:p>
        </p:txBody>
      </p:sp>
      <p:sp>
        <p:nvSpPr>
          <p:cNvPr id="3" name="Content Placeholder 2"/>
          <p:cNvSpPr>
            <a:spLocks noGrp="1"/>
          </p:cNvSpPr>
          <p:nvPr>
            <p:ph idx="1"/>
          </p:nvPr>
        </p:nvSpPr>
        <p:spPr/>
        <p:txBody>
          <a:bodyPr>
            <a:normAutofit fontScale="92500"/>
          </a:bodyPr>
          <a:lstStyle/>
          <a:p>
            <a:r>
              <a:rPr lang="en-US" dirty="0"/>
              <a:t>Not the Kentucky Rifle</a:t>
            </a:r>
          </a:p>
          <a:p>
            <a:r>
              <a:rPr lang="en-US" dirty="0"/>
              <a:t>Unreliable- too many calibers- overly sensitive to black powder residue.</a:t>
            </a:r>
          </a:p>
          <a:p>
            <a:r>
              <a:rPr lang="en-US" dirty="0"/>
              <a:t>The story goes of numbers of Americans armed with rifles, hiding behind trees picking off the stupid red coats.</a:t>
            </a:r>
          </a:p>
          <a:p>
            <a:r>
              <a:rPr lang="en-US" dirty="0"/>
              <a:t>Nothing could be further from the truth</a:t>
            </a:r>
          </a:p>
          <a:p>
            <a:r>
              <a:rPr lang="en-US" dirty="0"/>
              <a:t>Rifles were used, but Washington in a general order limited, by disbanding rifle units, to no more than 1000 or 1 man in 3-4.  Washington preferred smoothbore musket armed troops</a:t>
            </a:r>
          </a:p>
          <a:p>
            <a:endParaRPr lang="en-US" dirty="0"/>
          </a:p>
        </p:txBody>
      </p:sp>
    </p:spTree>
    <p:extLst>
      <p:ext uri="{BB962C8B-B14F-4D97-AF65-F5344CB8AC3E}">
        <p14:creationId xmlns:p14="http://schemas.microsoft.com/office/powerpoint/2010/main" val="339546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British Army</a:t>
            </a:r>
          </a:p>
        </p:txBody>
      </p:sp>
      <p:sp>
        <p:nvSpPr>
          <p:cNvPr id="3" name="Content Placeholder 2"/>
          <p:cNvSpPr>
            <a:spLocks noGrp="1"/>
          </p:cNvSpPr>
          <p:nvPr>
            <p:ph idx="1"/>
          </p:nvPr>
        </p:nvSpPr>
        <p:spPr/>
        <p:txBody>
          <a:bodyPr>
            <a:normAutofit lnSpcReduction="10000"/>
          </a:bodyPr>
          <a:lstStyle/>
          <a:p>
            <a:r>
              <a:rPr lang="en-US" dirty="0"/>
              <a:t>Fact- The British Army has experienced light infantry and ranger type units (William Howe) Queen’s Ranger’s, etc</a:t>
            </a:r>
          </a:p>
          <a:p>
            <a:r>
              <a:rPr lang="en-US" dirty="0"/>
              <a:t>Fact-The British enjoyed a better relationship with the Indians with several officers going native.</a:t>
            </a:r>
          </a:p>
          <a:p>
            <a:r>
              <a:rPr lang="en-US" dirty="0"/>
              <a:t>Fact-The British had rifle units including the first operational breech loading rifle.</a:t>
            </a:r>
          </a:p>
          <a:p>
            <a:r>
              <a:rPr lang="en-US" dirty="0"/>
              <a:t>Fact- European Armies had a long history of rifle units and ranger type tactics (British used them in Ireland at least as early as 1640’s)</a:t>
            </a:r>
          </a:p>
          <a:p>
            <a:endParaRPr lang="en-US" dirty="0"/>
          </a:p>
        </p:txBody>
      </p:sp>
    </p:spTree>
    <p:extLst>
      <p:ext uri="{BB962C8B-B14F-4D97-AF65-F5344CB8AC3E}">
        <p14:creationId xmlns:p14="http://schemas.microsoft.com/office/powerpoint/2010/main" val="3868426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trick_Ferguson.jpg"/>
          <p:cNvPicPr>
            <a:picLocks noGrp="1" noChangeAspect="1"/>
          </p:cNvPicPr>
          <p:nvPr>
            <p:ph idx="1"/>
          </p:nvPr>
        </p:nvPicPr>
        <p:blipFill>
          <a:blip r:embed="rId2" cstate="print"/>
          <a:stretch>
            <a:fillRect/>
          </a:stretch>
        </p:blipFill>
        <p:spPr>
          <a:xfrm>
            <a:off x="609600" y="685800"/>
            <a:ext cx="2032000" cy="2438400"/>
          </a:xfrm>
        </p:spPr>
      </p:pic>
      <p:pic>
        <p:nvPicPr>
          <p:cNvPr id="5" name="Picture 4" descr="300px-Ferguson_rifle.jpg"/>
          <p:cNvPicPr>
            <a:picLocks noChangeAspect="1"/>
          </p:cNvPicPr>
          <p:nvPr/>
        </p:nvPicPr>
        <p:blipFill>
          <a:blip r:embed="rId3" cstate="print"/>
          <a:stretch>
            <a:fillRect/>
          </a:stretch>
        </p:blipFill>
        <p:spPr>
          <a:xfrm>
            <a:off x="3047999" y="457200"/>
            <a:ext cx="5871575" cy="5715000"/>
          </a:xfrm>
          <a:prstGeom prst="rect">
            <a:avLst/>
          </a:prstGeom>
        </p:spPr>
      </p:pic>
    </p:spTree>
    <p:extLst>
      <p:ext uri="{BB962C8B-B14F-4D97-AF65-F5344CB8AC3E}">
        <p14:creationId xmlns:p14="http://schemas.microsoft.com/office/powerpoint/2010/main" val="127376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American and British political philosophers knew history and had suspicions of permanent standing armies.</a:t>
            </a:r>
          </a:p>
          <a:p>
            <a:r>
              <a:rPr lang="en-US" dirty="0"/>
              <a:t>Unlike today they viewed professional regular armies as an anathema to freedom rather than protectors of freedom</a:t>
            </a:r>
          </a:p>
          <a:p>
            <a:r>
              <a:rPr lang="en-US" dirty="0"/>
              <a:t>Our modern view would seem absurd</a:t>
            </a:r>
          </a:p>
          <a:p>
            <a:r>
              <a:rPr lang="en-US" dirty="0"/>
              <a:t>They knew leaders generally turned the armies on its own more often than using them against external threats.</a:t>
            </a:r>
          </a:p>
          <a:p>
            <a:endParaRPr lang="en-US" dirty="0"/>
          </a:p>
        </p:txBody>
      </p:sp>
      <p:sp>
        <p:nvSpPr>
          <p:cNvPr id="3" name="Title 2"/>
          <p:cNvSpPr>
            <a:spLocks noGrp="1"/>
          </p:cNvSpPr>
          <p:nvPr>
            <p:ph type="title"/>
          </p:nvPr>
        </p:nvSpPr>
        <p:spPr/>
        <p:txBody>
          <a:bodyPr/>
          <a:lstStyle/>
          <a:p>
            <a:r>
              <a:rPr lang="en-US" dirty="0"/>
              <a:t>A Republican Army</a:t>
            </a:r>
          </a:p>
        </p:txBody>
      </p:sp>
    </p:spTree>
    <p:extLst>
      <p:ext uri="{BB962C8B-B14F-4D97-AF65-F5344CB8AC3E}">
        <p14:creationId xmlns:p14="http://schemas.microsoft.com/office/powerpoint/2010/main" val="602992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French and Indian War</a:t>
            </a:r>
          </a:p>
        </p:txBody>
      </p:sp>
      <p:sp>
        <p:nvSpPr>
          <p:cNvPr id="3" name="Content Placeholder 2"/>
          <p:cNvSpPr>
            <a:spLocks noGrp="1"/>
          </p:cNvSpPr>
          <p:nvPr>
            <p:ph idx="1"/>
          </p:nvPr>
        </p:nvSpPr>
        <p:spPr/>
        <p:txBody>
          <a:bodyPr/>
          <a:lstStyle/>
          <a:p>
            <a:r>
              <a:rPr lang="en-US" dirty="0"/>
              <a:t>Indians were highly unreliable</a:t>
            </a:r>
          </a:p>
          <a:p>
            <a:r>
              <a:rPr lang="en-US" dirty="0"/>
              <a:t>Prone to leaving when the campaign got tough</a:t>
            </a:r>
          </a:p>
          <a:p>
            <a:r>
              <a:rPr lang="en-US" dirty="0"/>
              <a:t>The French and Indian War was mostly won by conventional forces using conventional European tactics with slight modifications to North American environments.</a:t>
            </a:r>
          </a:p>
          <a:p>
            <a:r>
              <a:rPr lang="en-US" dirty="0"/>
              <a:t>Light infantry, like Robert Rogers, are important, but tend to be overrated in American histories of the war.</a:t>
            </a:r>
          </a:p>
        </p:txBody>
      </p:sp>
    </p:spTree>
    <p:extLst>
      <p:ext uri="{BB962C8B-B14F-4D97-AF65-F5344CB8AC3E}">
        <p14:creationId xmlns:p14="http://schemas.microsoft.com/office/powerpoint/2010/main" val="1323688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Grenzer’s</a:t>
            </a:r>
            <a:r>
              <a:rPr lang="en-US" dirty="0"/>
              <a:t>, </a:t>
            </a:r>
            <a:r>
              <a:rPr lang="en-US" dirty="0" err="1"/>
              <a:t>Jagërs</a:t>
            </a:r>
            <a:r>
              <a:rPr lang="en-US" dirty="0"/>
              <a:t>, </a:t>
            </a:r>
            <a:r>
              <a:rPr lang="en-US" dirty="0" err="1"/>
              <a:t>Geuzen</a:t>
            </a:r>
            <a:r>
              <a:rPr lang="en-US" dirty="0"/>
              <a:t>, </a:t>
            </a:r>
            <a:r>
              <a:rPr lang="en-US" dirty="0" err="1"/>
              <a:t>Snapphane</a:t>
            </a:r>
            <a:r>
              <a:rPr lang="en-US" dirty="0"/>
              <a:t>, and </a:t>
            </a:r>
            <a:r>
              <a:rPr lang="en-US" dirty="0" err="1"/>
              <a:t>Pandur’s</a:t>
            </a:r>
            <a:endParaRPr lang="en-US" dirty="0"/>
          </a:p>
        </p:txBody>
      </p:sp>
      <p:pic>
        <p:nvPicPr>
          <p:cNvPr id="4" name="Content Placeholder 3" descr="250px-Grenzer_Soldier.jpg"/>
          <p:cNvPicPr>
            <a:picLocks noGrp="1" noChangeAspect="1"/>
          </p:cNvPicPr>
          <p:nvPr>
            <p:ph idx="1"/>
          </p:nvPr>
        </p:nvPicPr>
        <p:blipFill>
          <a:blip r:embed="rId2" cstate="print"/>
          <a:stretch>
            <a:fillRect/>
          </a:stretch>
        </p:blipFill>
        <p:spPr>
          <a:xfrm>
            <a:off x="761999" y="1981200"/>
            <a:ext cx="2751667" cy="3962400"/>
          </a:xfrm>
        </p:spPr>
      </p:pic>
      <p:pic>
        <p:nvPicPr>
          <p:cNvPr id="6" name="Picture 5" descr="250px-Panduren_1742.jpg"/>
          <p:cNvPicPr>
            <a:picLocks noChangeAspect="1"/>
          </p:cNvPicPr>
          <p:nvPr/>
        </p:nvPicPr>
        <p:blipFill>
          <a:blip r:embed="rId3" cstate="print"/>
          <a:stretch>
            <a:fillRect/>
          </a:stretch>
        </p:blipFill>
        <p:spPr>
          <a:xfrm>
            <a:off x="3352800" y="2743200"/>
            <a:ext cx="3048000" cy="3470453"/>
          </a:xfrm>
          <a:prstGeom prst="rect">
            <a:avLst/>
          </a:prstGeom>
        </p:spPr>
      </p:pic>
      <p:pic>
        <p:nvPicPr>
          <p:cNvPr id="7" name="Picture 6" descr="220px-Snapphanen_av_Axel_Ebbe-1.jpg"/>
          <p:cNvPicPr>
            <a:picLocks noChangeAspect="1"/>
          </p:cNvPicPr>
          <p:nvPr/>
        </p:nvPicPr>
        <p:blipFill>
          <a:blip r:embed="rId4" cstate="print"/>
          <a:stretch>
            <a:fillRect/>
          </a:stretch>
        </p:blipFill>
        <p:spPr>
          <a:xfrm>
            <a:off x="6553200" y="2819400"/>
            <a:ext cx="2392575" cy="3467100"/>
          </a:xfrm>
          <a:prstGeom prst="rect">
            <a:avLst/>
          </a:prstGeom>
        </p:spPr>
      </p:pic>
      <p:pic>
        <p:nvPicPr>
          <p:cNvPr id="8" name="Picture 7" descr="220px-Gjergj_Kastrioti.jpg"/>
          <p:cNvPicPr>
            <a:picLocks noChangeAspect="1"/>
          </p:cNvPicPr>
          <p:nvPr/>
        </p:nvPicPr>
        <p:blipFill>
          <a:blip r:embed="rId5" cstate="print"/>
          <a:stretch>
            <a:fillRect/>
          </a:stretch>
        </p:blipFill>
        <p:spPr>
          <a:xfrm>
            <a:off x="6934200" y="304800"/>
            <a:ext cx="1905000" cy="2329295"/>
          </a:xfrm>
          <a:prstGeom prst="rect">
            <a:avLst/>
          </a:prstGeom>
        </p:spPr>
      </p:pic>
    </p:spTree>
    <p:extLst>
      <p:ext uri="{BB962C8B-B14F-4D97-AF65-F5344CB8AC3E}">
        <p14:creationId xmlns:p14="http://schemas.microsoft.com/office/powerpoint/2010/main" val="2051634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Geo-politics Great Britain</a:t>
            </a:r>
          </a:p>
        </p:txBody>
      </p:sp>
      <p:sp>
        <p:nvSpPr>
          <p:cNvPr id="3" name="Content Placeholder 2"/>
          <p:cNvSpPr>
            <a:spLocks noGrp="1"/>
          </p:cNvSpPr>
          <p:nvPr>
            <p:ph idx="1"/>
          </p:nvPr>
        </p:nvSpPr>
        <p:spPr/>
        <p:txBody>
          <a:bodyPr/>
          <a:lstStyle/>
          <a:p>
            <a:r>
              <a:rPr lang="en-US" dirty="0"/>
              <a:t>Intimidate the colonies</a:t>
            </a:r>
          </a:p>
          <a:p>
            <a:r>
              <a:rPr lang="en-US" dirty="0"/>
              <a:t>Had revoked a Colonial charter before-Massachusetts Bay Colony</a:t>
            </a:r>
          </a:p>
          <a:p>
            <a:r>
              <a:rPr lang="en-US" dirty="0"/>
              <a:t>The problem with looking at history backwards</a:t>
            </a:r>
          </a:p>
          <a:p>
            <a:r>
              <a:rPr lang="en-US" dirty="0"/>
              <a:t>We see the British as incompetent, corrupt</a:t>
            </a:r>
          </a:p>
          <a:p>
            <a:endParaRPr lang="en-US" dirty="0"/>
          </a:p>
        </p:txBody>
      </p:sp>
    </p:spTree>
    <p:extLst>
      <p:ext uri="{BB962C8B-B14F-4D97-AF65-F5344CB8AC3E}">
        <p14:creationId xmlns:p14="http://schemas.microsoft.com/office/powerpoint/2010/main" val="761814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Colonies were fighting for their rights as Englishmen under the auspices of Enlightenment and Christian principles.</a:t>
            </a:r>
          </a:p>
          <a:p>
            <a:r>
              <a:rPr lang="en-US" dirty="0"/>
              <a:t>Founding ideas were firmly based in English philosophical and legal principles, as well with influence from others.</a:t>
            </a:r>
          </a:p>
        </p:txBody>
      </p:sp>
      <p:sp>
        <p:nvSpPr>
          <p:cNvPr id="3" name="Title 2"/>
          <p:cNvSpPr>
            <a:spLocks noGrp="1"/>
          </p:cNvSpPr>
          <p:nvPr>
            <p:ph type="title"/>
          </p:nvPr>
        </p:nvSpPr>
        <p:spPr/>
        <p:txBody>
          <a:bodyPr/>
          <a:lstStyle/>
          <a:p>
            <a:r>
              <a:rPr lang="en-US" dirty="0"/>
              <a:t>The Cause</a:t>
            </a:r>
          </a:p>
        </p:txBody>
      </p:sp>
    </p:spTree>
    <p:extLst>
      <p:ext uri="{BB962C8B-B14F-4D97-AF65-F5344CB8AC3E}">
        <p14:creationId xmlns:p14="http://schemas.microsoft.com/office/powerpoint/2010/main" val="1496315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p>
            <a:fld id="{C1AFC458-224A-4B67-87C6-3981C6F3267C}" type="slidenum">
              <a:rPr lang="en-US"/>
              <a:pPr/>
              <a:t>44</a:t>
            </a:fld>
            <a:endParaRPr lang="en-US"/>
          </a:p>
        </p:txBody>
      </p:sp>
      <p:sp>
        <p:nvSpPr>
          <p:cNvPr id="4099" name="Rectangle 2"/>
          <p:cNvSpPr>
            <a:spLocks noGrp="1" noChangeArrowheads="1"/>
          </p:cNvSpPr>
          <p:nvPr>
            <p:ph type="title"/>
          </p:nvPr>
        </p:nvSpPr>
        <p:spPr/>
        <p:txBody>
          <a:bodyPr>
            <a:normAutofit fontScale="90000"/>
          </a:bodyPr>
          <a:lstStyle/>
          <a:p>
            <a:pPr indent="0" eaLnBrk="1" hangingPunct="1"/>
            <a:r>
              <a:rPr lang="en-US" dirty="0"/>
              <a:t>British policy-17</a:t>
            </a:r>
            <a:r>
              <a:rPr lang="en-US" baseline="30000" dirty="0"/>
              <a:t>th</a:t>
            </a:r>
            <a:r>
              <a:rPr lang="en-US" dirty="0"/>
              <a:t> century – mid 18</a:t>
            </a:r>
            <a:r>
              <a:rPr lang="en-US" baseline="30000" dirty="0"/>
              <a:t>th</a:t>
            </a:r>
            <a:r>
              <a:rPr lang="en-US" dirty="0"/>
              <a:t> century</a:t>
            </a:r>
          </a:p>
        </p:txBody>
      </p:sp>
      <p:sp>
        <p:nvSpPr>
          <p:cNvPr id="4100" name="Rectangle 3"/>
          <p:cNvSpPr>
            <a:spLocks noGrp="1" noChangeArrowheads="1"/>
          </p:cNvSpPr>
          <p:nvPr>
            <p:ph type="body" idx="1"/>
          </p:nvPr>
        </p:nvSpPr>
        <p:spPr/>
        <p:txBody>
          <a:bodyPr/>
          <a:lstStyle/>
          <a:p>
            <a:pPr eaLnBrk="1" hangingPunct="1">
              <a:lnSpc>
                <a:spcPct val="90000"/>
              </a:lnSpc>
            </a:pPr>
            <a:r>
              <a:rPr lang="en-US" sz="6000" b="1" dirty="0">
                <a:solidFill>
                  <a:schemeClr val="accent1"/>
                </a:solidFill>
              </a:rPr>
              <a:t>SALUTARY NEGLECT</a:t>
            </a:r>
          </a:p>
          <a:p>
            <a:pPr lvl="1" eaLnBrk="1" hangingPunct="1">
              <a:lnSpc>
                <a:spcPct val="90000"/>
              </a:lnSpc>
            </a:pPr>
            <a:r>
              <a:rPr lang="en-US" sz="4400" dirty="0"/>
              <a:t>Britain didn’t pay close attention to the colonies.</a:t>
            </a:r>
          </a:p>
          <a:p>
            <a:pPr lvl="1" eaLnBrk="1" hangingPunct="1">
              <a:lnSpc>
                <a:spcPct val="90000"/>
              </a:lnSpc>
            </a:pPr>
            <a:r>
              <a:rPr lang="en-US" sz="4400"/>
              <a:t>Colonies largely governed </a:t>
            </a:r>
            <a:r>
              <a:rPr lang="en-US" sz="4400" dirty="0"/>
              <a:t>themselves.</a:t>
            </a:r>
          </a:p>
          <a:p>
            <a:pPr lvl="1" eaLnBrk="1" hangingPunct="1">
              <a:lnSpc>
                <a:spcPct val="90000"/>
              </a:lnSpc>
              <a:buFont typeface="Arial" charset="0"/>
              <a:buNone/>
            </a:pPr>
            <a:endParaRPr lang="en-US" sz="4400" dirty="0"/>
          </a:p>
        </p:txBody>
      </p:sp>
    </p:spTree>
    <p:extLst>
      <p:ext uri="{BB962C8B-B14F-4D97-AF65-F5344CB8AC3E}">
        <p14:creationId xmlns:p14="http://schemas.microsoft.com/office/powerpoint/2010/main" val="3684528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04088"/>
            <a:ext cx="7924800" cy="819912"/>
          </a:xfrm>
          <a:solidFill>
            <a:schemeClr val="bg1">
              <a:alpha val="50195"/>
            </a:schemeClr>
          </a:solidFill>
        </p:spPr>
        <p:txBody>
          <a:bodyPr>
            <a:normAutofit fontScale="90000"/>
          </a:bodyPr>
          <a:lstStyle/>
          <a:p>
            <a:pPr algn="ctr" eaLnBrk="1" hangingPunct="1"/>
            <a:br>
              <a:rPr lang="en-US" dirty="0"/>
            </a:br>
            <a:r>
              <a:rPr lang="en-US" dirty="0"/>
              <a:t>Early Conflicts</a:t>
            </a:r>
          </a:p>
        </p:txBody>
      </p:sp>
      <p:sp>
        <p:nvSpPr>
          <p:cNvPr id="26627" name="Rectangle 3"/>
          <p:cNvSpPr>
            <a:spLocks noGrp="1" noChangeArrowheads="1"/>
          </p:cNvSpPr>
          <p:nvPr>
            <p:ph type="body" idx="1"/>
          </p:nvPr>
        </p:nvSpPr>
        <p:spPr>
          <a:xfrm>
            <a:off x="457200" y="1600200"/>
            <a:ext cx="8229600" cy="4953000"/>
          </a:xfrm>
          <a:solidFill>
            <a:schemeClr val="bg1">
              <a:alpha val="50195"/>
            </a:schemeClr>
          </a:solidFill>
        </p:spPr>
        <p:txBody>
          <a:bodyPr/>
          <a:lstStyle/>
          <a:p>
            <a:pPr eaLnBrk="1" hangingPunct="1"/>
            <a:r>
              <a:rPr lang="en-US" dirty="0"/>
              <a:t>King William’s War (1689-1697)</a:t>
            </a:r>
          </a:p>
          <a:p>
            <a:pPr eaLnBrk="1" hangingPunct="1"/>
            <a:r>
              <a:rPr lang="en-US" dirty="0"/>
              <a:t>Queen Anne’s War (1702-1713)</a:t>
            </a:r>
          </a:p>
          <a:p>
            <a:pPr eaLnBrk="1" hangingPunct="1"/>
            <a:r>
              <a:rPr lang="en-US" dirty="0"/>
              <a:t>King George’s War (1744-1748)</a:t>
            </a:r>
          </a:p>
          <a:p>
            <a:pPr eaLnBrk="1" hangingPunct="1"/>
            <a:r>
              <a:rPr lang="en-US" dirty="0"/>
              <a:t>Peace settlements not always to the benefit of the Colonies</a:t>
            </a:r>
          </a:p>
          <a:p>
            <a:pPr eaLnBrk="1" hangingPunct="1"/>
            <a:endParaRPr lang="en-US" sz="2000" dirty="0"/>
          </a:p>
          <a:p>
            <a:pPr eaLnBrk="1" hangingPunct="1"/>
            <a:r>
              <a:rPr lang="en-US" dirty="0"/>
              <a:t>Albany Plan of Union 	(1754)</a:t>
            </a:r>
          </a:p>
          <a:p>
            <a:pPr eaLnBrk="1" hangingPunct="1"/>
            <a:r>
              <a:rPr lang="en-US" dirty="0"/>
              <a:t>Early attempt at Union of the Colonies</a:t>
            </a:r>
          </a:p>
          <a:p>
            <a:pPr lvl="1" eaLnBrk="1" hangingPunct="1"/>
            <a:r>
              <a:rPr lang="en-US" dirty="0"/>
              <a:t>Proposed by Benjamin Franklin</a:t>
            </a:r>
          </a:p>
          <a:p>
            <a:pPr lvl="1" eaLnBrk="1" hangingPunct="1"/>
            <a:r>
              <a:rPr lang="en-US" dirty="0"/>
              <a:t>Confederation, focused on defense</a:t>
            </a:r>
          </a:p>
          <a:p>
            <a:pPr lvl="1" eaLnBrk="1" hangingPunct="1"/>
            <a:r>
              <a:rPr lang="en-US" dirty="0"/>
              <a:t>Rejected by Parliament and colonial legislatures</a:t>
            </a:r>
          </a:p>
        </p:txBody>
      </p:sp>
    </p:spTree>
    <p:extLst>
      <p:ext uri="{BB962C8B-B14F-4D97-AF65-F5344CB8AC3E}">
        <p14:creationId xmlns:p14="http://schemas.microsoft.com/office/powerpoint/2010/main" val="125856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6627">
                                            <p:bg/>
                                          </p:spTgt>
                                        </p:tgtEl>
                                        <p:attrNameLst>
                                          <p:attrName>style.visibility</p:attrName>
                                        </p:attrNameLst>
                                      </p:cBhvr>
                                      <p:to>
                                        <p:strVal val="visible"/>
                                      </p:to>
                                    </p:set>
                                    <p:animEffect transition="in" filter="fade">
                                      <p:cBhvr>
                                        <p:cTn id="7" dur="800" decel="100000"/>
                                        <p:tgtEl>
                                          <p:spTgt spid="26627">
                                            <p:bg/>
                                          </p:spTgt>
                                        </p:tgtEl>
                                      </p:cBhvr>
                                    </p:animEffect>
                                    <p:anim calcmode="lin" valueType="num">
                                      <p:cBhvr>
                                        <p:cTn id="8" dur="800" decel="100000" fill="hold"/>
                                        <p:tgtEl>
                                          <p:spTgt spid="26627">
                                            <p:bg/>
                                          </p:spTgt>
                                        </p:tgtEl>
                                        <p:attrNameLst>
                                          <p:attrName>style.rotation</p:attrName>
                                        </p:attrNameLst>
                                      </p:cBhvr>
                                      <p:tavLst>
                                        <p:tav tm="0">
                                          <p:val>
                                            <p:fltVal val="-90"/>
                                          </p:val>
                                        </p:tav>
                                        <p:tav tm="100000">
                                          <p:val>
                                            <p:fltVal val="0"/>
                                          </p:val>
                                        </p:tav>
                                      </p:tavLst>
                                    </p:anim>
                                    <p:anim calcmode="lin" valueType="num">
                                      <p:cBhvr>
                                        <p:cTn id="9" dur="800" decel="100000" fill="hold"/>
                                        <p:tgtEl>
                                          <p:spTgt spid="26627">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6627">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6627">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6627">
                                            <p:bg/>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6627">
                                            <p:txEl>
                                              <p:pRg st="0" end="0"/>
                                            </p:txEl>
                                          </p:spTgt>
                                        </p:tgtEl>
                                        <p:attrNameLst>
                                          <p:attrName>style.visibility</p:attrName>
                                        </p:attrNameLst>
                                      </p:cBhvr>
                                      <p:to>
                                        <p:strVal val="visible"/>
                                      </p:to>
                                    </p:set>
                                    <p:animEffect transition="in" filter="fade">
                                      <p:cBhvr>
                                        <p:cTn id="17" dur="800" decel="100000"/>
                                        <p:tgtEl>
                                          <p:spTgt spid="26627">
                                            <p:txEl>
                                              <p:pRg st="0" end="0"/>
                                            </p:txEl>
                                          </p:spTgt>
                                        </p:tgtEl>
                                      </p:cBhvr>
                                    </p:animEffect>
                                    <p:anim calcmode="lin" valueType="num">
                                      <p:cBhvr>
                                        <p:cTn id="18" dur="800" decel="100000" fill="hold"/>
                                        <p:tgtEl>
                                          <p:spTgt spid="2662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662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662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662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662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6627">
                                            <p:txEl>
                                              <p:pRg st="1" end="1"/>
                                            </p:txEl>
                                          </p:spTgt>
                                        </p:tgtEl>
                                        <p:attrNameLst>
                                          <p:attrName>style.visibility</p:attrName>
                                        </p:attrNameLst>
                                      </p:cBhvr>
                                      <p:to>
                                        <p:strVal val="visible"/>
                                      </p:to>
                                    </p:set>
                                    <p:animEffect transition="in" filter="fade">
                                      <p:cBhvr>
                                        <p:cTn id="27" dur="800" decel="100000"/>
                                        <p:tgtEl>
                                          <p:spTgt spid="26627">
                                            <p:txEl>
                                              <p:pRg st="1" end="1"/>
                                            </p:txEl>
                                          </p:spTgt>
                                        </p:tgtEl>
                                      </p:cBhvr>
                                    </p:animEffect>
                                    <p:anim calcmode="lin" valueType="num">
                                      <p:cBhvr>
                                        <p:cTn id="28" dur="800" decel="100000" fill="hold"/>
                                        <p:tgtEl>
                                          <p:spTgt spid="26627">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6627">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6627">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6627">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662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6627">
                                            <p:txEl>
                                              <p:pRg st="2" end="2"/>
                                            </p:txEl>
                                          </p:spTgt>
                                        </p:tgtEl>
                                        <p:attrNameLst>
                                          <p:attrName>style.visibility</p:attrName>
                                        </p:attrNameLst>
                                      </p:cBhvr>
                                      <p:to>
                                        <p:strVal val="visible"/>
                                      </p:to>
                                    </p:set>
                                    <p:animEffect transition="in" filter="fade">
                                      <p:cBhvr>
                                        <p:cTn id="37" dur="800" decel="100000"/>
                                        <p:tgtEl>
                                          <p:spTgt spid="26627">
                                            <p:txEl>
                                              <p:pRg st="2" end="2"/>
                                            </p:txEl>
                                          </p:spTgt>
                                        </p:tgtEl>
                                      </p:cBhvr>
                                    </p:animEffect>
                                    <p:anim calcmode="lin" valueType="num">
                                      <p:cBhvr>
                                        <p:cTn id="38" dur="800" decel="100000" fill="hold"/>
                                        <p:tgtEl>
                                          <p:spTgt spid="2662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662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662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662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662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6627">
                                            <p:txEl>
                                              <p:pRg st="3" end="3"/>
                                            </p:txEl>
                                          </p:spTgt>
                                        </p:tgtEl>
                                        <p:attrNameLst>
                                          <p:attrName>style.visibility</p:attrName>
                                        </p:attrNameLst>
                                      </p:cBhvr>
                                      <p:to>
                                        <p:strVal val="visible"/>
                                      </p:to>
                                    </p:set>
                                    <p:animEffect transition="in" filter="fade">
                                      <p:cBhvr>
                                        <p:cTn id="47" dur="800" decel="100000"/>
                                        <p:tgtEl>
                                          <p:spTgt spid="26627">
                                            <p:txEl>
                                              <p:pRg st="3" end="3"/>
                                            </p:txEl>
                                          </p:spTgt>
                                        </p:tgtEl>
                                      </p:cBhvr>
                                    </p:animEffect>
                                    <p:anim calcmode="lin" valueType="num">
                                      <p:cBhvr>
                                        <p:cTn id="48" dur="800" decel="100000" fill="hold"/>
                                        <p:tgtEl>
                                          <p:spTgt spid="26627">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6627">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6627">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6627">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662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6627">
                                            <p:txEl>
                                              <p:pRg st="5" end="5"/>
                                            </p:txEl>
                                          </p:spTgt>
                                        </p:tgtEl>
                                        <p:attrNameLst>
                                          <p:attrName>style.visibility</p:attrName>
                                        </p:attrNameLst>
                                      </p:cBhvr>
                                      <p:to>
                                        <p:strVal val="visible"/>
                                      </p:to>
                                    </p:set>
                                    <p:animEffect transition="in" filter="fade">
                                      <p:cBhvr>
                                        <p:cTn id="57" dur="800" decel="100000"/>
                                        <p:tgtEl>
                                          <p:spTgt spid="26627">
                                            <p:txEl>
                                              <p:pRg st="5" end="5"/>
                                            </p:txEl>
                                          </p:spTgt>
                                        </p:tgtEl>
                                      </p:cBhvr>
                                    </p:animEffect>
                                    <p:anim calcmode="lin" valueType="num">
                                      <p:cBhvr>
                                        <p:cTn id="58" dur="800" decel="100000" fill="hold"/>
                                        <p:tgtEl>
                                          <p:spTgt spid="26627">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6627">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6627">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6627">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662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6627">
                                            <p:txEl>
                                              <p:pRg st="6" end="6"/>
                                            </p:txEl>
                                          </p:spTgt>
                                        </p:tgtEl>
                                        <p:attrNameLst>
                                          <p:attrName>style.visibility</p:attrName>
                                        </p:attrNameLst>
                                      </p:cBhvr>
                                      <p:to>
                                        <p:strVal val="visible"/>
                                      </p:to>
                                    </p:set>
                                    <p:animEffect transition="in" filter="fade">
                                      <p:cBhvr>
                                        <p:cTn id="67" dur="800" decel="100000"/>
                                        <p:tgtEl>
                                          <p:spTgt spid="26627">
                                            <p:txEl>
                                              <p:pRg st="6" end="6"/>
                                            </p:txEl>
                                          </p:spTgt>
                                        </p:tgtEl>
                                      </p:cBhvr>
                                    </p:animEffect>
                                    <p:anim calcmode="lin" valueType="num">
                                      <p:cBhvr>
                                        <p:cTn id="68" dur="800" decel="100000" fill="hold"/>
                                        <p:tgtEl>
                                          <p:spTgt spid="26627">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26627">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26627">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6627">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6627">
                                            <p:txEl>
                                              <p:pRg st="6" end="6"/>
                                            </p:txEl>
                                          </p:spTgt>
                                        </p:tgtEl>
                                        <p:attrNameLst>
                                          <p:attrName>ppt_y</p:attrName>
                                        </p:attrNameLst>
                                      </p:cBhvr>
                                      <p:tavLst>
                                        <p:tav tm="0">
                                          <p:val>
                                            <p:strVal val="#ppt_y+0.1"/>
                                          </p:val>
                                        </p:tav>
                                        <p:tav tm="100000">
                                          <p:val>
                                            <p:strVal val="#ppt_y"/>
                                          </p:val>
                                        </p:tav>
                                      </p:tavLst>
                                    </p:anim>
                                  </p:childTnLst>
                                </p:cTn>
                              </p:par>
                            </p:childTnLst>
                          </p:cTn>
                        </p:par>
                        <p:par>
                          <p:cTn id="73" fill="hold" nodeType="afterGroup">
                            <p:stCondLst>
                              <p:cond delay="1000"/>
                            </p:stCondLst>
                            <p:childTnLst>
                              <p:par>
                                <p:cTn id="74" presetID="30" presetClass="entr" presetSubtype="0" fill="hold" grpId="0" nodeType="afterEffect">
                                  <p:stCondLst>
                                    <p:cond delay="0"/>
                                  </p:stCondLst>
                                  <p:childTnLst>
                                    <p:set>
                                      <p:cBhvr>
                                        <p:cTn id="75" dur="1" fill="hold">
                                          <p:stCondLst>
                                            <p:cond delay="0"/>
                                          </p:stCondLst>
                                        </p:cTn>
                                        <p:tgtEl>
                                          <p:spTgt spid="26627">
                                            <p:txEl>
                                              <p:pRg st="7" end="7"/>
                                            </p:txEl>
                                          </p:spTgt>
                                        </p:tgtEl>
                                        <p:attrNameLst>
                                          <p:attrName>style.visibility</p:attrName>
                                        </p:attrNameLst>
                                      </p:cBhvr>
                                      <p:to>
                                        <p:strVal val="visible"/>
                                      </p:to>
                                    </p:set>
                                    <p:animEffect transition="in" filter="fade">
                                      <p:cBhvr>
                                        <p:cTn id="76" dur="800" decel="100000"/>
                                        <p:tgtEl>
                                          <p:spTgt spid="26627">
                                            <p:txEl>
                                              <p:pRg st="7" end="7"/>
                                            </p:txEl>
                                          </p:spTgt>
                                        </p:tgtEl>
                                      </p:cBhvr>
                                    </p:animEffect>
                                    <p:anim calcmode="lin" valueType="num">
                                      <p:cBhvr>
                                        <p:cTn id="77" dur="800" decel="100000" fill="hold"/>
                                        <p:tgtEl>
                                          <p:spTgt spid="26627">
                                            <p:txEl>
                                              <p:pRg st="7" end="7"/>
                                            </p:txEl>
                                          </p:spTgt>
                                        </p:tgtEl>
                                        <p:attrNameLst>
                                          <p:attrName>style.rotation</p:attrName>
                                        </p:attrNameLst>
                                      </p:cBhvr>
                                      <p:tavLst>
                                        <p:tav tm="0">
                                          <p:val>
                                            <p:fltVal val="-90"/>
                                          </p:val>
                                        </p:tav>
                                        <p:tav tm="100000">
                                          <p:val>
                                            <p:fltVal val="0"/>
                                          </p:val>
                                        </p:tav>
                                      </p:tavLst>
                                    </p:anim>
                                    <p:anim calcmode="lin" valueType="num">
                                      <p:cBhvr>
                                        <p:cTn id="78" dur="800" decel="100000" fill="hold"/>
                                        <p:tgtEl>
                                          <p:spTgt spid="26627">
                                            <p:txEl>
                                              <p:pRg st="7" end="7"/>
                                            </p:txEl>
                                          </p:spTgt>
                                        </p:tgtEl>
                                        <p:attrNameLst>
                                          <p:attrName>ppt_x</p:attrName>
                                        </p:attrNameLst>
                                      </p:cBhvr>
                                      <p:tavLst>
                                        <p:tav tm="0">
                                          <p:val>
                                            <p:strVal val="#ppt_x+0.4"/>
                                          </p:val>
                                        </p:tav>
                                        <p:tav tm="100000">
                                          <p:val>
                                            <p:strVal val="#ppt_x-0.05"/>
                                          </p:val>
                                        </p:tav>
                                      </p:tavLst>
                                    </p:anim>
                                    <p:anim calcmode="lin" valueType="num">
                                      <p:cBhvr>
                                        <p:cTn id="79" dur="800" decel="100000" fill="hold"/>
                                        <p:tgtEl>
                                          <p:spTgt spid="26627">
                                            <p:txEl>
                                              <p:pRg st="7" end="7"/>
                                            </p:txEl>
                                          </p:spTgt>
                                        </p:tgtEl>
                                        <p:attrNameLst>
                                          <p:attrName>ppt_y</p:attrName>
                                        </p:attrNameLst>
                                      </p:cBhvr>
                                      <p:tavLst>
                                        <p:tav tm="0">
                                          <p:val>
                                            <p:strVal val="#ppt_y-0.4"/>
                                          </p:val>
                                        </p:tav>
                                        <p:tav tm="100000">
                                          <p:val>
                                            <p:strVal val="#ppt_y+0.1"/>
                                          </p:val>
                                        </p:tav>
                                      </p:tavLst>
                                    </p:anim>
                                    <p:anim calcmode="lin" valueType="num">
                                      <p:cBhvr>
                                        <p:cTn id="80" dur="200" accel="100000" fill="hold">
                                          <p:stCondLst>
                                            <p:cond delay="800"/>
                                          </p:stCondLst>
                                        </p:cTn>
                                        <p:tgtEl>
                                          <p:spTgt spid="26627">
                                            <p:txEl>
                                              <p:pRg st="7" end="7"/>
                                            </p:txEl>
                                          </p:spTgt>
                                        </p:tgtEl>
                                        <p:attrNameLst>
                                          <p:attrName>ppt_x</p:attrName>
                                        </p:attrNameLst>
                                      </p:cBhvr>
                                      <p:tavLst>
                                        <p:tav tm="0">
                                          <p:val>
                                            <p:strVal val="#ppt_x-0.05"/>
                                          </p:val>
                                        </p:tav>
                                        <p:tav tm="100000">
                                          <p:val>
                                            <p:strVal val="#ppt_x"/>
                                          </p:val>
                                        </p:tav>
                                      </p:tavLst>
                                    </p:anim>
                                    <p:anim calcmode="lin" valueType="num">
                                      <p:cBhvr>
                                        <p:cTn id="81" dur="200" accel="100000" fill="hold">
                                          <p:stCondLst>
                                            <p:cond delay="800"/>
                                          </p:stCondLst>
                                        </p:cTn>
                                        <p:tgtEl>
                                          <p:spTgt spid="26627">
                                            <p:txEl>
                                              <p:pRg st="7" end="7"/>
                                            </p:txEl>
                                          </p:spTgt>
                                        </p:tgtEl>
                                        <p:attrNameLst>
                                          <p:attrName>ppt_y</p:attrName>
                                        </p:attrNameLst>
                                      </p:cBhvr>
                                      <p:tavLst>
                                        <p:tav tm="0">
                                          <p:val>
                                            <p:strVal val="#ppt_y+0.1"/>
                                          </p:val>
                                        </p:tav>
                                        <p:tav tm="100000">
                                          <p:val>
                                            <p:strVal val="#ppt_y"/>
                                          </p:val>
                                        </p:tav>
                                      </p:tavLst>
                                    </p:anim>
                                  </p:childTnLst>
                                </p:cTn>
                              </p:par>
                            </p:childTnLst>
                          </p:cTn>
                        </p:par>
                        <p:par>
                          <p:cTn id="82" fill="hold" nodeType="afterGroup">
                            <p:stCondLst>
                              <p:cond delay="2000"/>
                            </p:stCondLst>
                            <p:childTnLst>
                              <p:par>
                                <p:cTn id="83" presetID="30" presetClass="entr" presetSubtype="0" fill="hold" grpId="0" nodeType="afterEffect">
                                  <p:stCondLst>
                                    <p:cond delay="0"/>
                                  </p:stCondLst>
                                  <p:childTnLst>
                                    <p:set>
                                      <p:cBhvr>
                                        <p:cTn id="84" dur="1" fill="hold">
                                          <p:stCondLst>
                                            <p:cond delay="0"/>
                                          </p:stCondLst>
                                        </p:cTn>
                                        <p:tgtEl>
                                          <p:spTgt spid="26627">
                                            <p:txEl>
                                              <p:pRg st="8" end="8"/>
                                            </p:txEl>
                                          </p:spTgt>
                                        </p:tgtEl>
                                        <p:attrNameLst>
                                          <p:attrName>style.visibility</p:attrName>
                                        </p:attrNameLst>
                                      </p:cBhvr>
                                      <p:to>
                                        <p:strVal val="visible"/>
                                      </p:to>
                                    </p:set>
                                    <p:animEffect transition="in" filter="fade">
                                      <p:cBhvr>
                                        <p:cTn id="85" dur="800" decel="100000"/>
                                        <p:tgtEl>
                                          <p:spTgt spid="26627">
                                            <p:txEl>
                                              <p:pRg st="8" end="8"/>
                                            </p:txEl>
                                          </p:spTgt>
                                        </p:tgtEl>
                                      </p:cBhvr>
                                    </p:animEffect>
                                    <p:anim calcmode="lin" valueType="num">
                                      <p:cBhvr>
                                        <p:cTn id="86" dur="800" decel="100000" fill="hold"/>
                                        <p:tgtEl>
                                          <p:spTgt spid="26627">
                                            <p:txEl>
                                              <p:pRg st="8" end="8"/>
                                            </p:txEl>
                                          </p:spTgt>
                                        </p:tgtEl>
                                        <p:attrNameLst>
                                          <p:attrName>style.rotation</p:attrName>
                                        </p:attrNameLst>
                                      </p:cBhvr>
                                      <p:tavLst>
                                        <p:tav tm="0">
                                          <p:val>
                                            <p:fltVal val="-90"/>
                                          </p:val>
                                        </p:tav>
                                        <p:tav tm="100000">
                                          <p:val>
                                            <p:fltVal val="0"/>
                                          </p:val>
                                        </p:tav>
                                      </p:tavLst>
                                    </p:anim>
                                    <p:anim calcmode="lin" valueType="num">
                                      <p:cBhvr>
                                        <p:cTn id="87" dur="800" decel="100000" fill="hold"/>
                                        <p:tgtEl>
                                          <p:spTgt spid="26627">
                                            <p:txEl>
                                              <p:pRg st="8" end="8"/>
                                            </p:txEl>
                                          </p:spTgt>
                                        </p:tgtEl>
                                        <p:attrNameLst>
                                          <p:attrName>ppt_x</p:attrName>
                                        </p:attrNameLst>
                                      </p:cBhvr>
                                      <p:tavLst>
                                        <p:tav tm="0">
                                          <p:val>
                                            <p:strVal val="#ppt_x+0.4"/>
                                          </p:val>
                                        </p:tav>
                                        <p:tav tm="100000">
                                          <p:val>
                                            <p:strVal val="#ppt_x-0.05"/>
                                          </p:val>
                                        </p:tav>
                                      </p:tavLst>
                                    </p:anim>
                                    <p:anim calcmode="lin" valueType="num">
                                      <p:cBhvr>
                                        <p:cTn id="88" dur="800" decel="100000" fill="hold"/>
                                        <p:tgtEl>
                                          <p:spTgt spid="26627">
                                            <p:txEl>
                                              <p:pRg st="8" end="8"/>
                                            </p:txEl>
                                          </p:spTgt>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26627">
                                            <p:txEl>
                                              <p:pRg st="8" end="8"/>
                                            </p:txEl>
                                          </p:spTgt>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26627">
                                            <p:txEl>
                                              <p:pRg st="8" end="8"/>
                                            </p:txEl>
                                          </p:spTgt>
                                        </p:tgtEl>
                                        <p:attrNameLst>
                                          <p:attrName>ppt_y</p:attrName>
                                        </p:attrNameLst>
                                      </p:cBhvr>
                                      <p:tavLst>
                                        <p:tav tm="0">
                                          <p:val>
                                            <p:strVal val="#ppt_y+0.1"/>
                                          </p:val>
                                        </p:tav>
                                        <p:tav tm="100000">
                                          <p:val>
                                            <p:strVal val="#ppt_y"/>
                                          </p:val>
                                        </p:tav>
                                      </p:tavLst>
                                    </p:anim>
                                  </p:childTnLst>
                                </p:cTn>
                              </p:par>
                            </p:childTnLst>
                          </p:cTn>
                        </p:par>
                        <p:par>
                          <p:cTn id="91" fill="hold" nodeType="afterGroup">
                            <p:stCondLst>
                              <p:cond delay="3000"/>
                            </p:stCondLst>
                            <p:childTnLst>
                              <p:par>
                                <p:cTn id="92" presetID="30" presetClass="entr" presetSubtype="0" fill="hold" grpId="0" nodeType="afterEffect">
                                  <p:stCondLst>
                                    <p:cond delay="0"/>
                                  </p:stCondLst>
                                  <p:childTnLst>
                                    <p:set>
                                      <p:cBhvr>
                                        <p:cTn id="93" dur="1" fill="hold">
                                          <p:stCondLst>
                                            <p:cond delay="0"/>
                                          </p:stCondLst>
                                        </p:cTn>
                                        <p:tgtEl>
                                          <p:spTgt spid="26627">
                                            <p:txEl>
                                              <p:pRg st="9" end="9"/>
                                            </p:txEl>
                                          </p:spTgt>
                                        </p:tgtEl>
                                        <p:attrNameLst>
                                          <p:attrName>style.visibility</p:attrName>
                                        </p:attrNameLst>
                                      </p:cBhvr>
                                      <p:to>
                                        <p:strVal val="visible"/>
                                      </p:to>
                                    </p:set>
                                    <p:animEffect transition="in" filter="fade">
                                      <p:cBhvr>
                                        <p:cTn id="94" dur="800" decel="100000"/>
                                        <p:tgtEl>
                                          <p:spTgt spid="26627">
                                            <p:txEl>
                                              <p:pRg st="9" end="9"/>
                                            </p:txEl>
                                          </p:spTgt>
                                        </p:tgtEl>
                                      </p:cBhvr>
                                    </p:animEffect>
                                    <p:anim calcmode="lin" valueType="num">
                                      <p:cBhvr>
                                        <p:cTn id="95" dur="800" decel="100000" fill="hold"/>
                                        <p:tgtEl>
                                          <p:spTgt spid="26627">
                                            <p:txEl>
                                              <p:pRg st="9" end="9"/>
                                            </p:txEl>
                                          </p:spTgt>
                                        </p:tgtEl>
                                        <p:attrNameLst>
                                          <p:attrName>style.rotation</p:attrName>
                                        </p:attrNameLst>
                                      </p:cBhvr>
                                      <p:tavLst>
                                        <p:tav tm="0">
                                          <p:val>
                                            <p:fltVal val="-90"/>
                                          </p:val>
                                        </p:tav>
                                        <p:tav tm="100000">
                                          <p:val>
                                            <p:fltVal val="0"/>
                                          </p:val>
                                        </p:tav>
                                      </p:tavLst>
                                    </p:anim>
                                    <p:anim calcmode="lin" valueType="num">
                                      <p:cBhvr>
                                        <p:cTn id="96" dur="800" decel="100000" fill="hold"/>
                                        <p:tgtEl>
                                          <p:spTgt spid="26627">
                                            <p:txEl>
                                              <p:pRg st="9" end="9"/>
                                            </p:txEl>
                                          </p:spTgt>
                                        </p:tgtEl>
                                        <p:attrNameLst>
                                          <p:attrName>ppt_x</p:attrName>
                                        </p:attrNameLst>
                                      </p:cBhvr>
                                      <p:tavLst>
                                        <p:tav tm="0">
                                          <p:val>
                                            <p:strVal val="#ppt_x+0.4"/>
                                          </p:val>
                                        </p:tav>
                                        <p:tav tm="100000">
                                          <p:val>
                                            <p:strVal val="#ppt_x-0.05"/>
                                          </p:val>
                                        </p:tav>
                                      </p:tavLst>
                                    </p:anim>
                                    <p:anim calcmode="lin" valueType="num">
                                      <p:cBhvr>
                                        <p:cTn id="97" dur="800" decel="100000" fill="hold"/>
                                        <p:tgtEl>
                                          <p:spTgt spid="26627">
                                            <p:txEl>
                                              <p:pRg st="9" end="9"/>
                                            </p:txEl>
                                          </p:spTgt>
                                        </p:tgtEl>
                                        <p:attrNameLst>
                                          <p:attrName>ppt_y</p:attrName>
                                        </p:attrNameLst>
                                      </p:cBhvr>
                                      <p:tavLst>
                                        <p:tav tm="0">
                                          <p:val>
                                            <p:strVal val="#ppt_y-0.4"/>
                                          </p:val>
                                        </p:tav>
                                        <p:tav tm="100000">
                                          <p:val>
                                            <p:strVal val="#ppt_y+0.1"/>
                                          </p:val>
                                        </p:tav>
                                      </p:tavLst>
                                    </p:anim>
                                    <p:anim calcmode="lin" valueType="num">
                                      <p:cBhvr>
                                        <p:cTn id="98" dur="200" accel="100000" fill="hold">
                                          <p:stCondLst>
                                            <p:cond delay="800"/>
                                          </p:stCondLst>
                                        </p:cTn>
                                        <p:tgtEl>
                                          <p:spTgt spid="26627">
                                            <p:txEl>
                                              <p:pRg st="9" end="9"/>
                                            </p:txEl>
                                          </p:spTgt>
                                        </p:tgtEl>
                                        <p:attrNameLst>
                                          <p:attrName>ppt_x</p:attrName>
                                        </p:attrNameLst>
                                      </p:cBhvr>
                                      <p:tavLst>
                                        <p:tav tm="0">
                                          <p:val>
                                            <p:strVal val="#ppt_x-0.05"/>
                                          </p:val>
                                        </p:tav>
                                        <p:tav tm="100000">
                                          <p:val>
                                            <p:strVal val="#ppt_x"/>
                                          </p:val>
                                        </p:tav>
                                      </p:tavLst>
                                    </p:anim>
                                    <p:anim calcmode="lin" valueType="num">
                                      <p:cBhvr>
                                        <p:cTn id="99" dur="200" accel="100000" fill="hold">
                                          <p:stCondLst>
                                            <p:cond delay="800"/>
                                          </p:stCondLst>
                                        </p:cTn>
                                        <p:tgtEl>
                                          <p:spTgt spid="26627">
                                            <p:txEl>
                                              <p:pRg st="9" end="9"/>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rrowheads="1"/>
          </p:cNvPicPr>
          <p:nvPr/>
        </p:nvPicPr>
        <p:blipFill>
          <a:blip r:embed="rId2" cstate="print"/>
          <a:srcRect/>
          <a:stretch>
            <a:fillRect/>
          </a:stretch>
        </p:blipFill>
        <p:spPr bwMode="auto">
          <a:xfrm>
            <a:off x="990600" y="1676400"/>
            <a:ext cx="7305675" cy="4927600"/>
          </a:xfrm>
          <a:prstGeom prst="rect">
            <a:avLst/>
          </a:prstGeom>
          <a:noFill/>
          <a:ln w="9525">
            <a:noFill/>
            <a:miter lim="800000"/>
            <a:headEnd/>
            <a:tailEnd/>
          </a:ln>
        </p:spPr>
      </p:pic>
      <p:sp>
        <p:nvSpPr>
          <p:cNvPr id="3075" name="Rectangle 2"/>
          <p:cNvSpPr>
            <a:spLocks noGrp="1" noChangeArrowheads="1"/>
          </p:cNvSpPr>
          <p:nvPr>
            <p:ph type="title"/>
          </p:nvPr>
        </p:nvSpPr>
        <p:spPr>
          <a:xfrm>
            <a:off x="0" y="152400"/>
            <a:ext cx="9144000" cy="1470025"/>
          </a:xfrm>
        </p:spPr>
        <p:txBody>
          <a:bodyPr rIns="132080"/>
          <a:lstStyle/>
          <a:p>
            <a:pPr indent="0" eaLnBrk="1" hangingPunct="1"/>
            <a:r>
              <a:rPr lang="en-US" sz="3600" dirty="0">
                <a:solidFill>
                  <a:srgbClr val="FF0000"/>
                </a:solidFill>
              </a:rPr>
              <a:t>“The Colonial Response: Events Leading to the American Revolution”</a:t>
            </a:r>
          </a:p>
        </p:txBody>
      </p:sp>
    </p:spTree>
    <p:extLst>
      <p:ext uri="{BB962C8B-B14F-4D97-AF65-F5344CB8AC3E}">
        <p14:creationId xmlns:p14="http://schemas.microsoft.com/office/powerpoint/2010/main" val="357281002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152400"/>
            <a:ext cx="7772400" cy="1066800"/>
          </a:xfrm>
        </p:spPr>
        <p:txBody>
          <a:bodyPr/>
          <a:lstStyle/>
          <a:p>
            <a:r>
              <a:rPr lang="en-US" sz="3200">
                <a:solidFill>
                  <a:schemeClr val="bg1"/>
                </a:solidFill>
              </a:rPr>
              <a:t>French &amp; Indian War (Seven Years War)</a:t>
            </a:r>
          </a:p>
        </p:txBody>
      </p:sp>
      <p:pic>
        <p:nvPicPr>
          <p:cNvPr id="3077" name="Picture 5" descr="119"/>
          <p:cNvPicPr>
            <a:picLocks noGrp="1" noChangeAspect="1" noChangeArrowheads="1"/>
          </p:cNvPicPr>
          <p:nvPr>
            <p:ph type="body" sz="half" idx="1"/>
          </p:nvPr>
        </p:nvPicPr>
        <p:blipFill>
          <a:blip r:embed="rId2" cstate="print"/>
          <a:srcRect/>
          <a:stretch>
            <a:fillRect/>
          </a:stretch>
        </p:blipFill>
        <p:spPr>
          <a:xfrm>
            <a:off x="533400" y="1219200"/>
            <a:ext cx="8153400" cy="5334000"/>
          </a:xfrm>
          <a:noFill/>
          <a:ln w="57150">
            <a:solidFill>
              <a:srgbClr val="000000"/>
            </a:solidFill>
          </a:ln>
        </p:spPr>
      </p:pic>
    </p:spTree>
    <p:extLst>
      <p:ext uri="{BB962C8B-B14F-4D97-AF65-F5344CB8AC3E}">
        <p14:creationId xmlns:p14="http://schemas.microsoft.com/office/powerpoint/2010/main" val="4087733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a:t>MERCANTILISM</a:t>
            </a:r>
          </a:p>
        </p:txBody>
      </p:sp>
      <p:sp>
        <p:nvSpPr>
          <p:cNvPr id="6147" name="Rectangle 3"/>
          <p:cNvSpPr>
            <a:spLocks noGrp="1" noChangeArrowheads="1"/>
          </p:cNvSpPr>
          <p:nvPr>
            <p:ph type="body" idx="1"/>
          </p:nvPr>
        </p:nvSpPr>
        <p:spPr/>
        <p:txBody>
          <a:bodyPr/>
          <a:lstStyle/>
          <a:p>
            <a:pPr eaLnBrk="1" hangingPunct="1"/>
            <a:r>
              <a:rPr lang="en-US" sz="2800"/>
              <a:t>Economic relationship between a mother country and her colonies that enables the country to control the trade of the colonies</a:t>
            </a:r>
          </a:p>
          <a:p>
            <a:pPr eaLnBrk="1" hangingPunct="1"/>
            <a:r>
              <a:rPr lang="en-US" sz="2800"/>
              <a:t>Colonies sent raw materials to England</a:t>
            </a:r>
          </a:p>
          <a:p>
            <a:pPr eaLnBrk="1" hangingPunct="1"/>
            <a:r>
              <a:rPr lang="en-US" sz="2800"/>
              <a:t>England would manufacture and sell back to colonies</a:t>
            </a:r>
            <a:r>
              <a:rPr lang="en-US"/>
              <a:t> </a:t>
            </a:r>
          </a:p>
        </p:txBody>
      </p:sp>
    </p:spTree>
    <p:extLst>
      <p:ext uri="{BB962C8B-B14F-4D97-AF65-F5344CB8AC3E}">
        <p14:creationId xmlns:p14="http://schemas.microsoft.com/office/powerpoint/2010/main" val="1046473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down)">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down)">
                                      <p:cBhvr>
                                        <p:cTn id="17"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r>
              <a:rPr lang="en-US"/>
              <a:t>MERCANTILISM</a:t>
            </a:r>
          </a:p>
        </p:txBody>
      </p:sp>
      <p:sp>
        <p:nvSpPr>
          <p:cNvPr id="7171" name="Rectangle 3"/>
          <p:cNvSpPr>
            <a:spLocks noGrp="1" noChangeArrowheads="1"/>
          </p:cNvSpPr>
          <p:nvPr>
            <p:ph type="body" idx="1"/>
          </p:nvPr>
        </p:nvSpPr>
        <p:spPr/>
        <p:txBody>
          <a:bodyPr/>
          <a:lstStyle/>
          <a:p>
            <a:pPr eaLnBrk="1" hangingPunct="1">
              <a:lnSpc>
                <a:spcPct val="90000"/>
              </a:lnSpc>
            </a:pPr>
            <a:r>
              <a:rPr lang="en-US" sz="2800"/>
              <a:t>Navigation Acts 1650-1673</a:t>
            </a:r>
          </a:p>
          <a:p>
            <a:pPr lvl="1" eaLnBrk="1" hangingPunct="1">
              <a:lnSpc>
                <a:spcPct val="90000"/>
              </a:lnSpc>
            </a:pPr>
            <a:r>
              <a:rPr lang="en-US"/>
              <a:t>Any good traded by the colonies had to be carried on an English or Colonial Ship</a:t>
            </a:r>
          </a:p>
          <a:p>
            <a:pPr lvl="1" eaLnBrk="1" hangingPunct="1">
              <a:lnSpc>
                <a:spcPct val="90000"/>
              </a:lnSpc>
            </a:pPr>
            <a:r>
              <a:rPr lang="en-US"/>
              <a:t>All goods exported by colonies first had to pass through England and be taxed</a:t>
            </a:r>
          </a:p>
          <a:p>
            <a:pPr lvl="1" eaLnBrk="1" hangingPunct="1">
              <a:lnSpc>
                <a:spcPct val="90000"/>
              </a:lnSpc>
            </a:pPr>
            <a:r>
              <a:rPr lang="en-US"/>
              <a:t>Specific goods could only be sent to England </a:t>
            </a:r>
          </a:p>
        </p:txBody>
      </p:sp>
    </p:spTree>
    <p:extLst>
      <p:ext uri="{BB962C8B-B14F-4D97-AF65-F5344CB8AC3E}">
        <p14:creationId xmlns:p14="http://schemas.microsoft.com/office/powerpoint/2010/main" val="3760004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amond(in)">
                                      <p:cBhvr>
                                        <p:cTn id="7" dur="20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amond(in)">
                                      <p:cBhvr>
                                        <p:cTn id="12" dur="20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amond(in)">
                                      <p:cBhvr>
                                        <p:cTn id="17" dur="20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amond(in)">
                                      <p:cBhvr>
                                        <p:cTn id="22" dur="20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Ancient Rome</a:t>
            </a:r>
          </a:p>
          <a:p>
            <a:r>
              <a:rPr lang="en-US" dirty="0"/>
              <a:t>Marius Vs Sulla, Roman Civil Wars</a:t>
            </a:r>
          </a:p>
          <a:p>
            <a:r>
              <a:rPr lang="en-US" dirty="0"/>
              <a:t>Numerous usurpations during the Empire</a:t>
            </a:r>
          </a:p>
          <a:p>
            <a:r>
              <a:rPr lang="en-US" dirty="0"/>
              <a:t>Medieval period</a:t>
            </a:r>
          </a:p>
          <a:p>
            <a:r>
              <a:rPr lang="en-US" dirty="0"/>
              <a:t>English Civil War</a:t>
            </a:r>
          </a:p>
          <a:p>
            <a:r>
              <a:rPr lang="en-US" dirty="0"/>
              <a:t>Cromwell turns the army on parliament</a:t>
            </a:r>
          </a:p>
        </p:txBody>
      </p:sp>
      <p:sp>
        <p:nvSpPr>
          <p:cNvPr id="3" name="Title 2"/>
          <p:cNvSpPr>
            <a:spLocks noGrp="1"/>
          </p:cNvSpPr>
          <p:nvPr>
            <p:ph type="title"/>
          </p:nvPr>
        </p:nvSpPr>
        <p:spPr/>
        <p:txBody>
          <a:bodyPr/>
          <a:lstStyle/>
          <a:p>
            <a:r>
              <a:rPr lang="en-US" dirty="0"/>
              <a:t>Historical precedents</a:t>
            </a:r>
          </a:p>
        </p:txBody>
      </p:sp>
    </p:spTree>
    <p:extLst>
      <p:ext uri="{BB962C8B-B14F-4D97-AF65-F5344CB8AC3E}">
        <p14:creationId xmlns:p14="http://schemas.microsoft.com/office/powerpoint/2010/main" val="37103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algn="ctr" eaLnBrk="1" hangingPunct="1"/>
            <a:r>
              <a:rPr lang="en-US"/>
              <a:t>MERCANTILISM</a:t>
            </a:r>
            <a:br>
              <a:rPr lang="en-US"/>
            </a:br>
            <a:r>
              <a:rPr lang="en-US"/>
              <a:t>IMPACT</a:t>
            </a:r>
          </a:p>
        </p:txBody>
      </p:sp>
      <p:sp>
        <p:nvSpPr>
          <p:cNvPr id="8195" name="Rectangle 3"/>
          <p:cNvSpPr>
            <a:spLocks noGrp="1" noChangeArrowheads="1"/>
          </p:cNvSpPr>
          <p:nvPr>
            <p:ph type="body" idx="1"/>
          </p:nvPr>
        </p:nvSpPr>
        <p:spPr/>
        <p:txBody>
          <a:bodyPr/>
          <a:lstStyle/>
          <a:p>
            <a:pPr eaLnBrk="1" hangingPunct="1">
              <a:lnSpc>
                <a:spcPct val="90000"/>
              </a:lnSpc>
            </a:pPr>
            <a:r>
              <a:rPr lang="en-US" sz="2000"/>
              <a:t>Positive</a:t>
            </a:r>
          </a:p>
          <a:p>
            <a:pPr lvl="1" eaLnBrk="1" hangingPunct="1">
              <a:lnSpc>
                <a:spcPct val="90000"/>
              </a:lnSpc>
            </a:pPr>
            <a:r>
              <a:rPr lang="en-US" sz="1800"/>
              <a:t>New England shipbuilding prospered</a:t>
            </a:r>
          </a:p>
          <a:p>
            <a:pPr lvl="1" eaLnBrk="1" hangingPunct="1">
              <a:lnSpc>
                <a:spcPct val="90000"/>
              </a:lnSpc>
            </a:pPr>
            <a:r>
              <a:rPr lang="en-US" sz="1800"/>
              <a:t>Chesapeake tobacco farmers had monopoly on British trade</a:t>
            </a:r>
          </a:p>
          <a:p>
            <a:pPr lvl="1" eaLnBrk="1" hangingPunct="1">
              <a:lnSpc>
                <a:spcPct val="90000"/>
              </a:lnSpc>
            </a:pPr>
            <a:r>
              <a:rPr lang="en-US" sz="1800"/>
              <a:t>Protection from England</a:t>
            </a:r>
          </a:p>
          <a:p>
            <a:pPr eaLnBrk="1" hangingPunct="1">
              <a:lnSpc>
                <a:spcPct val="90000"/>
              </a:lnSpc>
            </a:pPr>
            <a:r>
              <a:rPr lang="en-US" sz="2000"/>
              <a:t>Negative</a:t>
            </a:r>
          </a:p>
          <a:p>
            <a:pPr lvl="1" eaLnBrk="1" hangingPunct="1">
              <a:lnSpc>
                <a:spcPct val="90000"/>
              </a:lnSpc>
            </a:pPr>
            <a:r>
              <a:rPr lang="en-US" sz="1800"/>
              <a:t>Limited manufacturing</a:t>
            </a:r>
          </a:p>
          <a:p>
            <a:pPr lvl="1" eaLnBrk="1" hangingPunct="1">
              <a:lnSpc>
                <a:spcPct val="90000"/>
              </a:lnSpc>
            </a:pPr>
            <a:r>
              <a:rPr lang="en-US" sz="1800"/>
              <a:t>Low price for crops</a:t>
            </a:r>
          </a:p>
          <a:p>
            <a:pPr lvl="1" eaLnBrk="1" hangingPunct="1">
              <a:lnSpc>
                <a:spcPct val="90000"/>
              </a:lnSpc>
            </a:pPr>
            <a:r>
              <a:rPr lang="en-US" sz="1800"/>
              <a:t>High prices for manufactured British goods</a:t>
            </a:r>
          </a:p>
          <a:p>
            <a:pPr eaLnBrk="1" hangingPunct="1">
              <a:lnSpc>
                <a:spcPct val="90000"/>
              </a:lnSpc>
            </a:pPr>
            <a:r>
              <a:rPr lang="en-US" sz="2000"/>
              <a:t>Enforcement</a:t>
            </a:r>
          </a:p>
          <a:p>
            <a:pPr lvl="1" eaLnBrk="1" hangingPunct="1">
              <a:lnSpc>
                <a:spcPct val="90000"/>
              </a:lnSpc>
            </a:pPr>
            <a:r>
              <a:rPr lang="en-US" sz="2000"/>
              <a:t>Navigation officials in charge, but known for corruption</a:t>
            </a:r>
          </a:p>
          <a:p>
            <a:pPr lvl="1" eaLnBrk="1" hangingPunct="1">
              <a:lnSpc>
                <a:spcPct val="90000"/>
              </a:lnSpc>
            </a:pPr>
            <a:r>
              <a:rPr lang="en-US" sz="2000"/>
              <a:t>Led to smuggling</a:t>
            </a:r>
          </a:p>
        </p:txBody>
      </p:sp>
    </p:spTree>
    <p:extLst>
      <p:ext uri="{BB962C8B-B14F-4D97-AF65-F5344CB8AC3E}">
        <p14:creationId xmlns:p14="http://schemas.microsoft.com/office/powerpoint/2010/main" val="1507992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amond(in)">
                                      <p:cBhvr>
                                        <p:cTn id="7" dur="20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amond(in)">
                                      <p:cBhvr>
                                        <p:cTn id="12" dur="20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amond(in)">
                                      <p:cBhvr>
                                        <p:cTn id="17" dur="2000"/>
                                        <p:tgtEl>
                                          <p:spTgt spid="8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diamond(in)">
                                      <p:cBhvr>
                                        <p:cTn id="22" dur="2000"/>
                                        <p:tgtEl>
                                          <p:spTgt spid="81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diamond(in)">
                                      <p:cBhvr>
                                        <p:cTn id="27" dur="2000"/>
                                        <p:tgtEl>
                                          <p:spTgt spid="81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animEffect transition="in" filter="diamond(in)">
                                      <p:cBhvr>
                                        <p:cTn id="32" dur="2000"/>
                                        <p:tgtEl>
                                          <p:spTgt spid="81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diamond(in)">
                                      <p:cBhvr>
                                        <p:cTn id="37" dur="2000"/>
                                        <p:tgtEl>
                                          <p:spTgt spid="819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8195">
                                            <p:txEl>
                                              <p:pRg st="7" end="7"/>
                                            </p:txEl>
                                          </p:spTgt>
                                        </p:tgtEl>
                                        <p:attrNameLst>
                                          <p:attrName>style.visibility</p:attrName>
                                        </p:attrNameLst>
                                      </p:cBhvr>
                                      <p:to>
                                        <p:strVal val="visible"/>
                                      </p:to>
                                    </p:set>
                                    <p:animEffect transition="in" filter="diamond(in)">
                                      <p:cBhvr>
                                        <p:cTn id="42" dur="2000"/>
                                        <p:tgtEl>
                                          <p:spTgt spid="819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8195">
                                            <p:txEl>
                                              <p:pRg st="8" end="8"/>
                                            </p:txEl>
                                          </p:spTgt>
                                        </p:tgtEl>
                                        <p:attrNameLst>
                                          <p:attrName>style.visibility</p:attrName>
                                        </p:attrNameLst>
                                      </p:cBhvr>
                                      <p:to>
                                        <p:strVal val="visible"/>
                                      </p:to>
                                    </p:set>
                                    <p:animEffect transition="in" filter="diamond(in)">
                                      <p:cBhvr>
                                        <p:cTn id="47" dur="2000"/>
                                        <p:tgtEl>
                                          <p:spTgt spid="8195">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8195">
                                            <p:txEl>
                                              <p:pRg st="9" end="9"/>
                                            </p:txEl>
                                          </p:spTgt>
                                        </p:tgtEl>
                                        <p:attrNameLst>
                                          <p:attrName>style.visibility</p:attrName>
                                        </p:attrNameLst>
                                      </p:cBhvr>
                                      <p:to>
                                        <p:strVal val="visible"/>
                                      </p:to>
                                    </p:set>
                                    <p:animEffect transition="in" filter="diamond(in)">
                                      <p:cBhvr>
                                        <p:cTn id="52" dur="2000"/>
                                        <p:tgtEl>
                                          <p:spTgt spid="8195">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nodeType="clickEffect">
                                  <p:stCondLst>
                                    <p:cond delay="0"/>
                                  </p:stCondLst>
                                  <p:childTnLst>
                                    <p:set>
                                      <p:cBhvr>
                                        <p:cTn id="56" dur="1" fill="hold">
                                          <p:stCondLst>
                                            <p:cond delay="0"/>
                                          </p:stCondLst>
                                        </p:cTn>
                                        <p:tgtEl>
                                          <p:spTgt spid="8195">
                                            <p:txEl>
                                              <p:pRg st="10" end="10"/>
                                            </p:txEl>
                                          </p:spTgt>
                                        </p:tgtEl>
                                        <p:attrNameLst>
                                          <p:attrName>style.visibility</p:attrName>
                                        </p:attrNameLst>
                                      </p:cBhvr>
                                      <p:to>
                                        <p:strVal val="visible"/>
                                      </p:to>
                                    </p:set>
                                    <p:animEffect transition="in" filter="diamond(in)">
                                      <p:cBhvr>
                                        <p:cTn id="57" dur="2000"/>
                                        <p:tgtEl>
                                          <p:spTgt spid="819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endParaRPr lang="en-US"/>
          </a:p>
        </p:txBody>
      </p:sp>
      <p:pic>
        <p:nvPicPr>
          <p:cNvPr id="16387" name="Picture 4" descr="Proc line map"/>
          <p:cNvPicPr>
            <a:picLocks noChangeAspect="1" noChangeArrowheads="1"/>
          </p:cNvPicPr>
          <p:nvPr/>
        </p:nvPicPr>
        <p:blipFill>
          <a:blip r:embed="rId2" cstate="print">
            <a:clrChange>
              <a:clrFrom>
                <a:srgbClr val="FFFFFF"/>
              </a:clrFrom>
              <a:clrTo>
                <a:srgbClr val="FFFFFF">
                  <a:alpha val="0"/>
                </a:srgbClr>
              </a:clrTo>
            </a:clrChange>
          </a:blip>
          <a:srcRect l="10390" r="10390"/>
          <a:stretch>
            <a:fillRect/>
          </a:stretch>
        </p:blipFill>
        <p:spPr bwMode="auto">
          <a:xfrm>
            <a:off x="280988" y="225425"/>
            <a:ext cx="8582025" cy="6407150"/>
          </a:xfrm>
          <a:prstGeom prst="rect">
            <a:avLst/>
          </a:prstGeom>
          <a:noFill/>
          <a:ln w="9525">
            <a:noFill/>
            <a:miter lim="800000"/>
            <a:headEnd/>
            <a:tailEnd/>
          </a:ln>
        </p:spPr>
      </p:pic>
    </p:spTree>
    <p:extLst>
      <p:ext uri="{BB962C8B-B14F-4D97-AF65-F5344CB8AC3E}">
        <p14:creationId xmlns:p14="http://schemas.microsoft.com/office/powerpoint/2010/main" val="872244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orthAmerica1762-83.png"/>
          <p:cNvPicPr>
            <a:picLocks noGrp="1" noChangeAspect="1"/>
          </p:cNvPicPr>
          <p:nvPr>
            <p:ph idx="1"/>
          </p:nvPr>
        </p:nvPicPr>
        <p:blipFill>
          <a:blip r:embed="rId2" cstate="print"/>
          <a:stretch>
            <a:fillRect/>
          </a:stretch>
        </p:blipFill>
        <p:spPr>
          <a:xfrm>
            <a:off x="914400" y="381000"/>
            <a:ext cx="7196328" cy="5486400"/>
          </a:xfrm>
        </p:spPr>
      </p:pic>
    </p:spTree>
    <p:extLst>
      <p:ext uri="{BB962C8B-B14F-4D97-AF65-F5344CB8AC3E}">
        <p14:creationId xmlns:p14="http://schemas.microsoft.com/office/powerpoint/2010/main" val="2598286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Paying for the War</a:t>
            </a:r>
          </a:p>
        </p:txBody>
      </p:sp>
      <p:sp>
        <p:nvSpPr>
          <p:cNvPr id="3" name="Content Placeholder 2"/>
          <p:cNvSpPr>
            <a:spLocks noGrp="1"/>
          </p:cNvSpPr>
          <p:nvPr>
            <p:ph idx="1"/>
          </p:nvPr>
        </p:nvSpPr>
        <p:spPr/>
        <p:txBody>
          <a:bodyPr>
            <a:normAutofit fontScale="92500" lnSpcReduction="20000"/>
          </a:bodyPr>
          <a:lstStyle/>
          <a:p>
            <a:r>
              <a:rPr lang="en-US" dirty="0"/>
              <a:t>4000 to 7000 British troops stationed in North America</a:t>
            </a:r>
          </a:p>
          <a:p>
            <a:r>
              <a:rPr lang="en-US" dirty="0"/>
              <a:t>The end of Salutary Neglect</a:t>
            </a:r>
          </a:p>
          <a:p>
            <a:r>
              <a:rPr lang="en-US" dirty="0"/>
              <a:t>Navigation Acts</a:t>
            </a:r>
          </a:p>
          <a:p>
            <a:r>
              <a:rPr lang="en-US" dirty="0"/>
              <a:t>Sugar Act 1764</a:t>
            </a:r>
          </a:p>
          <a:p>
            <a:r>
              <a:rPr lang="en-US" dirty="0"/>
              <a:t>Stamp Act 1765, Quartering Act 1765</a:t>
            </a:r>
          </a:p>
          <a:p>
            <a:r>
              <a:rPr lang="en-US" dirty="0"/>
              <a:t>1767  Townshend Acts; the Revenue Act of 1767, the Indemnity Act, the Commissioners of Customs Act, the Vice Admiralty Court Act, and the New York Restraining Act.</a:t>
            </a:r>
          </a:p>
          <a:p>
            <a:r>
              <a:rPr lang="en-US" dirty="0"/>
              <a:t>Tea Act 1773</a:t>
            </a:r>
          </a:p>
          <a:p>
            <a:r>
              <a:rPr lang="en-US" dirty="0"/>
              <a:t>Quebec Act 1774</a:t>
            </a:r>
          </a:p>
        </p:txBody>
      </p:sp>
    </p:spTree>
    <p:extLst>
      <p:ext uri="{BB962C8B-B14F-4D97-AF65-F5344CB8AC3E}">
        <p14:creationId xmlns:p14="http://schemas.microsoft.com/office/powerpoint/2010/main" val="4100729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Prelude to the Revolution</a:t>
            </a:r>
          </a:p>
        </p:txBody>
      </p:sp>
      <p:sp>
        <p:nvSpPr>
          <p:cNvPr id="3" name="Content Placeholder 2"/>
          <p:cNvSpPr>
            <a:spLocks noGrp="1"/>
          </p:cNvSpPr>
          <p:nvPr>
            <p:ph idx="1"/>
          </p:nvPr>
        </p:nvSpPr>
        <p:spPr/>
        <p:txBody>
          <a:bodyPr/>
          <a:lstStyle/>
          <a:p>
            <a:r>
              <a:rPr lang="en-US" dirty="0"/>
              <a:t>British view, the Colonies benefited, and are British citizens they should help pay for the war.  Maintain Parliaments right to tax.  Do not entertain the idea of American representation.</a:t>
            </a:r>
          </a:p>
          <a:p>
            <a:r>
              <a:rPr lang="en-US" dirty="0"/>
              <a:t>American view already taxed by Colonies for defense.  Army only maintained </a:t>
            </a:r>
            <a:r>
              <a:rPr lang="en-US"/>
              <a:t>trample rights.</a:t>
            </a:r>
          </a:p>
        </p:txBody>
      </p:sp>
    </p:spTree>
    <p:extLst>
      <p:ext uri="{BB962C8B-B14F-4D97-AF65-F5344CB8AC3E}">
        <p14:creationId xmlns:p14="http://schemas.microsoft.com/office/powerpoint/2010/main" val="2782626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a:t>TAXATION</a:t>
            </a:r>
          </a:p>
        </p:txBody>
      </p:sp>
      <p:sp>
        <p:nvSpPr>
          <p:cNvPr id="9219" name="Rectangle 3"/>
          <p:cNvSpPr>
            <a:spLocks noGrp="1" noChangeArrowheads="1"/>
          </p:cNvSpPr>
          <p:nvPr>
            <p:ph type="body" idx="1"/>
          </p:nvPr>
        </p:nvSpPr>
        <p:spPr/>
        <p:txBody>
          <a:bodyPr/>
          <a:lstStyle/>
          <a:p>
            <a:pPr eaLnBrk="1" hangingPunct="1">
              <a:lnSpc>
                <a:spcPct val="90000"/>
              </a:lnSpc>
            </a:pPr>
            <a:r>
              <a:rPr lang="en-US" sz="2800"/>
              <a:t>Britain accumulated huge debt due to French &amp; Indian War</a:t>
            </a:r>
          </a:p>
          <a:p>
            <a:pPr eaLnBrk="1" hangingPunct="1">
              <a:lnSpc>
                <a:spcPct val="90000"/>
              </a:lnSpc>
            </a:pPr>
            <a:r>
              <a:rPr lang="en-US" sz="2800"/>
              <a:t>British subjects begin to complain</a:t>
            </a:r>
          </a:p>
          <a:p>
            <a:pPr eaLnBrk="1" hangingPunct="1">
              <a:lnSpc>
                <a:spcPct val="90000"/>
              </a:lnSpc>
            </a:pPr>
            <a:r>
              <a:rPr lang="en-US" sz="2800"/>
              <a:t>New Prime Minister-George Grenville</a:t>
            </a:r>
          </a:p>
          <a:p>
            <a:pPr eaLnBrk="1" hangingPunct="1">
              <a:lnSpc>
                <a:spcPct val="90000"/>
              </a:lnSpc>
            </a:pPr>
            <a:r>
              <a:rPr lang="en-US" sz="2800"/>
              <a:t>Four Part Plan</a:t>
            </a:r>
          </a:p>
          <a:p>
            <a:pPr lvl="1" eaLnBrk="1" hangingPunct="1">
              <a:lnSpc>
                <a:spcPct val="90000"/>
              </a:lnSpc>
            </a:pPr>
            <a:r>
              <a:rPr lang="en-US" sz="2400"/>
              <a:t>Strict enforcement of Navigation Acts</a:t>
            </a:r>
          </a:p>
          <a:p>
            <a:pPr lvl="1" eaLnBrk="1" hangingPunct="1">
              <a:lnSpc>
                <a:spcPct val="90000"/>
              </a:lnSpc>
            </a:pPr>
            <a:r>
              <a:rPr lang="en-US" sz="2400"/>
              <a:t>Sugar Act (1764)</a:t>
            </a:r>
          </a:p>
          <a:p>
            <a:pPr lvl="1" eaLnBrk="1" hangingPunct="1">
              <a:lnSpc>
                <a:spcPct val="90000"/>
              </a:lnSpc>
            </a:pPr>
            <a:r>
              <a:rPr lang="en-US" sz="2400"/>
              <a:t>Quartering Act (1765)</a:t>
            </a:r>
          </a:p>
          <a:p>
            <a:pPr lvl="1" eaLnBrk="1" hangingPunct="1">
              <a:lnSpc>
                <a:spcPct val="90000"/>
              </a:lnSpc>
            </a:pPr>
            <a:r>
              <a:rPr lang="en-US" sz="2400"/>
              <a:t>Stamp Act (1765) </a:t>
            </a:r>
            <a:endParaRPr lang="en-US"/>
          </a:p>
        </p:txBody>
      </p:sp>
    </p:spTree>
    <p:extLst>
      <p:ext uri="{BB962C8B-B14F-4D97-AF65-F5344CB8AC3E}">
        <p14:creationId xmlns:p14="http://schemas.microsoft.com/office/powerpoint/2010/main" val="4134431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amond(in)">
                                      <p:cBhvr>
                                        <p:cTn id="7" dur="20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amond(in)">
                                      <p:cBhvr>
                                        <p:cTn id="12" dur="20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diamond(in)">
                                      <p:cBhvr>
                                        <p:cTn id="17" dur="20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diamond(in)">
                                      <p:cBhvr>
                                        <p:cTn id="22" dur="2000"/>
                                        <p:tgtEl>
                                          <p:spTgt spid="9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diamond(in)">
                                      <p:cBhvr>
                                        <p:cTn id="27" dur="2000"/>
                                        <p:tgtEl>
                                          <p:spTgt spid="92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9219">
                                            <p:txEl>
                                              <p:pRg st="5" end="5"/>
                                            </p:txEl>
                                          </p:spTgt>
                                        </p:tgtEl>
                                        <p:attrNameLst>
                                          <p:attrName>style.visibility</p:attrName>
                                        </p:attrNameLst>
                                      </p:cBhvr>
                                      <p:to>
                                        <p:strVal val="visible"/>
                                      </p:to>
                                    </p:set>
                                    <p:animEffect transition="in" filter="diamond(in)">
                                      <p:cBhvr>
                                        <p:cTn id="32" dur="2000"/>
                                        <p:tgtEl>
                                          <p:spTgt spid="921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9219">
                                            <p:txEl>
                                              <p:pRg st="6" end="6"/>
                                            </p:txEl>
                                          </p:spTgt>
                                        </p:tgtEl>
                                        <p:attrNameLst>
                                          <p:attrName>style.visibility</p:attrName>
                                        </p:attrNameLst>
                                      </p:cBhvr>
                                      <p:to>
                                        <p:strVal val="visible"/>
                                      </p:to>
                                    </p:set>
                                    <p:animEffect transition="in" filter="diamond(in)">
                                      <p:cBhvr>
                                        <p:cTn id="37" dur="2000"/>
                                        <p:tgtEl>
                                          <p:spTgt spid="921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9219">
                                            <p:txEl>
                                              <p:pRg st="7" end="7"/>
                                            </p:txEl>
                                          </p:spTgt>
                                        </p:tgtEl>
                                        <p:attrNameLst>
                                          <p:attrName>style.visibility</p:attrName>
                                        </p:attrNameLst>
                                      </p:cBhvr>
                                      <p:to>
                                        <p:strVal val="visible"/>
                                      </p:to>
                                    </p:set>
                                    <p:animEffect transition="in" filter="diamond(in)">
                                      <p:cBhvr>
                                        <p:cTn id="42" dur="20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s4.mm.bing.net/th?id=I.4807834382500323&amp;pid=15.1"/>
          <p:cNvPicPr>
            <a:picLocks noChangeAspect="1" noChangeArrowheads="1"/>
          </p:cNvPicPr>
          <p:nvPr/>
        </p:nvPicPr>
        <p:blipFill>
          <a:blip r:embed="rId2" cstate="print"/>
          <a:srcRect/>
          <a:stretch>
            <a:fillRect/>
          </a:stretch>
        </p:blipFill>
        <p:spPr bwMode="auto">
          <a:xfrm>
            <a:off x="914400" y="1371600"/>
            <a:ext cx="4267200" cy="3830638"/>
          </a:xfrm>
          <a:prstGeom prst="rect">
            <a:avLst/>
          </a:prstGeom>
          <a:noFill/>
          <a:ln w="9525">
            <a:noFill/>
            <a:miter lim="800000"/>
            <a:headEnd/>
            <a:tailEnd/>
          </a:ln>
        </p:spPr>
      </p:pic>
      <p:pic>
        <p:nvPicPr>
          <p:cNvPr id="8195" name="Picture 4" descr="http://www.sjsapush.com/resources/stampactc.gif"/>
          <p:cNvPicPr>
            <a:picLocks noChangeAspect="1" noChangeArrowheads="1"/>
          </p:cNvPicPr>
          <p:nvPr/>
        </p:nvPicPr>
        <p:blipFill>
          <a:blip r:embed="rId3" cstate="print"/>
          <a:srcRect/>
          <a:stretch>
            <a:fillRect/>
          </a:stretch>
        </p:blipFill>
        <p:spPr bwMode="auto">
          <a:xfrm>
            <a:off x="5181600" y="4114800"/>
            <a:ext cx="3730625" cy="2586038"/>
          </a:xfrm>
          <a:prstGeom prst="rect">
            <a:avLst/>
          </a:prstGeom>
          <a:noFill/>
          <a:ln w="9525">
            <a:noFill/>
            <a:miter lim="800000"/>
            <a:headEnd/>
            <a:tailEnd/>
          </a:ln>
        </p:spPr>
      </p:pic>
    </p:spTree>
    <p:extLst>
      <p:ext uri="{BB962C8B-B14F-4D97-AF65-F5344CB8AC3E}">
        <p14:creationId xmlns:p14="http://schemas.microsoft.com/office/powerpoint/2010/main" val="3355930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craignelson.us/images/King%20George%20III.jpg"/>
          <p:cNvPicPr>
            <a:picLocks noGrp="1" noChangeAspect="1" noChangeArrowheads="1"/>
          </p:cNvPicPr>
          <p:nvPr>
            <p:ph type="clipArt" sz="half" idx="2"/>
          </p:nvPr>
        </p:nvPicPr>
        <p:blipFill>
          <a:blip r:embed="rId2" cstate="print"/>
          <a:srcRect/>
          <a:stretch>
            <a:fillRect/>
          </a:stretch>
        </p:blipFill>
        <p:spPr>
          <a:xfrm>
            <a:off x="2514600" y="1219200"/>
            <a:ext cx="4343400" cy="5181600"/>
          </a:xfrm>
          <a:noFill/>
          <a:ln w="57150">
            <a:solidFill>
              <a:schemeClr val="tx1"/>
            </a:solidFill>
          </a:ln>
        </p:spPr>
      </p:pic>
      <p:sp>
        <p:nvSpPr>
          <p:cNvPr id="6153" name="Text Box 9"/>
          <p:cNvSpPr txBox="1">
            <a:spLocks noChangeArrowheads="1"/>
          </p:cNvSpPr>
          <p:nvPr/>
        </p:nvSpPr>
        <p:spPr bwMode="auto">
          <a:xfrm>
            <a:off x="898525" y="574675"/>
            <a:ext cx="2759075" cy="457200"/>
          </a:xfrm>
          <a:prstGeom prst="rect">
            <a:avLst/>
          </a:prstGeom>
          <a:noFill/>
          <a:ln w="9525">
            <a:noFill/>
            <a:miter lim="800000"/>
            <a:headEnd/>
            <a:tailEnd/>
          </a:ln>
          <a:effectLst/>
        </p:spPr>
        <p:txBody>
          <a:bodyPr>
            <a:spAutoFit/>
          </a:bodyPr>
          <a:lstStyle/>
          <a:p>
            <a:endParaRPr lang="en-US"/>
          </a:p>
        </p:txBody>
      </p:sp>
      <p:sp>
        <p:nvSpPr>
          <p:cNvPr id="6154" name="Text Box 10"/>
          <p:cNvSpPr txBox="1">
            <a:spLocks noChangeArrowheads="1"/>
          </p:cNvSpPr>
          <p:nvPr/>
        </p:nvSpPr>
        <p:spPr bwMode="auto">
          <a:xfrm>
            <a:off x="2286000" y="228600"/>
            <a:ext cx="4343400" cy="701675"/>
          </a:xfrm>
          <a:prstGeom prst="rect">
            <a:avLst/>
          </a:prstGeom>
          <a:noFill/>
          <a:ln w="9525">
            <a:noFill/>
            <a:miter lim="800000"/>
            <a:headEnd/>
            <a:tailEnd/>
          </a:ln>
          <a:effectLst/>
        </p:spPr>
        <p:txBody>
          <a:bodyPr>
            <a:spAutoFit/>
          </a:bodyPr>
          <a:lstStyle/>
          <a:p>
            <a:r>
              <a:rPr lang="en-US"/>
              <a:t>       </a:t>
            </a:r>
            <a:r>
              <a:rPr lang="en-US" sz="4000" b="1"/>
              <a:t>King George III</a:t>
            </a:r>
          </a:p>
        </p:txBody>
      </p:sp>
    </p:spTree>
    <p:extLst>
      <p:ext uri="{BB962C8B-B14F-4D97-AF65-F5344CB8AC3E}">
        <p14:creationId xmlns:p14="http://schemas.microsoft.com/office/powerpoint/2010/main" val="3779420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biologie.de/w/images/c/c0/George-grenville.jpg"/>
          <p:cNvPicPr>
            <a:picLocks noGrp="1" noChangeAspect="1" noChangeArrowheads="1"/>
          </p:cNvPicPr>
          <p:nvPr>
            <p:ph type="body" sz="half" idx="1"/>
          </p:nvPr>
        </p:nvPicPr>
        <p:blipFill>
          <a:blip r:embed="rId2" cstate="print"/>
          <a:srcRect/>
          <a:stretch>
            <a:fillRect/>
          </a:stretch>
        </p:blipFill>
        <p:spPr>
          <a:xfrm>
            <a:off x="533400" y="1371600"/>
            <a:ext cx="4038600" cy="5029200"/>
          </a:xfrm>
          <a:noFill/>
          <a:ln w="57150">
            <a:solidFill>
              <a:schemeClr val="tx1"/>
            </a:solidFill>
          </a:ln>
        </p:spPr>
      </p:pic>
      <p:sp>
        <p:nvSpPr>
          <p:cNvPr id="77828" name="Text Box 4"/>
          <p:cNvSpPr txBox="1">
            <a:spLocks noChangeArrowheads="1"/>
          </p:cNvSpPr>
          <p:nvPr/>
        </p:nvSpPr>
        <p:spPr bwMode="auto">
          <a:xfrm>
            <a:off x="898525" y="574675"/>
            <a:ext cx="2759075" cy="457200"/>
          </a:xfrm>
          <a:prstGeom prst="rect">
            <a:avLst/>
          </a:prstGeom>
          <a:noFill/>
          <a:ln w="9525">
            <a:noFill/>
            <a:miter lim="800000"/>
            <a:headEnd/>
            <a:tailEnd/>
          </a:ln>
          <a:effectLst/>
        </p:spPr>
        <p:txBody>
          <a:bodyPr>
            <a:spAutoFit/>
          </a:bodyPr>
          <a:lstStyle/>
          <a:p>
            <a:endParaRPr lang="en-US"/>
          </a:p>
        </p:txBody>
      </p:sp>
      <p:sp>
        <p:nvSpPr>
          <p:cNvPr id="77830" name="Text Box 6"/>
          <p:cNvSpPr txBox="1">
            <a:spLocks noChangeArrowheads="1"/>
          </p:cNvSpPr>
          <p:nvPr/>
        </p:nvSpPr>
        <p:spPr bwMode="auto">
          <a:xfrm>
            <a:off x="381000" y="381000"/>
            <a:ext cx="5181600" cy="701675"/>
          </a:xfrm>
          <a:prstGeom prst="rect">
            <a:avLst/>
          </a:prstGeom>
          <a:noFill/>
          <a:ln w="9525">
            <a:noFill/>
            <a:miter lim="800000"/>
            <a:headEnd/>
            <a:tailEnd/>
          </a:ln>
          <a:effectLst/>
        </p:spPr>
        <p:txBody>
          <a:bodyPr>
            <a:spAutoFit/>
          </a:bodyPr>
          <a:lstStyle/>
          <a:p>
            <a:r>
              <a:rPr lang="en-US"/>
              <a:t>   </a:t>
            </a:r>
            <a:r>
              <a:rPr lang="en-US" sz="4000" b="1"/>
              <a:t>George Grenville</a:t>
            </a:r>
          </a:p>
        </p:txBody>
      </p:sp>
      <p:sp>
        <p:nvSpPr>
          <p:cNvPr id="77832" name="Text Box 8"/>
          <p:cNvSpPr txBox="1">
            <a:spLocks noChangeArrowheads="1"/>
          </p:cNvSpPr>
          <p:nvPr/>
        </p:nvSpPr>
        <p:spPr bwMode="auto">
          <a:xfrm>
            <a:off x="4953000" y="1295400"/>
            <a:ext cx="3962400" cy="4473575"/>
          </a:xfrm>
          <a:prstGeom prst="rect">
            <a:avLst/>
          </a:prstGeom>
          <a:noFill/>
          <a:ln w="9525">
            <a:noFill/>
            <a:miter lim="800000"/>
            <a:headEnd/>
            <a:tailEnd/>
          </a:ln>
          <a:effectLst/>
        </p:spPr>
        <p:txBody>
          <a:bodyPr>
            <a:spAutoFit/>
          </a:bodyPr>
          <a:lstStyle/>
          <a:p>
            <a:r>
              <a:rPr lang="en-US" b="1" u="sng"/>
              <a:t>Prime Minister’s Plan to Pay French &amp; Indian War Debt</a:t>
            </a:r>
          </a:p>
          <a:p>
            <a:endParaRPr lang="en-US" b="1" u="sng"/>
          </a:p>
          <a:p>
            <a:pPr>
              <a:buFontTx/>
              <a:buChar char="•"/>
            </a:pPr>
            <a:r>
              <a:rPr lang="en-US" b="1"/>
              <a:t> Sugar Act (1764)</a:t>
            </a:r>
          </a:p>
          <a:p>
            <a:endParaRPr lang="en-US" b="1"/>
          </a:p>
          <a:p>
            <a:pPr>
              <a:buFontTx/>
              <a:buChar char="•"/>
            </a:pPr>
            <a:r>
              <a:rPr lang="en-US" b="1"/>
              <a:t> Currency Act (1764)</a:t>
            </a:r>
          </a:p>
          <a:p>
            <a:endParaRPr lang="en-US" b="1"/>
          </a:p>
          <a:p>
            <a:pPr>
              <a:buFontTx/>
              <a:buChar char="•"/>
            </a:pPr>
            <a:r>
              <a:rPr lang="en-US" b="1"/>
              <a:t> Quartering Act (1765)</a:t>
            </a:r>
          </a:p>
          <a:p>
            <a:endParaRPr lang="en-US" b="1"/>
          </a:p>
          <a:p>
            <a:pPr>
              <a:buFontTx/>
              <a:buChar char="•"/>
            </a:pPr>
            <a:r>
              <a:rPr lang="en-US" b="1"/>
              <a:t> Stamp Act (1765)</a:t>
            </a:r>
          </a:p>
          <a:p>
            <a:endParaRPr lang="en-US"/>
          </a:p>
          <a:p>
            <a:endParaRPr lang="en-US"/>
          </a:p>
        </p:txBody>
      </p:sp>
    </p:spTree>
    <p:extLst>
      <p:ext uri="{BB962C8B-B14F-4D97-AF65-F5344CB8AC3E}">
        <p14:creationId xmlns:p14="http://schemas.microsoft.com/office/powerpoint/2010/main" val="570066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US" dirty="0"/>
              <a:t>STAMP ACT 1765</a:t>
            </a:r>
          </a:p>
        </p:txBody>
      </p:sp>
      <p:sp>
        <p:nvSpPr>
          <p:cNvPr id="10243" name="Rectangle 3"/>
          <p:cNvSpPr>
            <a:spLocks noGrp="1" noChangeArrowheads="1"/>
          </p:cNvSpPr>
          <p:nvPr>
            <p:ph type="body" idx="1"/>
          </p:nvPr>
        </p:nvSpPr>
        <p:spPr/>
        <p:txBody>
          <a:bodyPr/>
          <a:lstStyle/>
          <a:p>
            <a:pPr eaLnBrk="1" hangingPunct="1">
              <a:lnSpc>
                <a:spcPct val="90000"/>
              </a:lnSpc>
            </a:pPr>
            <a:r>
              <a:rPr lang="en-US" sz="2600"/>
              <a:t>Revenue for new military force</a:t>
            </a:r>
          </a:p>
          <a:p>
            <a:pPr eaLnBrk="1" hangingPunct="1">
              <a:lnSpc>
                <a:spcPct val="90000"/>
              </a:lnSpc>
            </a:pPr>
            <a:r>
              <a:rPr lang="en-US" sz="2600"/>
              <a:t>Required a stamp to be placed on all legal document, newspapers, pamphlets, licenses, playing cards, &amp; dice to show that tax had been paid</a:t>
            </a:r>
          </a:p>
          <a:p>
            <a:pPr eaLnBrk="1" hangingPunct="1">
              <a:lnSpc>
                <a:spcPct val="90000"/>
              </a:lnSpc>
            </a:pPr>
            <a:r>
              <a:rPr lang="en-US" sz="2600"/>
              <a:t>First cries of “No taxation without Representation!”</a:t>
            </a:r>
          </a:p>
          <a:p>
            <a:pPr eaLnBrk="1" hangingPunct="1">
              <a:lnSpc>
                <a:spcPct val="90000"/>
              </a:lnSpc>
            </a:pPr>
            <a:r>
              <a:rPr lang="en-US" sz="2600"/>
              <a:t>Boycotts and harassment of tax collectors</a:t>
            </a:r>
          </a:p>
          <a:p>
            <a:pPr eaLnBrk="1" hangingPunct="1">
              <a:lnSpc>
                <a:spcPct val="90000"/>
              </a:lnSpc>
            </a:pPr>
            <a:r>
              <a:rPr lang="en-US" sz="2600"/>
              <a:t>Organized the Sons of Liberty-led by Samuel Adams</a:t>
            </a:r>
          </a:p>
          <a:p>
            <a:pPr eaLnBrk="1" hangingPunct="1">
              <a:lnSpc>
                <a:spcPct val="90000"/>
              </a:lnSpc>
              <a:buFontTx/>
              <a:buNone/>
            </a:pPr>
            <a:endParaRPr lang="en-US" sz="2600"/>
          </a:p>
        </p:txBody>
      </p:sp>
    </p:spTree>
    <p:extLst>
      <p:ext uri="{BB962C8B-B14F-4D97-AF65-F5344CB8AC3E}">
        <p14:creationId xmlns:p14="http://schemas.microsoft.com/office/powerpoint/2010/main" val="489129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amond(in)">
                                      <p:cBhvr>
                                        <p:cTn id="7" dur="20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diamond(in)">
                                      <p:cBhvr>
                                        <p:cTn id="12" dur="20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diamond(in)">
                                      <p:cBhvr>
                                        <p:cTn id="17" dur="20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diamond(in)">
                                      <p:cBhvr>
                                        <p:cTn id="22" dur="2000"/>
                                        <p:tgtEl>
                                          <p:spTgt spid="102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diamond(in)">
                                      <p:cBhvr>
                                        <p:cTn id="27" dur="20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Ancient Greece, under the polis, and Early Republican Rome were the ideal.</a:t>
            </a:r>
          </a:p>
          <a:p>
            <a:r>
              <a:rPr lang="en-US" dirty="0"/>
              <a:t>An army of citizen soldiers that have a stake in society</a:t>
            </a:r>
          </a:p>
          <a:p>
            <a:r>
              <a:rPr lang="en-US" dirty="0"/>
              <a:t>Eschewed military professionalism</a:t>
            </a:r>
          </a:p>
          <a:p>
            <a:r>
              <a:rPr lang="en-US" dirty="0"/>
              <a:t>The constant struggle between the Republican ideals and military pragmatism.</a:t>
            </a:r>
          </a:p>
          <a:p>
            <a:r>
              <a:rPr lang="en-US" dirty="0"/>
              <a:t>Nationalists vs republicans.</a:t>
            </a:r>
          </a:p>
        </p:txBody>
      </p:sp>
      <p:sp>
        <p:nvSpPr>
          <p:cNvPr id="3" name="Title 2"/>
          <p:cNvSpPr>
            <a:spLocks noGrp="1"/>
          </p:cNvSpPr>
          <p:nvPr>
            <p:ph type="title"/>
          </p:nvPr>
        </p:nvSpPr>
        <p:spPr/>
        <p:txBody>
          <a:bodyPr/>
          <a:lstStyle/>
          <a:p>
            <a:r>
              <a:rPr lang="en-US" dirty="0"/>
              <a:t>A Republican Army</a:t>
            </a:r>
          </a:p>
        </p:txBody>
      </p:sp>
    </p:spTree>
    <p:extLst>
      <p:ext uri="{BB962C8B-B14F-4D97-AF65-F5344CB8AC3E}">
        <p14:creationId xmlns:p14="http://schemas.microsoft.com/office/powerpoint/2010/main" val="3633826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a:xfrm>
            <a:off x="685800" y="304800"/>
            <a:ext cx="7772400" cy="1219200"/>
          </a:xfrm>
        </p:spPr>
        <p:txBody>
          <a:bodyPr>
            <a:normAutofit fontScale="90000"/>
          </a:bodyPr>
          <a:lstStyle/>
          <a:p>
            <a:r>
              <a:rPr lang="en-US" sz="5400" b="1" dirty="0">
                <a:solidFill>
                  <a:srgbClr val="FF0000"/>
                </a:solidFill>
              </a:rPr>
              <a:t>Stamp Act Crisis, 1765</a:t>
            </a:r>
          </a:p>
        </p:txBody>
      </p:sp>
      <p:pic>
        <p:nvPicPr>
          <p:cNvPr id="114691" name="Picture 4" descr="http://www.americanforeignrelations.com/images/enan_0001_0003_0_img0189.jpg"/>
          <p:cNvPicPr>
            <a:picLocks noChangeAspect="1" noChangeArrowheads="1"/>
          </p:cNvPicPr>
          <p:nvPr/>
        </p:nvPicPr>
        <p:blipFill>
          <a:blip r:embed="rId2" cstate="print"/>
          <a:srcRect/>
          <a:stretch>
            <a:fillRect/>
          </a:stretch>
        </p:blipFill>
        <p:spPr bwMode="auto">
          <a:xfrm>
            <a:off x="3886200" y="1676400"/>
            <a:ext cx="5048250" cy="3276600"/>
          </a:xfrm>
          <a:prstGeom prst="rect">
            <a:avLst/>
          </a:prstGeom>
          <a:noFill/>
          <a:ln w="57150">
            <a:solidFill>
              <a:schemeClr val="tx1"/>
            </a:solidFill>
            <a:miter lim="800000"/>
            <a:headEnd/>
            <a:tailEnd/>
          </a:ln>
        </p:spPr>
      </p:pic>
      <p:pic>
        <p:nvPicPr>
          <p:cNvPr id="114692" name="Picture 6" descr="http://www.pbs.org/wnet/historyofus/web01/features/see_it_now/images/1760.0004.jpg"/>
          <p:cNvPicPr>
            <a:picLocks noChangeAspect="1" noChangeArrowheads="1"/>
          </p:cNvPicPr>
          <p:nvPr/>
        </p:nvPicPr>
        <p:blipFill>
          <a:blip r:embed="rId3" cstate="print"/>
          <a:srcRect/>
          <a:stretch>
            <a:fillRect/>
          </a:stretch>
        </p:blipFill>
        <p:spPr bwMode="auto">
          <a:xfrm>
            <a:off x="228600" y="1676400"/>
            <a:ext cx="3276600" cy="4648200"/>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3879571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dirty="0"/>
              <a:t>STAMP ACT Congress</a:t>
            </a:r>
          </a:p>
        </p:txBody>
      </p:sp>
      <p:sp>
        <p:nvSpPr>
          <p:cNvPr id="11267" name="Rectangle 3"/>
          <p:cNvSpPr>
            <a:spLocks noGrp="1" noChangeArrowheads="1"/>
          </p:cNvSpPr>
          <p:nvPr>
            <p:ph type="body" idx="1"/>
          </p:nvPr>
        </p:nvSpPr>
        <p:spPr/>
        <p:txBody>
          <a:bodyPr/>
          <a:lstStyle/>
          <a:p>
            <a:pPr eaLnBrk="1" hangingPunct="1">
              <a:lnSpc>
                <a:spcPct val="90000"/>
              </a:lnSpc>
            </a:pPr>
            <a:r>
              <a:rPr lang="en-US" sz="2600"/>
              <a:t>Stamp Act Congress-October 1765</a:t>
            </a:r>
          </a:p>
          <a:p>
            <a:pPr lvl="1" eaLnBrk="1" hangingPunct="1">
              <a:lnSpc>
                <a:spcPct val="90000"/>
              </a:lnSpc>
            </a:pPr>
            <a:r>
              <a:rPr lang="en-US" sz="2200"/>
              <a:t>9 colonies</a:t>
            </a:r>
          </a:p>
          <a:p>
            <a:pPr lvl="1" eaLnBrk="1" hangingPunct="1">
              <a:lnSpc>
                <a:spcPct val="90000"/>
              </a:lnSpc>
            </a:pPr>
            <a:r>
              <a:rPr lang="en-US" sz="2200"/>
              <a:t>Americans could not be taxed without consent</a:t>
            </a:r>
          </a:p>
          <a:p>
            <a:pPr lvl="1" eaLnBrk="1" hangingPunct="1">
              <a:lnSpc>
                <a:spcPct val="90000"/>
              </a:lnSpc>
            </a:pPr>
            <a:r>
              <a:rPr lang="en-US" sz="2200"/>
              <a:t>Called for repeal of Stamp Act</a:t>
            </a:r>
          </a:p>
          <a:p>
            <a:pPr lvl="1" eaLnBrk="1" hangingPunct="1">
              <a:lnSpc>
                <a:spcPct val="90000"/>
              </a:lnSpc>
            </a:pPr>
            <a:r>
              <a:rPr lang="en-US" sz="2200"/>
              <a:t>Showed the colonies could work together</a:t>
            </a:r>
          </a:p>
          <a:p>
            <a:pPr lvl="1" eaLnBrk="1" hangingPunct="1">
              <a:lnSpc>
                <a:spcPct val="90000"/>
              </a:lnSpc>
            </a:pPr>
            <a:r>
              <a:rPr lang="en-US" sz="2200"/>
              <a:t>3</a:t>
            </a:r>
            <a:r>
              <a:rPr lang="en-US" sz="2200" baseline="30000"/>
              <a:t>rd</a:t>
            </a:r>
            <a:r>
              <a:rPr lang="en-US" sz="2200"/>
              <a:t> act of colonial unity</a:t>
            </a:r>
          </a:p>
        </p:txBody>
      </p:sp>
    </p:spTree>
    <p:extLst>
      <p:ext uri="{BB962C8B-B14F-4D97-AF65-F5344CB8AC3E}">
        <p14:creationId xmlns:p14="http://schemas.microsoft.com/office/powerpoint/2010/main" val="1761599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amond(in)">
                                      <p:cBhvr>
                                        <p:cTn id="7" dur="20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amond(in)">
                                      <p:cBhvr>
                                        <p:cTn id="12" dur="20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amond(in)">
                                      <p:cBhvr>
                                        <p:cTn id="17" dur="20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amond(in)">
                                      <p:cBhvr>
                                        <p:cTn id="22" dur="20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diamond(in)">
                                      <p:cBhvr>
                                        <p:cTn id="27" dur="20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diamond(in)">
                                      <p:cBhvr>
                                        <p:cTn id="32" dur="20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en-US"/>
              <a:t>STAMP ACT</a:t>
            </a:r>
          </a:p>
        </p:txBody>
      </p:sp>
      <p:sp>
        <p:nvSpPr>
          <p:cNvPr id="12291" name="Rectangle 3"/>
          <p:cNvSpPr>
            <a:spLocks noGrp="1" noChangeArrowheads="1"/>
          </p:cNvSpPr>
          <p:nvPr>
            <p:ph type="body" idx="1"/>
          </p:nvPr>
        </p:nvSpPr>
        <p:spPr/>
        <p:txBody>
          <a:bodyPr/>
          <a:lstStyle/>
          <a:p>
            <a:pPr eaLnBrk="1" hangingPunct="1">
              <a:lnSpc>
                <a:spcPct val="90000"/>
              </a:lnSpc>
            </a:pPr>
            <a:r>
              <a:rPr lang="en-US" sz="2600" dirty="0"/>
              <a:t>Most effective protest-boycott (</a:t>
            </a:r>
            <a:r>
              <a:rPr lang="en-US" sz="2600" dirty="0" err="1"/>
              <a:t>nonimportation</a:t>
            </a:r>
            <a:r>
              <a:rPr lang="en-US" sz="2600" dirty="0"/>
              <a:t>)</a:t>
            </a:r>
          </a:p>
          <a:p>
            <a:pPr eaLnBrk="1" hangingPunct="1">
              <a:lnSpc>
                <a:spcPct val="90000"/>
              </a:lnSpc>
            </a:pPr>
            <a:r>
              <a:rPr lang="en-US" sz="2600" dirty="0"/>
              <a:t>Made British merchants demand repeal</a:t>
            </a:r>
          </a:p>
          <a:p>
            <a:pPr eaLnBrk="1" hangingPunct="1">
              <a:lnSpc>
                <a:spcPct val="90000"/>
              </a:lnSpc>
            </a:pPr>
            <a:r>
              <a:rPr lang="en-US" sz="2600" dirty="0"/>
              <a:t>King George III dismissed Grenville and replaced him with Charles Rockingham</a:t>
            </a:r>
          </a:p>
          <a:p>
            <a:pPr eaLnBrk="1" hangingPunct="1">
              <a:lnSpc>
                <a:spcPct val="90000"/>
              </a:lnSpc>
            </a:pPr>
            <a:r>
              <a:rPr lang="en-US" sz="2600" dirty="0"/>
              <a:t>March 1766-Parliament repealed Stamp act, but…</a:t>
            </a:r>
          </a:p>
          <a:p>
            <a:pPr eaLnBrk="1" hangingPunct="1">
              <a:lnSpc>
                <a:spcPct val="90000"/>
              </a:lnSpc>
            </a:pPr>
            <a:r>
              <a:rPr lang="en-US" sz="2600" dirty="0"/>
              <a:t>Passed Declaratory Act</a:t>
            </a:r>
          </a:p>
          <a:p>
            <a:pPr lvl="1" eaLnBrk="1" hangingPunct="1">
              <a:lnSpc>
                <a:spcPct val="90000"/>
              </a:lnSpc>
            </a:pPr>
            <a:r>
              <a:rPr lang="en-US" sz="2200" b="1" i="1" dirty="0">
                <a:solidFill>
                  <a:srgbClr val="FF0000"/>
                </a:solidFill>
              </a:rPr>
              <a:t>Parliament had right to tax and make laws for the colonies</a:t>
            </a:r>
          </a:p>
        </p:txBody>
      </p:sp>
    </p:spTree>
    <p:extLst>
      <p:ext uri="{BB962C8B-B14F-4D97-AF65-F5344CB8AC3E}">
        <p14:creationId xmlns:p14="http://schemas.microsoft.com/office/powerpoint/2010/main" val="418994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amond(in)">
                                      <p:cBhvr>
                                        <p:cTn id="7" dur="20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amond(in)">
                                      <p:cBhvr>
                                        <p:cTn id="12" dur="20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amond(in)">
                                      <p:cBhvr>
                                        <p:cTn id="17" dur="2000"/>
                                        <p:tgtEl>
                                          <p:spTgt spid="1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diamond(in)">
                                      <p:cBhvr>
                                        <p:cTn id="22" dur="2000"/>
                                        <p:tgtEl>
                                          <p:spTgt spid="122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diamond(in)">
                                      <p:cBhvr>
                                        <p:cTn id="27" dur="2000"/>
                                        <p:tgtEl>
                                          <p:spTgt spid="122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2291">
                                            <p:txEl>
                                              <p:pRg st="5" end="5"/>
                                            </p:txEl>
                                          </p:spTgt>
                                        </p:tgtEl>
                                        <p:attrNameLst>
                                          <p:attrName>style.visibility</p:attrName>
                                        </p:attrNameLst>
                                      </p:cBhvr>
                                      <p:to>
                                        <p:strVal val="visible"/>
                                      </p:to>
                                    </p:set>
                                    <p:animEffect transition="in" filter="diamond(in)">
                                      <p:cBhvr>
                                        <p:cTn id="32" dur="20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a:xfrm>
            <a:off x="4114800" y="350838"/>
            <a:ext cx="5029200" cy="4068762"/>
          </a:xfrm>
        </p:spPr>
        <p:txBody>
          <a:bodyPr>
            <a:normAutofit fontScale="90000"/>
          </a:bodyPr>
          <a:lstStyle/>
          <a:p>
            <a:pPr marL="838200" indent="-838200"/>
            <a:r>
              <a:rPr lang="en-US" sz="3200" b="1" dirty="0"/>
              <a:t>     </a:t>
            </a:r>
            <a:br>
              <a:rPr lang="en-US" sz="3200" b="1" dirty="0"/>
            </a:br>
            <a:r>
              <a:rPr lang="en-US" sz="3200" b="1" dirty="0"/>
              <a:t>Townshend Acts </a:t>
            </a:r>
            <a:br>
              <a:rPr lang="en-US" sz="3200" b="1" dirty="0"/>
            </a:br>
            <a:r>
              <a:rPr lang="en-US" sz="3200" b="1" dirty="0"/>
              <a:t>(1767) </a:t>
            </a:r>
            <a:br>
              <a:rPr lang="en-US" sz="3200" dirty="0"/>
            </a:br>
            <a:br>
              <a:rPr lang="en-US" sz="3200" dirty="0"/>
            </a:br>
            <a:r>
              <a:rPr lang="en-US" sz="3200" dirty="0"/>
              <a:t>Taxes on Imported Goods:</a:t>
            </a:r>
            <a:br>
              <a:rPr lang="en-US" sz="3200" dirty="0"/>
            </a:br>
            <a:r>
              <a:rPr lang="en-US" sz="3200" dirty="0"/>
              <a:t>Paint, Paper, &amp; Tea</a:t>
            </a:r>
            <a:br>
              <a:rPr lang="en-US" sz="3200" dirty="0"/>
            </a:br>
            <a:br>
              <a:rPr lang="en-US" sz="3200" dirty="0"/>
            </a:br>
            <a:r>
              <a:rPr lang="en-US" sz="3200" dirty="0"/>
              <a:t>Suspends New York General Assembly</a:t>
            </a:r>
            <a:r>
              <a:rPr lang="en-US" sz="2800" dirty="0"/>
              <a:t>            </a:t>
            </a:r>
          </a:p>
        </p:txBody>
      </p:sp>
      <p:pic>
        <p:nvPicPr>
          <p:cNvPr id="79875" name="Picture 2" descr="http://home.worldonline.co.za/~townshend/graphics/charlestownshend1767.jpg"/>
          <p:cNvPicPr>
            <a:picLocks noChangeAspect="1" noChangeArrowheads="1"/>
          </p:cNvPicPr>
          <p:nvPr/>
        </p:nvPicPr>
        <p:blipFill>
          <a:blip r:embed="rId2" cstate="print"/>
          <a:srcRect/>
          <a:stretch>
            <a:fillRect/>
          </a:stretch>
        </p:blipFill>
        <p:spPr bwMode="auto">
          <a:xfrm>
            <a:off x="0" y="609600"/>
            <a:ext cx="4495800" cy="5591175"/>
          </a:xfrm>
          <a:prstGeom prst="rect">
            <a:avLst/>
          </a:prstGeom>
          <a:noFill/>
          <a:ln w="9525">
            <a:noFill/>
            <a:miter lim="800000"/>
            <a:headEnd/>
            <a:tailEnd/>
          </a:ln>
        </p:spPr>
      </p:pic>
    </p:spTree>
    <p:extLst>
      <p:ext uri="{BB962C8B-B14F-4D97-AF65-F5344CB8AC3E}">
        <p14:creationId xmlns:p14="http://schemas.microsoft.com/office/powerpoint/2010/main" val="426043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en-US"/>
              <a:t>TOWNSHEND ACTS</a:t>
            </a:r>
          </a:p>
        </p:txBody>
      </p:sp>
      <p:sp>
        <p:nvSpPr>
          <p:cNvPr id="13315" name="Rectangle 3"/>
          <p:cNvSpPr>
            <a:spLocks noGrp="1" noChangeArrowheads="1"/>
          </p:cNvSpPr>
          <p:nvPr>
            <p:ph type="body" idx="1"/>
          </p:nvPr>
        </p:nvSpPr>
        <p:spPr/>
        <p:txBody>
          <a:bodyPr>
            <a:normAutofit lnSpcReduction="10000"/>
          </a:bodyPr>
          <a:lstStyle/>
          <a:p>
            <a:pPr eaLnBrk="1" hangingPunct="1">
              <a:lnSpc>
                <a:spcPct val="90000"/>
              </a:lnSpc>
            </a:pPr>
            <a:r>
              <a:rPr lang="en-US" sz="2600" dirty="0"/>
              <a:t>1766-Rockingham replaced by Charles Townshend</a:t>
            </a:r>
          </a:p>
          <a:p>
            <a:pPr eaLnBrk="1" hangingPunct="1">
              <a:lnSpc>
                <a:spcPct val="90000"/>
              </a:lnSpc>
            </a:pPr>
            <a:r>
              <a:rPr lang="en-US" sz="2600" dirty="0"/>
              <a:t>Bragged he could tax the colonies without them knowing</a:t>
            </a:r>
          </a:p>
          <a:p>
            <a:pPr eaLnBrk="1" hangingPunct="1">
              <a:lnSpc>
                <a:spcPct val="90000"/>
              </a:lnSpc>
            </a:pPr>
            <a:r>
              <a:rPr lang="en-US" sz="2600" dirty="0"/>
              <a:t>Passed the Townshend Duties</a:t>
            </a:r>
          </a:p>
          <a:p>
            <a:pPr eaLnBrk="1" hangingPunct="1">
              <a:lnSpc>
                <a:spcPct val="90000"/>
              </a:lnSpc>
            </a:pPr>
            <a:r>
              <a:rPr lang="en-US" dirty="0"/>
              <a:t>Governors and Judges paid by crown instead of colonies</a:t>
            </a:r>
            <a:endParaRPr lang="en-US" sz="2600" dirty="0"/>
          </a:p>
          <a:p>
            <a:pPr eaLnBrk="1" hangingPunct="1">
              <a:lnSpc>
                <a:spcPct val="90000"/>
              </a:lnSpc>
            </a:pPr>
            <a:r>
              <a:rPr lang="en-US" sz="2600" dirty="0"/>
              <a:t>British Rationale</a:t>
            </a:r>
          </a:p>
          <a:p>
            <a:pPr lvl="1" eaLnBrk="1" hangingPunct="1">
              <a:lnSpc>
                <a:spcPct val="90000"/>
              </a:lnSpc>
            </a:pPr>
            <a:r>
              <a:rPr lang="en-US" sz="2200" dirty="0"/>
              <a:t>Internal (indirect) tax</a:t>
            </a:r>
          </a:p>
          <a:p>
            <a:pPr eaLnBrk="1" hangingPunct="1">
              <a:lnSpc>
                <a:spcPct val="90000"/>
              </a:lnSpc>
            </a:pPr>
            <a:r>
              <a:rPr lang="en-US" sz="2600" dirty="0"/>
              <a:t>Colonial Reaction</a:t>
            </a:r>
          </a:p>
          <a:p>
            <a:pPr lvl="1" eaLnBrk="1" hangingPunct="1">
              <a:lnSpc>
                <a:spcPct val="90000"/>
              </a:lnSpc>
            </a:pPr>
            <a:r>
              <a:rPr lang="en-US" sz="2200" dirty="0"/>
              <a:t>Colonist slow to react</a:t>
            </a:r>
          </a:p>
          <a:p>
            <a:pPr lvl="1" eaLnBrk="1" hangingPunct="1">
              <a:lnSpc>
                <a:spcPct val="90000"/>
              </a:lnSpc>
            </a:pPr>
            <a:r>
              <a:rPr lang="en-US" sz="2200" dirty="0"/>
              <a:t>John Dickerson writes pamphlet on how the tax worked</a:t>
            </a:r>
          </a:p>
          <a:p>
            <a:pPr eaLnBrk="1" hangingPunct="1">
              <a:lnSpc>
                <a:spcPct val="90000"/>
              </a:lnSpc>
              <a:buFontTx/>
              <a:buNone/>
            </a:pPr>
            <a:endParaRPr lang="en-US" sz="2600" dirty="0"/>
          </a:p>
        </p:txBody>
      </p:sp>
    </p:spTree>
    <p:extLst>
      <p:ext uri="{BB962C8B-B14F-4D97-AF65-F5344CB8AC3E}">
        <p14:creationId xmlns:p14="http://schemas.microsoft.com/office/powerpoint/2010/main" val="422467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amond(in)">
                                      <p:cBhvr>
                                        <p:cTn id="7" dur="20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diamond(in)">
                                      <p:cBhvr>
                                        <p:cTn id="12" dur="20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diamond(in)">
                                      <p:cBhvr>
                                        <p:cTn id="17" dur="20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diamond(in)">
                                      <p:cBhvr>
                                        <p:cTn id="22" dur="20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diamond(in)">
                                      <p:cBhvr>
                                        <p:cTn id="27" dur="2000"/>
                                        <p:tgtEl>
                                          <p:spTgt spid="133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diamond(in)">
                                      <p:cBhvr>
                                        <p:cTn id="32" dur="2000"/>
                                        <p:tgtEl>
                                          <p:spTgt spid="133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diamond(in)">
                                      <p:cBhvr>
                                        <p:cTn id="37" dur="2000"/>
                                        <p:tgtEl>
                                          <p:spTgt spid="133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13315">
                                            <p:txEl>
                                              <p:pRg st="7" end="7"/>
                                            </p:txEl>
                                          </p:spTgt>
                                        </p:tgtEl>
                                        <p:attrNameLst>
                                          <p:attrName>style.visibility</p:attrName>
                                        </p:attrNameLst>
                                      </p:cBhvr>
                                      <p:to>
                                        <p:strVal val="visible"/>
                                      </p:to>
                                    </p:set>
                                    <p:animEffect transition="in" filter="diamond(in)">
                                      <p:cBhvr>
                                        <p:cTn id="42" dur="2000"/>
                                        <p:tgtEl>
                                          <p:spTgt spid="1331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13315">
                                            <p:txEl>
                                              <p:pRg st="8" end="8"/>
                                            </p:txEl>
                                          </p:spTgt>
                                        </p:tgtEl>
                                        <p:attrNameLst>
                                          <p:attrName>style.visibility</p:attrName>
                                        </p:attrNameLst>
                                      </p:cBhvr>
                                      <p:to>
                                        <p:strVal val="visible"/>
                                      </p:to>
                                    </p:set>
                                    <p:animEffect transition="in" filter="diamond(in)">
                                      <p:cBhvr>
                                        <p:cTn id="47" dur="2000"/>
                                        <p:tgtEl>
                                          <p:spTgt spid="13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Dickinson</a:t>
            </a:r>
          </a:p>
        </p:txBody>
      </p:sp>
      <p:sp>
        <p:nvSpPr>
          <p:cNvPr id="3" name="Content Placeholder 2"/>
          <p:cNvSpPr>
            <a:spLocks noGrp="1"/>
          </p:cNvSpPr>
          <p:nvPr>
            <p:ph idx="1"/>
          </p:nvPr>
        </p:nvSpPr>
        <p:spPr/>
        <p:txBody>
          <a:bodyPr/>
          <a:lstStyle/>
          <a:p>
            <a:r>
              <a:rPr lang="en-US" b="1" i="1" dirty="0"/>
              <a:t>Letters from a Farmer in Pennsylvania</a:t>
            </a:r>
            <a:r>
              <a:rPr lang="en-US" dirty="0"/>
              <a:t> </a:t>
            </a:r>
          </a:p>
          <a:p>
            <a:r>
              <a:rPr lang="en-US" dirty="0"/>
              <a:t>"the cause of one is the cause of all"</a:t>
            </a:r>
          </a:p>
        </p:txBody>
      </p:sp>
      <p:pic>
        <p:nvPicPr>
          <p:cNvPr id="4" name="Picture 3" descr="220px-John_Dickinson_portrait.jpg"/>
          <p:cNvPicPr>
            <a:picLocks noChangeAspect="1"/>
          </p:cNvPicPr>
          <p:nvPr/>
        </p:nvPicPr>
        <p:blipFill>
          <a:blip r:embed="rId2" cstate="print"/>
          <a:stretch>
            <a:fillRect/>
          </a:stretch>
        </p:blipFill>
        <p:spPr>
          <a:xfrm>
            <a:off x="457200" y="3483032"/>
            <a:ext cx="2057400" cy="2917767"/>
          </a:xfrm>
          <a:prstGeom prst="rect">
            <a:avLst/>
          </a:prstGeom>
        </p:spPr>
      </p:pic>
      <p:pic>
        <p:nvPicPr>
          <p:cNvPr id="5" name="Picture 4" descr="bc17671221_a_1_ref.jpg"/>
          <p:cNvPicPr>
            <a:picLocks noChangeAspect="1"/>
          </p:cNvPicPr>
          <p:nvPr/>
        </p:nvPicPr>
        <p:blipFill>
          <a:blip r:embed="rId3" cstate="print"/>
          <a:stretch>
            <a:fillRect/>
          </a:stretch>
        </p:blipFill>
        <p:spPr>
          <a:xfrm>
            <a:off x="4286250" y="3052953"/>
            <a:ext cx="2114550" cy="2782748"/>
          </a:xfrm>
          <a:prstGeom prst="rect">
            <a:avLst/>
          </a:prstGeom>
        </p:spPr>
      </p:pic>
    </p:spTree>
    <p:extLst>
      <p:ext uri="{BB962C8B-B14F-4D97-AF65-F5344CB8AC3E}">
        <p14:creationId xmlns:p14="http://schemas.microsoft.com/office/powerpoint/2010/main" val="2457856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US"/>
              <a:t>MASS CIRCULAR LETTER</a:t>
            </a:r>
          </a:p>
        </p:txBody>
      </p:sp>
      <p:sp>
        <p:nvSpPr>
          <p:cNvPr id="14339" name="Rectangle 3"/>
          <p:cNvSpPr>
            <a:spLocks noGrp="1" noChangeArrowheads="1"/>
          </p:cNvSpPr>
          <p:nvPr>
            <p:ph type="body" idx="1"/>
          </p:nvPr>
        </p:nvSpPr>
        <p:spPr/>
        <p:txBody>
          <a:bodyPr/>
          <a:lstStyle/>
          <a:p>
            <a:pPr eaLnBrk="1" hangingPunct="1">
              <a:lnSpc>
                <a:spcPct val="90000"/>
              </a:lnSpc>
            </a:pPr>
            <a:r>
              <a:rPr lang="en-US" sz="2600"/>
              <a:t>Feb. 1768-Massachusetts Legislature writes letter to other colonies urging them to take a stand</a:t>
            </a:r>
          </a:p>
          <a:p>
            <a:pPr eaLnBrk="1" hangingPunct="1">
              <a:lnSpc>
                <a:spcPct val="90000"/>
              </a:lnSpc>
            </a:pPr>
            <a:r>
              <a:rPr lang="en-US" sz="2600"/>
              <a:t>British authorities ordered letter withdrawn and forbade colonists from reading letter</a:t>
            </a:r>
          </a:p>
          <a:p>
            <a:pPr eaLnBrk="1" hangingPunct="1">
              <a:lnSpc>
                <a:spcPct val="90000"/>
              </a:lnSpc>
            </a:pPr>
            <a:r>
              <a:rPr lang="en-US" sz="2600"/>
              <a:t>King sent four regiments of troops to Boston</a:t>
            </a:r>
          </a:p>
          <a:p>
            <a:pPr eaLnBrk="1" hangingPunct="1">
              <a:lnSpc>
                <a:spcPct val="90000"/>
              </a:lnSpc>
            </a:pPr>
            <a:r>
              <a:rPr lang="en-US" sz="2600"/>
              <a:t>Began nonimportation again</a:t>
            </a:r>
          </a:p>
          <a:p>
            <a:pPr eaLnBrk="1" hangingPunct="1">
              <a:lnSpc>
                <a:spcPct val="90000"/>
              </a:lnSpc>
            </a:pPr>
            <a:r>
              <a:rPr lang="en-US" sz="2600"/>
              <a:t>March 1770-Repeal of Townshend Duties, except tax on tea</a:t>
            </a:r>
          </a:p>
        </p:txBody>
      </p:sp>
    </p:spTree>
    <p:extLst>
      <p:ext uri="{BB962C8B-B14F-4D97-AF65-F5344CB8AC3E}">
        <p14:creationId xmlns:p14="http://schemas.microsoft.com/office/powerpoint/2010/main" val="11888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amond(in)">
                                      <p:cBhvr>
                                        <p:cTn id="7" dur="20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diamond(in)">
                                      <p:cBhvr>
                                        <p:cTn id="12" dur="20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diamond(in)">
                                      <p:cBhvr>
                                        <p:cTn id="17" dur="2000"/>
                                        <p:tgtEl>
                                          <p:spTgt spid="1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diamond(in)">
                                      <p:cBhvr>
                                        <p:cTn id="22" dur="2000"/>
                                        <p:tgtEl>
                                          <p:spTgt spid="143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Effect transition="in" filter="diamond(in)">
                                      <p:cBhvr>
                                        <p:cTn id="27" dur="20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685800"/>
          </a:xfrm>
        </p:spPr>
        <p:txBody>
          <a:bodyPr>
            <a:normAutofit fontScale="90000"/>
          </a:bodyPr>
          <a:lstStyle/>
          <a:p>
            <a:r>
              <a:rPr lang="en-US" sz="4000" b="1">
                <a:solidFill>
                  <a:schemeClr val="tx1"/>
                </a:solidFill>
              </a:rPr>
              <a:t>Boston Massacre, March 5, 1770</a:t>
            </a:r>
            <a:endParaRPr lang="en-US" sz="4000" b="1">
              <a:solidFill>
                <a:schemeClr val="accent2"/>
              </a:solidFill>
            </a:endParaRPr>
          </a:p>
        </p:txBody>
      </p:sp>
      <p:pic>
        <p:nvPicPr>
          <p:cNvPr id="7173" name="Picture 5" descr="C:\Documents and Settings\Owner\My Documents\My Pictures\Boston Massacre.jpg"/>
          <p:cNvPicPr>
            <a:picLocks noChangeAspect="1" noChangeArrowheads="1"/>
          </p:cNvPicPr>
          <p:nvPr/>
        </p:nvPicPr>
        <p:blipFill>
          <a:blip r:embed="rId2" cstate="print"/>
          <a:srcRect/>
          <a:stretch>
            <a:fillRect/>
          </a:stretch>
        </p:blipFill>
        <p:spPr bwMode="auto">
          <a:xfrm>
            <a:off x="1524000" y="990600"/>
            <a:ext cx="6172200" cy="5562600"/>
          </a:xfrm>
          <a:prstGeom prst="rect">
            <a:avLst/>
          </a:prstGeom>
          <a:noFill/>
        </p:spPr>
      </p:pic>
    </p:spTree>
    <p:extLst>
      <p:ext uri="{BB962C8B-B14F-4D97-AF65-F5344CB8AC3E}">
        <p14:creationId xmlns:p14="http://schemas.microsoft.com/office/powerpoint/2010/main" val="3996007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304800"/>
            <a:ext cx="9144000" cy="1143000"/>
          </a:xfrm>
        </p:spPr>
        <p:txBody>
          <a:bodyPr>
            <a:normAutofit fontScale="90000"/>
          </a:bodyPr>
          <a:lstStyle/>
          <a:p>
            <a:r>
              <a:rPr lang="en-US"/>
              <a:t>Samuel Adams &amp; the Sons of Liberty</a:t>
            </a:r>
          </a:p>
        </p:txBody>
      </p:sp>
      <p:pic>
        <p:nvPicPr>
          <p:cNvPr id="115715" name="Picture 4" descr="http://www.gaspee.org/SamAdamscopley.jpg"/>
          <p:cNvPicPr>
            <a:picLocks noGrp="1" noChangeAspect="1" noChangeArrowheads="1"/>
          </p:cNvPicPr>
          <p:nvPr>
            <p:ph type="body" sz="half" idx="1"/>
          </p:nvPr>
        </p:nvPicPr>
        <p:blipFill>
          <a:blip r:embed="rId2" cstate="print"/>
          <a:srcRect/>
          <a:stretch>
            <a:fillRect/>
          </a:stretch>
        </p:blipFill>
        <p:spPr>
          <a:xfrm>
            <a:off x="2209800" y="1371600"/>
            <a:ext cx="4191000" cy="5105400"/>
          </a:xfrm>
          <a:noFill/>
          <a:ln w="57150">
            <a:solidFill>
              <a:schemeClr val="tx1"/>
            </a:solidFill>
          </a:ln>
        </p:spPr>
      </p:pic>
    </p:spTree>
    <p:extLst>
      <p:ext uri="{BB962C8B-B14F-4D97-AF65-F5344CB8AC3E}">
        <p14:creationId xmlns:p14="http://schemas.microsoft.com/office/powerpoint/2010/main" val="2903686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r>
              <a:rPr lang="en-US"/>
              <a:t>GASPEE INCIDENT</a:t>
            </a:r>
          </a:p>
        </p:txBody>
      </p:sp>
      <p:sp>
        <p:nvSpPr>
          <p:cNvPr id="16387" name="Rectangle 3"/>
          <p:cNvSpPr>
            <a:spLocks noGrp="1" noChangeArrowheads="1"/>
          </p:cNvSpPr>
          <p:nvPr>
            <p:ph type="body" idx="1"/>
          </p:nvPr>
        </p:nvSpPr>
        <p:spPr/>
        <p:txBody>
          <a:bodyPr/>
          <a:lstStyle/>
          <a:p>
            <a:pPr eaLnBrk="1" hangingPunct="1">
              <a:lnSpc>
                <a:spcPct val="90000"/>
              </a:lnSpc>
            </a:pPr>
            <a:r>
              <a:rPr lang="en-US" sz="2100"/>
              <a:t>1772-British merchant ship docked off Rhode Island</a:t>
            </a:r>
          </a:p>
          <a:p>
            <a:pPr eaLnBrk="1" hangingPunct="1">
              <a:lnSpc>
                <a:spcPct val="90000"/>
              </a:lnSpc>
            </a:pPr>
            <a:r>
              <a:rPr lang="en-US" sz="2100"/>
              <a:t>Sailors come ashore and stole animals, cut down tree, caused problems</a:t>
            </a:r>
          </a:p>
          <a:p>
            <a:pPr eaLnBrk="1" hangingPunct="1">
              <a:lnSpc>
                <a:spcPct val="90000"/>
              </a:lnSpc>
            </a:pPr>
            <a:r>
              <a:rPr lang="en-US" sz="2100"/>
              <a:t>8 boats rowed out to ship, wounded captain, removed the crew, and burned the ship</a:t>
            </a:r>
          </a:p>
          <a:p>
            <a:pPr eaLnBrk="1" hangingPunct="1">
              <a:lnSpc>
                <a:spcPct val="90000"/>
              </a:lnSpc>
            </a:pPr>
            <a:r>
              <a:rPr lang="en-US" sz="2100"/>
              <a:t>Colonial Rationale</a:t>
            </a:r>
          </a:p>
          <a:p>
            <a:pPr lvl="1" eaLnBrk="1" hangingPunct="1">
              <a:lnSpc>
                <a:spcPct val="90000"/>
              </a:lnSpc>
            </a:pPr>
            <a:r>
              <a:rPr lang="en-US" sz="2100"/>
              <a:t>Revenge</a:t>
            </a:r>
          </a:p>
          <a:p>
            <a:pPr eaLnBrk="1" hangingPunct="1">
              <a:lnSpc>
                <a:spcPct val="90000"/>
              </a:lnSpc>
            </a:pPr>
            <a:r>
              <a:rPr lang="en-US" sz="2100"/>
              <a:t>British Reaction</a:t>
            </a:r>
          </a:p>
          <a:p>
            <a:pPr lvl="1" eaLnBrk="1" hangingPunct="1">
              <a:lnSpc>
                <a:spcPct val="90000"/>
              </a:lnSpc>
            </a:pPr>
            <a:r>
              <a:rPr lang="en-US" sz="2100"/>
              <a:t>Parliament sent a commission to investigate, but the colonists “knew nothing” about the incident</a:t>
            </a:r>
          </a:p>
        </p:txBody>
      </p:sp>
    </p:spTree>
    <p:extLst>
      <p:ext uri="{BB962C8B-B14F-4D97-AF65-F5344CB8AC3E}">
        <p14:creationId xmlns:p14="http://schemas.microsoft.com/office/powerpoint/2010/main" val="2807170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amond(in)">
                                      <p:cBhvr>
                                        <p:cTn id="7" dur="20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amond(in)">
                                      <p:cBhvr>
                                        <p:cTn id="12" dur="20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diamond(in)">
                                      <p:cBhvr>
                                        <p:cTn id="17" dur="20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diamond(in)">
                                      <p:cBhvr>
                                        <p:cTn id="22" dur="2000"/>
                                        <p:tgtEl>
                                          <p:spTgt spid="16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diamond(in)">
                                      <p:cBhvr>
                                        <p:cTn id="27" dur="2000"/>
                                        <p:tgtEl>
                                          <p:spTgt spid="16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diamond(in)">
                                      <p:cBhvr>
                                        <p:cTn id="32" dur="2000"/>
                                        <p:tgtEl>
                                          <p:spTgt spid="1638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Effect transition="in" filter="diamond(in)">
                                      <p:cBhvr>
                                        <p:cTn id="37" dur="2000"/>
                                        <p:tgtEl>
                                          <p:spTgt spid="16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Ages of Warfare</a:t>
            </a:r>
          </a:p>
        </p:txBody>
      </p:sp>
      <p:sp>
        <p:nvSpPr>
          <p:cNvPr id="3" name="Content Placeholder 2"/>
          <p:cNvSpPr>
            <a:spLocks noGrp="1"/>
          </p:cNvSpPr>
          <p:nvPr>
            <p:ph idx="1"/>
          </p:nvPr>
        </p:nvSpPr>
        <p:spPr/>
        <p:txBody>
          <a:bodyPr>
            <a:normAutofit fontScale="85000" lnSpcReduction="10000"/>
          </a:bodyPr>
          <a:lstStyle/>
          <a:p>
            <a:r>
              <a:rPr lang="en-US" dirty="0"/>
              <a:t>Distant Past-</a:t>
            </a:r>
            <a:r>
              <a:rPr lang="en-US" dirty="0" err="1"/>
              <a:t>3500BC</a:t>
            </a:r>
            <a:r>
              <a:rPr lang="en-US" dirty="0"/>
              <a:t>-Age of Chaotic War</a:t>
            </a:r>
          </a:p>
          <a:p>
            <a:r>
              <a:rPr lang="en-US" dirty="0" err="1"/>
              <a:t>3500BC-1500BC</a:t>
            </a:r>
            <a:r>
              <a:rPr lang="en-US" dirty="0"/>
              <a:t>- Primitive Armies</a:t>
            </a:r>
          </a:p>
          <a:p>
            <a:r>
              <a:rPr lang="en-US" dirty="0" err="1"/>
              <a:t>1500BC</a:t>
            </a:r>
            <a:r>
              <a:rPr lang="en-US" dirty="0"/>
              <a:t>-</a:t>
            </a:r>
            <a:r>
              <a:rPr lang="en-US" dirty="0" err="1"/>
              <a:t>800BC</a:t>
            </a:r>
            <a:r>
              <a:rPr lang="en-US" dirty="0"/>
              <a:t>-Age of Chariots/Heroes</a:t>
            </a:r>
          </a:p>
          <a:p>
            <a:r>
              <a:rPr lang="en-US" dirty="0" err="1"/>
              <a:t>800BC</a:t>
            </a:r>
            <a:r>
              <a:rPr lang="en-US" dirty="0"/>
              <a:t>-</a:t>
            </a:r>
            <a:r>
              <a:rPr lang="en-US" dirty="0" err="1"/>
              <a:t>450AD</a:t>
            </a:r>
            <a:r>
              <a:rPr lang="en-US" dirty="0"/>
              <a:t>-Age of Heavy Infantry- The end of professional warfare, exception Byzantine Empire</a:t>
            </a:r>
          </a:p>
          <a:p>
            <a:r>
              <a:rPr lang="en-US" dirty="0" err="1"/>
              <a:t>450AD-1300AD</a:t>
            </a:r>
            <a:r>
              <a:rPr lang="en-US" dirty="0"/>
              <a:t> –The Dominance of Armored Cavalry</a:t>
            </a:r>
          </a:p>
          <a:p>
            <a:r>
              <a:rPr lang="en-US" dirty="0" err="1"/>
              <a:t>1300AD</a:t>
            </a:r>
            <a:r>
              <a:rPr lang="en-US" dirty="0"/>
              <a:t>-French Revolution-The return of the infantry, rise of professionalism.  The Trace Italienne</a:t>
            </a:r>
          </a:p>
          <a:p>
            <a:r>
              <a:rPr lang="en-US" dirty="0"/>
              <a:t>French Revolution- now- Modern Warfare- we are currently in its </a:t>
            </a:r>
            <a:r>
              <a:rPr lang="en-US" dirty="0" err="1"/>
              <a:t>4</a:t>
            </a:r>
            <a:r>
              <a:rPr lang="en-US" baseline="30000" dirty="0" err="1"/>
              <a:t>th-5th</a:t>
            </a:r>
            <a:r>
              <a:rPr lang="en-US" dirty="0"/>
              <a:t> generation- WW2 was 3</a:t>
            </a:r>
            <a:r>
              <a:rPr lang="en-US" baseline="30000" dirty="0"/>
              <a:t>rd</a:t>
            </a:r>
            <a:r>
              <a:rPr lang="en-US" dirty="0"/>
              <a:t> Generation</a:t>
            </a:r>
          </a:p>
          <a:p>
            <a:endParaRPr lang="en-US" dirty="0"/>
          </a:p>
        </p:txBody>
      </p:sp>
    </p:spTree>
    <p:extLst>
      <p:ext uri="{BB962C8B-B14F-4D97-AF65-F5344CB8AC3E}">
        <p14:creationId xmlns:p14="http://schemas.microsoft.com/office/powerpoint/2010/main" val="414107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viettan.org/IMG/jpg/The_Tea_Act_-_1773.jpg"/>
          <p:cNvPicPr>
            <a:picLocks noChangeAspect="1" noChangeArrowheads="1"/>
          </p:cNvPicPr>
          <p:nvPr/>
        </p:nvPicPr>
        <p:blipFill>
          <a:blip r:embed="rId2" cstate="print"/>
          <a:srcRect/>
          <a:stretch>
            <a:fillRect/>
          </a:stretch>
        </p:blipFill>
        <p:spPr bwMode="auto">
          <a:xfrm>
            <a:off x="609600" y="533400"/>
            <a:ext cx="3208338" cy="4572000"/>
          </a:xfrm>
          <a:prstGeom prst="rect">
            <a:avLst/>
          </a:prstGeom>
          <a:noFill/>
          <a:ln w="9525">
            <a:noFill/>
            <a:miter lim="800000"/>
            <a:headEnd/>
            <a:tailEnd/>
          </a:ln>
        </p:spPr>
      </p:pic>
      <p:pic>
        <p:nvPicPr>
          <p:cNvPr id="17411" name="Picture 4" descr="http://si.wsj.net/public/resources/images/RV-AA376_TEA_1_G_20101013230327.jpg"/>
          <p:cNvPicPr>
            <a:picLocks noChangeAspect="1" noChangeArrowheads="1"/>
          </p:cNvPicPr>
          <p:nvPr/>
        </p:nvPicPr>
        <p:blipFill>
          <a:blip r:embed="rId3" cstate="print"/>
          <a:srcRect/>
          <a:stretch>
            <a:fillRect/>
          </a:stretch>
        </p:blipFill>
        <p:spPr bwMode="auto">
          <a:xfrm>
            <a:off x="4038600" y="3200400"/>
            <a:ext cx="4810125" cy="3209925"/>
          </a:xfrm>
          <a:prstGeom prst="rect">
            <a:avLst/>
          </a:prstGeom>
          <a:noFill/>
          <a:ln w="9525">
            <a:noFill/>
            <a:miter lim="800000"/>
            <a:headEnd/>
            <a:tailEnd/>
          </a:ln>
        </p:spPr>
      </p:pic>
    </p:spTree>
    <p:extLst>
      <p:ext uri="{BB962C8B-B14F-4D97-AF65-F5344CB8AC3E}">
        <p14:creationId xmlns:p14="http://schemas.microsoft.com/office/powerpoint/2010/main" val="1598471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a:t>TEA ACT</a:t>
            </a:r>
          </a:p>
        </p:txBody>
      </p:sp>
      <p:sp>
        <p:nvSpPr>
          <p:cNvPr id="17411" name="Rectangle 3"/>
          <p:cNvSpPr>
            <a:spLocks noGrp="1" noChangeArrowheads="1"/>
          </p:cNvSpPr>
          <p:nvPr>
            <p:ph type="body" idx="1"/>
          </p:nvPr>
        </p:nvSpPr>
        <p:spPr/>
        <p:txBody>
          <a:bodyPr/>
          <a:lstStyle/>
          <a:p>
            <a:pPr eaLnBrk="1" hangingPunct="1">
              <a:lnSpc>
                <a:spcPct val="90000"/>
              </a:lnSpc>
            </a:pPr>
            <a:r>
              <a:rPr lang="en-US" sz="2000"/>
              <a:t>Colonists still boycotting British tea</a:t>
            </a:r>
          </a:p>
          <a:p>
            <a:pPr eaLnBrk="1" hangingPunct="1">
              <a:lnSpc>
                <a:spcPct val="90000"/>
              </a:lnSpc>
            </a:pPr>
            <a:r>
              <a:rPr lang="en-US" sz="2000"/>
              <a:t>Parliament passes Tea Act (1773)</a:t>
            </a:r>
          </a:p>
          <a:p>
            <a:pPr eaLnBrk="1" hangingPunct="1">
              <a:lnSpc>
                <a:spcPct val="90000"/>
              </a:lnSpc>
            </a:pPr>
            <a:r>
              <a:rPr lang="en-US" sz="2000"/>
              <a:t>Gave the British East Indian Company permission to go straight to colonies instead of stopping in England</a:t>
            </a:r>
          </a:p>
          <a:p>
            <a:pPr eaLnBrk="1" hangingPunct="1">
              <a:lnSpc>
                <a:spcPct val="90000"/>
              </a:lnSpc>
            </a:pPr>
            <a:r>
              <a:rPr lang="en-US" sz="2000"/>
              <a:t>British Rationale</a:t>
            </a:r>
          </a:p>
          <a:p>
            <a:pPr lvl="1" eaLnBrk="1" hangingPunct="1">
              <a:lnSpc>
                <a:spcPct val="90000"/>
              </a:lnSpc>
            </a:pPr>
            <a:r>
              <a:rPr lang="en-US" sz="2000"/>
              <a:t>Made the price of tea cheaper, but still included the tax</a:t>
            </a:r>
          </a:p>
          <a:p>
            <a:pPr lvl="1" eaLnBrk="1" hangingPunct="1">
              <a:lnSpc>
                <a:spcPct val="90000"/>
              </a:lnSpc>
            </a:pPr>
            <a:r>
              <a:rPr lang="en-US" sz="2000"/>
              <a:t>British puts pressure on royal governors to force colonists to buy</a:t>
            </a:r>
          </a:p>
          <a:p>
            <a:pPr eaLnBrk="1" hangingPunct="1">
              <a:lnSpc>
                <a:spcPct val="90000"/>
              </a:lnSpc>
            </a:pPr>
            <a:r>
              <a:rPr lang="en-US" sz="2000"/>
              <a:t>Colonial Reaction</a:t>
            </a:r>
          </a:p>
          <a:p>
            <a:pPr lvl="1" eaLnBrk="1" hangingPunct="1">
              <a:lnSpc>
                <a:spcPct val="90000"/>
              </a:lnSpc>
            </a:pPr>
            <a:r>
              <a:rPr lang="en-US" sz="2000"/>
              <a:t>Colonists still refuse to buy</a:t>
            </a:r>
          </a:p>
          <a:p>
            <a:pPr lvl="1" eaLnBrk="1" hangingPunct="1">
              <a:lnSpc>
                <a:spcPct val="90000"/>
              </a:lnSpc>
            </a:pPr>
            <a:r>
              <a:rPr lang="en-US" sz="2000"/>
              <a:t>Boston Tea Party</a:t>
            </a:r>
          </a:p>
        </p:txBody>
      </p:sp>
    </p:spTree>
    <p:extLst>
      <p:ext uri="{BB962C8B-B14F-4D97-AF65-F5344CB8AC3E}">
        <p14:creationId xmlns:p14="http://schemas.microsoft.com/office/powerpoint/2010/main" val="2576158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amond(in)">
                                      <p:cBhvr>
                                        <p:cTn id="7" dur="20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diamond(in)">
                                      <p:cBhvr>
                                        <p:cTn id="12" dur="20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diamond(in)">
                                      <p:cBhvr>
                                        <p:cTn id="17" dur="20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diamond(in)">
                                      <p:cBhvr>
                                        <p:cTn id="22" dur="2000"/>
                                        <p:tgtEl>
                                          <p:spTgt spid="174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diamond(in)">
                                      <p:cBhvr>
                                        <p:cTn id="27" dur="2000"/>
                                        <p:tgtEl>
                                          <p:spTgt spid="1741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diamond(in)">
                                      <p:cBhvr>
                                        <p:cTn id="32" dur="2000"/>
                                        <p:tgtEl>
                                          <p:spTgt spid="1741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diamond(in)">
                                      <p:cBhvr>
                                        <p:cTn id="37" dur="2000"/>
                                        <p:tgtEl>
                                          <p:spTgt spid="1741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17411">
                                            <p:txEl>
                                              <p:pRg st="7" end="7"/>
                                            </p:txEl>
                                          </p:spTgt>
                                        </p:tgtEl>
                                        <p:attrNameLst>
                                          <p:attrName>style.visibility</p:attrName>
                                        </p:attrNameLst>
                                      </p:cBhvr>
                                      <p:to>
                                        <p:strVal val="visible"/>
                                      </p:to>
                                    </p:set>
                                    <p:animEffect transition="in" filter="diamond(in)">
                                      <p:cBhvr>
                                        <p:cTn id="42" dur="2000"/>
                                        <p:tgtEl>
                                          <p:spTgt spid="1741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17411">
                                            <p:txEl>
                                              <p:pRg st="8" end="8"/>
                                            </p:txEl>
                                          </p:spTgt>
                                        </p:tgtEl>
                                        <p:attrNameLst>
                                          <p:attrName>style.visibility</p:attrName>
                                        </p:attrNameLst>
                                      </p:cBhvr>
                                      <p:to>
                                        <p:strVal val="visible"/>
                                      </p:to>
                                    </p:set>
                                    <p:animEffect transition="in" filter="diamond(in)">
                                      <p:cBhvr>
                                        <p:cTn id="47" dur="2000"/>
                                        <p:tgtEl>
                                          <p:spTgt spid="174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art-prints-on-demand.com/kunst/noartist/the_boston_tea_party_16th_dece_hi.jpg"/>
          <p:cNvPicPr>
            <a:picLocks noChangeAspect="1" noChangeArrowheads="1"/>
          </p:cNvPicPr>
          <p:nvPr/>
        </p:nvPicPr>
        <p:blipFill>
          <a:blip r:embed="rId2" cstate="print"/>
          <a:srcRect/>
          <a:stretch>
            <a:fillRect/>
          </a:stretch>
        </p:blipFill>
        <p:spPr bwMode="auto">
          <a:xfrm>
            <a:off x="457200" y="1600200"/>
            <a:ext cx="7954963" cy="4572000"/>
          </a:xfrm>
          <a:prstGeom prst="rect">
            <a:avLst/>
          </a:prstGeom>
          <a:noFill/>
          <a:ln w="9525">
            <a:noFill/>
            <a:miter lim="800000"/>
            <a:headEnd/>
            <a:tailEnd/>
          </a:ln>
        </p:spPr>
      </p:pic>
      <p:sp>
        <p:nvSpPr>
          <p:cNvPr id="3" name="Title 2"/>
          <p:cNvSpPr>
            <a:spLocks noGrp="1"/>
          </p:cNvSpPr>
          <p:nvPr>
            <p:ph type="title"/>
          </p:nvPr>
        </p:nvSpPr>
        <p:spPr>
          <a:xfrm>
            <a:off x="457200" y="704088"/>
            <a:ext cx="7924800" cy="591312"/>
          </a:xfrm>
        </p:spPr>
        <p:txBody>
          <a:bodyPr>
            <a:normAutofit fontScale="90000"/>
          </a:bodyPr>
          <a:lstStyle/>
          <a:p>
            <a:r>
              <a:rPr lang="en-US" dirty="0"/>
              <a:t>December 16, 1773</a:t>
            </a:r>
          </a:p>
        </p:txBody>
      </p:sp>
      <p:sp>
        <p:nvSpPr>
          <p:cNvPr id="4" name="Content Placeholder 3"/>
          <p:cNvSpPr>
            <a:spLocks noGrp="1"/>
          </p:cNvSpPr>
          <p:nvPr>
            <p:ph idx="1"/>
          </p:nvPr>
        </p:nvSpPr>
        <p:spPr>
          <a:xfrm>
            <a:off x="457200" y="2133600"/>
            <a:ext cx="8077200" cy="4191000"/>
          </a:xfrm>
        </p:spPr>
        <p:txBody>
          <a:bodyPr/>
          <a:lstStyle/>
          <a:p>
            <a:endParaRPr lang="en-US" dirty="0"/>
          </a:p>
        </p:txBody>
      </p:sp>
    </p:spTree>
    <p:extLst>
      <p:ext uri="{BB962C8B-B14F-4D97-AF65-F5344CB8AC3E}">
        <p14:creationId xmlns:p14="http://schemas.microsoft.com/office/powerpoint/2010/main" val="4263632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74638"/>
            <a:ext cx="9144000" cy="1143000"/>
          </a:xfrm>
          <a:solidFill>
            <a:schemeClr val="bg1">
              <a:alpha val="50195"/>
            </a:schemeClr>
          </a:solidFill>
        </p:spPr>
        <p:txBody>
          <a:bodyPr>
            <a:normAutofit fontScale="90000"/>
          </a:bodyPr>
          <a:lstStyle/>
          <a:p>
            <a:pPr eaLnBrk="1" hangingPunct="1"/>
            <a:r>
              <a:rPr lang="en-US" dirty="0"/>
              <a:t>The Intolerable Acts (1765-1774)</a:t>
            </a:r>
            <a:br>
              <a:rPr lang="en-US" dirty="0"/>
            </a:br>
            <a:r>
              <a:rPr lang="en-US" dirty="0"/>
              <a:t>aka Coercive Acts</a:t>
            </a:r>
          </a:p>
        </p:txBody>
      </p:sp>
      <p:sp>
        <p:nvSpPr>
          <p:cNvPr id="38915" name="Rectangle 3"/>
          <p:cNvSpPr>
            <a:spLocks noGrp="1" noChangeArrowheads="1"/>
          </p:cNvSpPr>
          <p:nvPr>
            <p:ph type="body" idx="1"/>
          </p:nvPr>
        </p:nvSpPr>
        <p:spPr>
          <a:xfrm>
            <a:off x="0" y="1371600"/>
            <a:ext cx="9144000" cy="5486400"/>
          </a:xfrm>
          <a:solidFill>
            <a:schemeClr val="bg1">
              <a:alpha val="50195"/>
            </a:schemeClr>
          </a:solidFill>
        </p:spPr>
        <p:txBody>
          <a:bodyPr/>
          <a:lstStyle/>
          <a:p>
            <a:pPr eaLnBrk="1" hangingPunct="1">
              <a:lnSpc>
                <a:spcPct val="90000"/>
              </a:lnSpc>
            </a:pPr>
            <a:r>
              <a:rPr lang="en-US" dirty="0"/>
              <a:t>Quartering Act (1765)</a:t>
            </a:r>
          </a:p>
          <a:p>
            <a:pPr lvl="1" eaLnBrk="1" hangingPunct="1">
              <a:lnSpc>
                <a:spcPct val="90000"/>
              </a:lnSpc>
            </a:pPr>
            <a:r>
              <a:rPr lang="en-US" dirty="0"/>
              <a:t>Colonies must supply and house British troops</a:t>
            </a:r>
          </a:p>
          <a:p>
            <a:pPr eaLnBrk="1" hangingPunct="1">
              <a:lnSpc>
                <a:spcPct val="90000"/>
              </a:lnSpc>
            </a:pPr>
            <a:r>
              <a:rPr lang="en-US" dirty="0"/>
              <a:t>Boston Port Bill (1774)</a:t>
            </a:r>
          </a:p>
          <a:p>
            <a:pPr lvl="1" eaLnBrk="1" hangingPunct="1">
              <a:lnSpc>
                <a:spcPct val="90000"/>
              </a:lnSpc>
            </a:pPr>
            <a:r>
              <a:rPr lang="en-US" dirty="0"/>
              <a:t>Closes Boston Harbor until tea is paid for</a:t>
            </a:r>
          </a:p>
          <a:p>
            <a:pPr eaLnBrk="1" hangingPunct="1">
              <a:lnSpc>
                <a:spcPct val="90000"/>
              </a:lnSpc>
            </a:pPr>
            <a:r>
              <a:rPr lang="en-US" dirty="0"/>
              <a:t>Administration of Justice Act (1774)</a:t>
            </a:r>
          </a:p>
          <a:p>
            <a:pPr lvl="1" eaLnBrk="1" hangingPunct="1">
              <a:lnSpc>
                <a:spcPct val="90000"/>
              </a:lnSpc>
            </a:pPr>
            <a:r>
              <a:rPr lang="en-US" dirty="0"/>
              <a:t>British officials could not be charged w/ a crime</a:t>
            </a:r>
          </a:p>
          <a:p>
            <a:pPr eaLnBrk="1" hangingPunct="1">
              <a:lnSpc>
                <a:spcPct val="90000"/>
              </a:lnSpc>
            </a:pPr>
            <a:r>
              <a:rPr lang="en-US" dirty="0"/>
              <a:t>Massachusetts Government Act (1774)</a:t>
            </a:r>
          </a:p>
          <a:p>
            <a:pPr lvl="1" eaLnBrk="1" hangingPunct="1">
              <a:lnSpc>
                <a:spcPct val="90000"/>
              </a:lnSpc>
            </a:pPr>
            <a:r>
              <a:rPr lang="en-US" dirty="0"/>
              <a:t>Massachusetts charter is revoked</a:t>
            </a:r>
          </a:p>
          <a:p>
            <a:pPr eaLnBrk="1" hangingPunct="1">
              <a:lnSpc>
                <a:spcPct val="90000"/>
              </a:lnSpc>
            </a:pPr>
            <a:r>
              <a:rPr lang="en-US" dirty="0"/>
              <a:t>Quebec Act (1774)</a:t>
            </a:r>
          </a:p>
          <a:p>
            <a:pPr lvl="1" eaLnBrk="1" hangingPunct="1">
              <a:lnSpc>
                <a:spcPct val="90000"/>
              </a:lnSpc>
            </a:pPr>
            <a:r>
              <a:rPr lang="en-US" dirty="0"/>
              <a:t>Canada given more territory, taken away from VA, CT &amp; MA</a:t>
            </a:r>
          </a:p>
        </p:txBody>
      </p:sp>
    </p:spTree>
    <p:extLst>
      <p:ext uri="{BB962C8B-B14F-4D97-AF65-F5344CB8AC3E}">
        <p14:creationId xmlns:p14="http://schemas.microsoft.com/office/powerpoint/2010/main" val="3915767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915">
                                            <p:bg/>
                                          </p:spTgt>
                                        </p:tgtEl>
                                        <p:attrNameLst>
                                          <p:attrName>style.visibility</p:attrName>
                                        </p:attrNameLst>
                                      </p:cBhvr>
                                      <p:to>
                                        <p:strVal val="visible"/>
                                      </p:to>
                                    </p:set>
                                    <p:animEffect transition="in" filter="fade">
                                      <p:cBhvr>
                                        <p:cTn id="7" dur="1000"/>
                                        <p:tgtEl>
                                          <p:spTgt spid="38915">
                                            <p:bg/>
                                          </p:spTgt>
                                        </p:tgtEl>
                                      </p:cBhvr>
                                    </p:animEffect>
                                    <p:anim calcmode="lin" valueType="num">
                                      <p:cBhvr>
                                        <p:cTn id="8" dur="1000" fill="hold"/>
                                        <p:tgtEl>
                                          <p:spTgt spid="38915">
                                            <p:bg/>
                                          </p:spTgt>
                                        </p:tgtEl>
                                        <p:attrNameLst>
                                          <p:attrName>ppt_x</p:attrName>
                                        </p:attrNameLst>
                                      </p:cBhvr>
                                      <p:tavLst>
                                        <p:tav tm="0">
                                          <p:val>
                                            <p:strVal val="#ppt_x"/>
                                          </p:val>
                                        </p:tav>
                                        <p:tav tm="100000">
                                          <p:val>
                                            <p:strVal val="#ppt_x"/>
                                          </p:val>
                                        </p:tav>
                                      </p:tavLst>
                                    </p:anim>
                                    <p:anim calcmode="lin" valueType="num">
                                      <p:cBhvr>
                                        <p:cTn id="9" dur="1000" fill="hold"/>
                                        <p:tgtEl>
                                          <p:spTgt spid="38915">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Effect transition="in" filter="fade">
                                      <p:cBhvr>
                                        <p:cTn id="12" dur="1000"/>
                                        <p:tgtEl>
                                          <p:spTgt spid="38915">
                                            <p:txEl>
                                              <p:pRg st="0" end="0"/>
                                            </p:txEl>
                                          </p:spTgt>
                                        </p:tgtEl>
                                      </p:cBhvr>
                                    </p:animEffect>
                                    <p:anim calcmode="lin" valueType="num">
                                      <p:cBhvr>
                                        <p:cTn id="13"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8915">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8915">
                                            <p:txEl>
                                              <p:pRg st="1" end="1"/>
                                            </p:txEl>
                                          </p:spTgt>
                                        </p:tgtEl>
                                        <p:attrNameLst>
                                          <p:attrName>style.visibility</p:attrName>
                                        </p:attrNameLst>
                                      </p:cBhvr>
                                      <p:to>
                                        <p:strVal val="visible"/>
                                      </p:to>
                                    </p:set>
                                    <p:animEffect transition="in" filter="fade">
                                      <p:cBhvr>
                                        <p:cTn id="17" dur="1000"/>
                                        <p:tgtEl>
                                          <p:spTgt spid="38915">
                                            <p:txEl>
                                              <p:pRg st="1" end="1"/>
                                            </p:txEl>
                                          </p:spTgt>
                                        </p:tgtEl>
                                      </p:cBhvr>
                                    </p:animEffect>
                                    <p:anim calcmode="lin" valueType="num">
                                      <p:cBhvr>
                                        <p:cTn id="18"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89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8915">
                                            <p:txEl>
                                              <p:pRg st="2" end="2"/>
                                            </p:txEl>
                                          </p:spTgt>
                                        </p:tgtEl>
                                        <p:attrNameLst>
                                          <p:attrName>style.visibility</p:attrName>
                                        </p:attrNameLst>
                                      </p:cBhvr>
                                      <p:to>
                                        <p:strVal val="visible"/>
                                      </p:to>
                                    </p:set>
                                    <p:animEffect transition="in" filter="fade">
                                      <p:cBhvr>
                                        <p:cTn id="24" dur="1000"/>
                                        <p:tgtEl>
                                          <p:spTgt spid="38915">
                                            <p:txEl>
                                              <p:pRg st="2" end="2"/>
                                            </p:txEl>
                                          </p:spTgt>
                                        </p:tgtEl>
                                      </p:cBhvr>
                                    </p:animEffect>
                                    <p:anim calcmode="lin" valueType="num">
                                      <p:cBhvr>
                                        <p:cTn id="25"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8915">
                                            <p:txEl>
                                              <p:pRg st="2" end="2"/>
                                            </p:txEl>
                                          </p:spTgt>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1000"/>
                            </p:stCondLst>
                            <p:childTnLst>
                              <p:par>
                                <p:cTn id="28" presetID="47" presetClass="entr" presetSubtype="0" fill="hold" grpId="0" nodeType="afterEffect">
                                  <p:stCondLst>
                                    <p:cond delay="0"/>
                                  </p:stCondLst>
                                  <p:childTnLst>
                                    <p:set>
                                      <p:cBhvr>
                                        <p:cTn id="29" dur="1" fill="hold">
                                          <p:stCondLst>
                                            <p:cond delay="0"/>
                                          </p:stCondLst>
                                        </p:cTn>
                                        <p:tgtEl>
                                          <p:spTgt spid="38915">
                                            <p:txEl>
                                              <p:pRg st="3" end="3"/>
                                            </p:txEl>
                                          </p:spTgt>
                                        </p:tgtEl>
                                        <p:attrNameLst>
                                          <p:attrName>style.visibility</p:attrName>
                                        </p:attrNameLst>
                                      </p:cBhvr>
                                      <p:to>
                                        <p:strVal val="visible"/>
                                      </p:to>
                                    </p:set>
                                    <p:animEffect transition="in" filter="fade">
                                      <p:cBhvr>
                                        <p:cTn id="30" dur="1000"/>
                                        <p:tgtEl>
                                          <p:spTgt spid="38915">
                                            <p:txEl>
                                              <p:pRg st="3" end="3"/>
                                            </p:txEl>
                                          </p:spTgt>
                                        </p:tgtEl>
                                      </p:cBhvr>
                                    </p:animEffect>
                                    <p:anim calcmode="lin" valueType="num">
                                      <p:cBhvr>
                                        <p:cTn id="31"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89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38915">
                                            <p:txEl>
                                              <p:pRg st="4" end="4"/>
                                            </p:txEl>
                                          </p:spTgt>
                                        </p:tgtEl>
                                        <p:attrNameLst>
                                          <p:attrName>style.visibility</p:attrName>
                                        </p:attrNameLst>
                                      </p:cBhvr>
                                      <p:to>
                                        <p:strVal val="visible"/>
                                      </p:to>
                                    </p:set>
                                    <p:animEffect transition="in" filter="fade">
                                      <p:cBhvr>
                                        <p:cTn id="37" dur="1000"/>
                                        <p:tgtEl>
                                          <p:spTgt spid="38915">
                                            <p:txEl>
                                              <p:pRg st="4" end="4"/>
                                            </p:txEl>
                                          </p:spTgt>
                                        </p:tgtEl>
                                      </p:cBhvr>
                                    </p:animEffect>
                                    <p:anim calcmode="lin" valueType="num">
                                      <p:cBhvr>
                                        <p:cTn id="38" dur="1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8915">
                                            <p:txEl>
                                              <p:pRg st="4" end="4"/>
                                            </p:txEl>
                                          </p:spTgt>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1000"/>
                            </p:stCondLst>
                            <p:childTnLst>
                              <p:par>
                                <p:cTn id="41" presetID="47" presetClass="entr" presetSubtype="0" fill="hold" grpId="0" nodeType="afterEffect">
                                  <p:stCondLst>
                                    <p:cond delay="0"/>
                                  </p:stCondLst>
                                  <p:childTnLst>
                                    <p:set>
                                      <p:cBhvr>
                                        <p:cTn id="42" dur="1" fill="hold">
                                          <p:stCondLst>
                                            <p:cond delay="0"/>
                                          </p:stCondLst>
                                        </p:cTn>
                                        <p:tgtEl>
                                          <p:spTgt spid="38915">
                                            <p:txEl>
                                              <p:pRg st="5" end="5"/>
                                            </p:txEl>
                                          </p:spTgt>
                                        </p:tgtEl>
                                        <p:attrNameLst>
                                          <p:attrName>style.visibility</p:attrName>
                                        </p:attrNameLst>
                                      </p:cBhvr>
                                      <p:to>
                                        <p:strVal val="visible"/>
                                      </p:to>
                                    </p:set>
                                    <p:animEffect transition="in" filter="fade">
                                      <p:cBhvr>
                                        <p:cTn id="43" dur="1000"/>
                                        <p:tgtEl>
                                          <p:spTgt spid="38915">
                                            <p:txEl>
                                              <p:pRg st="5" end="5"/>
                                            </p:txEl>
                                          </p:spTgt>
                                        </p:tgtEl>
                                      </p:cBhvr>
                                    </p:animEffect>
                                    <p:anim calcmode="lin" valueType="num">
                                      <p:cBhvr>
                                        <p:cTn id="44" dur="10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89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38915">
                                            <p:txEl>
                                              <p:pRg st="6" end="6"/>
                                            </p:txEl>
                                          </p:spTgt>
                                        </p:tgtEl>
                                        <p:attrNameLst>
                                          <p:attrName>style.visibility</p:attrName>
                                        </p:attrNameLst>
                                      </p:cBhvr>
                                      <p:to>
                                        <p:strVal val="visible"/>
                                      </p:to>
                                    </p:set>
                                    <p:animEffect transition="in" filter="fade">
                                      <p:cBhvr>
                                        <p:cTn id="50" dur="1000"/>
                                        <p:tgtEl>
                                          <p:spTgt spid="38915">
                                            <p:txEl>
                                              <p:pRg st="6" end="6"/>
                                            </p:txEl>
                                          </p:spTgt>
                                        </p:tgtEl>
                                      </p:cBhvr>
                                    </p:animEffect>
                                    <p:anim calcmode="lin" valueType="num">
                                      <p:cBhvr>
                                        <p:cTn id="51" dur="10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8915">
                                            <p:txEl>
                                              <p:pRg st="6" end="6"/>
                                            </p:txEl>
                                          </p:spTgt>
                                        </p:tgtEl>
                                        <p:attrNameLst>
                                          <p:attrName>ppt_y</p:attrName>
                                        </p:attrNameLst>
                                      </p:cBhvr>
                                      <p:tavLst>
                                        <p:tav tm="0">
                                          <p:val>
                                            <p:strVal val="#ppt_y-.1"/>
                                          </p:val>
                                        </p:tav>
                                        <p:tav tm="100000">
                                          <p:val>
                                            <p:strVal val="#ppt_y"/>
                                          </p:val>
                                        </p:tav>
                                      </p:tavLst>
                                    </p:anim>
                                  </p:childTnLst>
                                </p:cTn>
                              </p:par>
                            </p:childTnLst>
                          </p:cTn>
                        </p:par>
                        <p:par>
                          <p:cTn id="53" fill="hold" nodeType="afterGroup">
                            <p:stCondLst>
                              <p:cond delay="1000"/>
                            </p:stCondLst>
                            <p:childTnLst>
                              <p:par>
                                <p:cTn id="54" presetID="47" presetClass="entr" presetSubtype="0" fill="hold" grpId="0" nodeType="afterEffect">
                                  <p:stCondLst>
                                    <p:cond delay="0"/>
                                  </p:stCondLst>
                                  <p:childTnLst>
                                    <p:set>
                                      <p:cBhvr>
                                        <p:cTn id="55" dur="1" fill="hold">
                                          <p:stCondLst>
                                            <p:cond delay="0"/>
                                          </p:stCondLst>
                                        </p:cTn>
                                        <p:tgtEl>
                                          <p:spTgt spid="38915">
                                            <p:txEl>
                                              <p:pRg st="7" end="7"/>
                                            </p:txEl>
                                          </p:spTgt>
                                        </p:tgtEl>
                                        <p:attrNameLst>
                                          <p:attrName>style.visibility</p:attrName>
                                        </p:attrNameLst>
                                      </p:cBhvr>
                                      <p:to>
                                        <p:strVal val="visible"/>
                                      </p:to>
                                    </p:set>
                                    <p:animEffect transition="in" filter="fade">
                                      <p:cBhvr>
                                        <p:cTn id="56" dur="1000"/>
                                        <p:tgtEl>
                                          <p:spTgt spid="38915">
                                            <p:txEl>
                                              <p:pRg st="7" end="7"/>
                                            </p:txEl>
                                          </p:spTgt>
                                        </p:tgtEl>
                                      </p:cBhvr>
                                    </p:animEffect>
                                    <p:anim calcmode="lin" valueType="num">
                                      <p:cBhvr>
                                        <p:cTn id="57" dur="10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89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8915">
                                            <p:txEl>
                                              <p:pRg st="8" end="8"/>
                                            </p:txEl>
                                          </p:spTgt>
                                        </p:tgtEl>
                                        <p:attrNameLst>
                                          <p:attrName>style.visibility</p:attrName>
                                        </p:attrNameLst>
                                      </p:cBhvr>
                                      <p:to>
                                        <p:strVal val="visible"/>
                                      </p:to>
                                    </p:set>
                                    <p:animEffect transition="in" filter="fade">
                                      <p:cBhvr>
                                        <p:cTn id="63" dur="1000"/>
                                        <p:tgtEl>
                                          <p:spTgt spid="38915">
                                            <p:txEl>
                                              <p:pRg st="8" end="8"/>
                                            </p:txEl>
                                          </p:spTgt>
                                        </p:tgtEl>
                                      </p:cBhvr>
                                    </p:animEffect>
                                    <p:anim calcmode="lin" valueType="num">
                                      <p:cBhvr>
                                        <p:cTn id="64" dur="10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8915">
                                            <p:txEl>
                                              <p:pRg st="8" end="8"/>
                                            </p:txEl>
                                          </p:spTgt>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1000"/>
                            </p:stCondLst>
                            <p:childTnLst>
                              <p:par>
                                <p:cTn id="67" presetID="47" presetClass="entr" presetSubtype="0" fill="hold" grpId="0" nodeType="afterEffect">
                                  <p:stCondLst>
                                    <p:cond delay="0"/>
                                  </p:stCondLst>
                                  <p:childTnLst>
                                    <p:set>
                                      <p:cBhvr>
                                        <p:cTn id="68" dur="1" fill="hold">
                                          <p:stCondLst>
                                            <p:cond delay="0"/>
                                          </p:stCondLst>
                                        </p:cTn>
                                        <p:tgtEl>
                                          <p:spTgt spid="38915">
                                            <p:txEl>
                                              <p:pRg st="9" end="9"/>
                                            </p:txEl>
                                          </p:spTgt>
                                        </p:tgtEl>
                                        <p:attrNameLst>
                                          <p:attrName>style.visibility</p:attrName>
                                        </p:attrNameLst>
                                      </p:cBhvr>
                                      <p:to>
                                        <p:strVal val="visible"/>
                                      </p:to>
                                    </p:set>
                                    <p:animEffect transition="in" filter="fade">
                                      <p:cBhvr>
                                        <p:cTn id="69" dur="1000"/>
                                        <p:tgtEl>
                                          <p:spTgt spid="38915">
                                            <p:txEl>
                                              <p:pRg st="9" end="9"/>
                                            </p:txEl>
                                          </p:spTgt>
                                        </p:tgtEl>
                                      </p:cBhvr>
                                    </p:animEffect>
                                    <p:anim calcmode="lin" valueType="num">
                                      <p:cBhvr>
                                        <p:cTn id="70" dur="1000" fill="hold"/>
                                        <p:tgtEl>
                                          <p:spTgt spid="38915">
                                            <p:txEl>
                                              <p:pRg st="9" end="9"/>
                                            </p:txEl>
                                          </p:spTgt>
                                        </p:tgtEl>
                                        <p:attrNameLst>
                                          <p:attrName>ppt_x</p:attrName>
                                        </p:attrNameLst>
                                      </p:cBhvr>
                                      <p:tavLst>
                                        <p:tav tm="0">
                                          <p:val>
                                            <p:strVal val="#ppt_x"/>
                                          </p:val>
                                        </p:tav>
                                        <p:tav tm="100000">
                                          <p:val>
                                            <p:strVal val="#ppt_x"/>
                                          </p:val>
                                        </p:tav>
                                      </p:tavLst>
                                    </p:anim>
                                    <p:anim calcmode="lin" valueType="num">
                                      <p:cBhvr>
                                        <p:cTn id="71" dur="1000" fill="hold"/>
                                        <p:tgtEl>
                                          <p:spTgt spid="3891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solidFill>
            <a:schemeClr val="bg1">
              <a:alpha val="50195"/>
            </a:schemeClr>
          </a:solidFill>
        </p:spPr>
        <p:txBody>
          <a:bodyPr/>
          <a:lstStyle/>
          <a:p>
            <a:pPr eaLnBrk="1" hangingPunct="1"/>
            <a:r>
              <a:rPr lang="en-US"/>
              <a:t>Committees of Correspondence</a:t>
            </a:r>
          </a:p>
        </p:txBody>
      </p:sp>
      <p:sp>
        <p:nvSpPr>
          <p:cNvPr id="19459" name="Rectangle 3"/>
          <p:cNvSpPr>
            <a:spLocks noGrp="1" noChangeArrowheads="1"/>
          </p:cNvSpPr>
          <p:nvPr>
            <p:ph type="body" idx="1"/>
          </p:nvPr>
        </p:nvSpPr>
        <p:spPr>
          <a:solidFill>
            <a:schemeClr val="bg1">
              <a:alpha val="50195"/>
            </a:schemeClr>
          </a:solidFill>
        </p:spPr>
        <p:txBody>
          <a:bodyPr/>
          <a:lstStyle/>
          <a:p>
            <a:pPr eaLnBrk="1" hangingPunct="1"/>
            <a:r>
              <a:rPr lang="en-US" dirty="0"/>
              <a:t>Formed to allow the colonies to communicate with each other</a:t>
            </a:r>
          </a:p>
          <a:p>
            <a:pPr eaLnBrk="1" hangingPunct="1"/>
            <a:endParaRPr lang="en-US" dirty="0"/>
          </a:p>
          <a:p>
            <a:pPr eaLnBrk="1" hangingPunct="1"/>
            <a:r>
              <a:rPr lang="en-US" dirty="0"/>
              <a:t>Spread revolutionary actions</a:t>
            </a:r>
          </a:p>
          <a:p>
            <a:pPr lvl="1" eaLnBrk="1" hangingPunct="1"/>
            <a:r>
              <a:rPr lang="en-US" dirty="0"/>
              <a:t>Often quicker than other                        methods of communication</a:t>
            </a:r>
          </a:p>
          <a:p>
            <a:pPr lvl="1" eaLnBrk="1" hangingPunct="1"/>
            <a:r>
              <a:rPr lang="en-US" dirty="0"/>
              <a:t>Writings would be read aloud                                or published in other colonies</a:t>
            </a:r>
          </a:p>
        </p:txBody>
      </p:sp>
      <p:grpSp>
        <p:nvGrpSpPr>
          <p:cNvPr id="2" name="Group 8"/>
          <p:cNvGrpSpPr>
            <a:grpSpLocks/>
          </p:cNvGrpSpPr>
          <p:nvPr/>
        </p:nvGrpSpPr>
        <p:grpSpPr bwMode="auto">
          <a:xfrm>
            <a:off x="6248400" y="2286000"/>
            <a:ext cx="2895600" cy="4495800"/>
            <a:chOff x="3888" y="1392"/>
            <a:chExt cx="1824" cy="2832"/>
          </a:xfrm>
        </p:grpSpPr>
        <p:sp>
          <p:nvSpPr>
            <p:cNvPr id="32773" name="Rectangle 7"/>
            <p:cNvSpPr>
              <a:spLocks noChangeArrowheads="1"/>
            </p:cNvSpPr>
            <p:nvPr/>
          </p:nvSpPr>
          <p:spPr bwMode="auto">
            <a:xfrm>
              <a:off x="3936" y="1392"/>
              <a:ext cx="1728" cy="2832"/>
            </a:xfrm>
            <a:prstGeom prst="rect">
              <a:avLst/>
            </a:prstGeom>
            <a:solidFill>
              <a:srgbClr val="FFCC99"/>
            </a:solidFill>
            <a:ln w="9525">
              <a:solidFill>
                <a:schemeClr val="tx1"/>
              </a:solidFill>
              <a:miter lim="800000"/>
              <a:headEnd/>
              <a:tailEnd/>
            </a:ln>
          </p:spPr>
          <p:txBody>
            <a:bodyPr wrap="none" anchor="ctr"/>
            <a:lstStyle/>
            <a:p>
              <a:endParaRPr lang="en-US"/>
            </a:p>
          </p:txBody>
        </p:sp>
        <p:pic>
          <p:nvPicPr>
            <p:cNvPr id="32774" name="Picture 5"/>
            <p:cNvPicPr>
              <a:picLocks noChangeAspect="1" noChangeArrowheads="1"/>
            </p:cNvPicPr>
            <p:nvPr/>
          </p:nvPicPr>
          <p:blipFill>
            <a:blip r:embed="rId2" cstate="print"/>
            <a:srcRect/>
            <a:stretch>
              <a:fillRect/>
            </a:stretch>
          </p:blipFill>
          <p:spPr bwMode="auto">
            <a:xfrm>
              <a:off x="4115" y="1440"/>
              <a:ext cx="1453" cy="2208"/>
            </a:xfrm>
            <a:prstGeom prst="rect">
              <a:avLst/>
            </a:prstGeom>
            <a:noFill/>
            <a:ln w="9525">
              <a:noFill/>
              <a:miter lim="800000"/>
              <a:headEnd/>
              <a:tailEnd/>
            </a:ln>
          </p:spPr>
        </p:pic>
        <p:sp>
          <p:nvSpPr>
            <p:cNvPr id="32775" name="Text Box 6"/>
            <p:cNvSpPr txBox="1">
              <a:spLocks noChangeArrowheads="1"/>
            </p:cNvSpPr>
            <p:nvPr/>
          </p:nvSpPr>
          <p:spPr bwMode="auto">
            <a:xfrm>
              <a:off x="3888" y="3647"/>
              <a:ext cx="1824" cy="577"/>
            </a:xfrm>
            <a:prstGeom prst="rect">
              <a:avLst/>
            </a:prstGeom>
            <a:noFill/>
            <a:ln w="9525">
              <a:noFill/>
              <a:miter lim="800000"/>
              <a:headEnd/>
              <a:tailEnd/>
            </a:ln>
          </p:spPr>
          <p:txBody>
            <a:bodyPr>
              <a:spAutoFit/>
            </a:bodyPr>
            <a:lstStyle/>
            <a:p>
              <a:pPr algn="ctr">
                <a:spcBef>
                  <a:spcPct val="50000"/>
                </a:spcBef>
              </a:pPr>
              <a:r>
                <a:rPr lang="en-US" b="1"/>
                <a:t>Broadsides, like the one above, were often used to spread information.</a:t>
              </a:r>
            </a:p>
          </p:txBody>
        </p:sp>
      </p:grpSp>
    </p:spTree>
    <p:extLst>
      <p:ext uri="{BB962C8B-B14F-4D97-AF65-F5344CB8AC3E}">
        <p14:creationId xmlns:p14="http://schemas.microsoft.com/office/powerpoint/2010/main" val="484845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59">
                                            <p:bg/>
                                          </p:spTgt>
                                        </p:tgtEl>
                                        <p:attrNameLst>
                                          <p:attrName>style.visibility</p:attrName>
                                        </p:attrNameLst>
                                      </p:cBhvr>
                                      <p:to>
                                        <p:strVal val="visible"/>
                                      </p:to>
                                    </p:set>
                                    <p:anim calcmode="discrete" valueType="clr">
                                      <p:cBhvr override="childStyle">
                                        <p:cTn id="7" dur="80"/>
                                        <p:tgtEl>
                                          <p:spTgt spid="19459">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59">
                                            <p:bg/>
                                          </p:spTgt>
                                        </p:tgtEl>
                                        <p:attrNameLst>
                                          <p:attrName>fillcolor</p:attrName>
                                        </p:attrNameLst>
                                      </p:cBhvr>
                                      <p:tavLst>
                                        <p:tav tm="0">
                                          <p:val>
                                            <p:clrVal>
                                              <a:schemeClr val="accent2"/>
                                            </p:clrVal>
                                          </p:val>
                                        </p:tav>
                                        <p:tav tm="50000">
                                          <p:val>
                                            <p:clrVal>
                                              <a:schemeClr val="hlink"/>
                                            </p:clrVal>
                                          </p:val>
                                        </p:tav>
                                      </p:tavLst>
                                    </p:anim>
                                    <p:set>
                                      <p:cBhvr>
                                        <p:cTn id="9" dur="80"/>
                                        <p:tgtEl>
                                          <p:spTgt spid="19459">
                                            <p:bg/>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9459">
                                            <p:txEl>
                                              <p:pRg st="0" end="0"/>
                                            </p:txEl>
                                          </p:spTgt>
                                        </p:tgtEl>
                                        <p:attrNameLst>
                                          <p:attrName>style.visibility</p:attrName>
                                        </p:attrNameLst>
                                      </p:cBhvr>
                                      <p:to>
                                        <p:strVal val="visible"/>
                                      </p:to>
                                    </p:set>
                                    <p:anim calcmode="discrete" valueType="clr">
                                      <p:cBhvr override="childStyle">
                                        <p:cTn id="14" dur="80"/>
                                        <p:tgtEl>
                                          <p:spTgt spid="194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945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9459">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9459">
                                            <p:txEl>
                                              <p:pRg st="2" end="2"/>
                                            </p:txEl>
                                          </p:spTgt>
                                        </p:tgtEl>
                                        <p:attrNameLst>
                                          <p:attrName>style.visibility</p:attrName>
                                        </p:attrNameLst>
                                      </p:cBhvr>
                                      <p:to>
                                        <p:strVal val="visible"/>
                                      </p:to>
                                    </p:set>
                                    <p:anim calcmode="discrete" valueType="clr">
                                      <p:cBhvr override="childStyle">
                                        <p:cTn id="21" dur="80"/>
                                        <p:tgtEl>
                                          <p:spTgt spid="1945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945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9459">
                                            <p:txEl>
                                              <p:pRg st="2" end="2"/>
                                            </p:txEl>
                                          </p:spTgt>
                                        </p:tgtEl>
                                        <p:attrNameLst>
                                          <p:attrName>fill.type</p:attrName>
                                        </p:attrNameLst>
                                      </p:cBhvr>
                                      <p:to>
                                        <p:strVal val="solid"/>
                                      </p:to>
                                    </p:set>
                                  </p:childTnLst>
                                </p:cTn>
                              </p:par>
                            </p:childTnLst>
                          </p:cTn>
                        </p:par>
                        <p:par>
                          <p:cTn id="24" fill="hold" nodeType="afterGroup">
                            <p:stCondLst>
                              <p:cond delay="108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9459">
                                            <p:txEl>
                                              <p:pRg st="3" end="3"/>
                                            </p:txEl>
                                          </p:spTgt>
                                        </p:tgtEl>
                                        <p:attrNameLst>
                                          <p:attrName>style.visibility</p:attrName>
                                        </p:attrNameLst>
                                      </p:cBhvr>
                                      <p:to>
                                        <p:strVal val="visible"/>
                                      </p:to>
                                    </p:set>
                                    <p:anim calcmode="discrete" valueType="clr">
                                      <p:cBhvr override="childStyle">
                                        <p:cTn id="27" dur="80"/>
                                        <p:tgtEl>
                                          <p:spTgt spid="1945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9459">
                                            <p:txEl>
                                              <p:pRg st="3" end="3"/>
                                            </p:txEl>
                                          </p:spTgt>
                                        </p:tgtEl>
                                        <p:attrNameLst>
                                          <p:attrName>fillcolor</p:attrName>
                                        </p:attrNameLst>
                                      </p:cBhvr>
                                      <p:tavLst>
                                        <p:tav tm="0">
                                          <p:val>
                                            <p:clrVal>
                                              <a:schemeClr val="accent2"/>
                                            </p:clrVal>
                                          </p:val>
                                        </p:tav>
                                        <p:tav tm="50000">
                                          <p:val>
                                            <p:clrVal>
                                              <a:schemeClr val="hlink"/>
                                            </p:clrVal>
                                          </p:val>
                                        </p:tav>
                                      </p:tavLst>
                                    </p:anim>
                                    <p:set>
                                      <p:cBhvr>
                                        <p:cTn id="29" dur="80"/>
                                        <p:tgtEl>
                                          <p:spTgt spid="19459">
                                            <p:txEl>
                                              <p:pRg st="3" end="3"/>
                                            </p:txEl>
                                          </p:spTgt>
                                        </p:tgtEl>
                                        <p:attrNameLst>
                                          <p:attrName>fill.type</p:attrName>
                                        </p:attrNameLst>
                                      </p:cBhvr>
                                      <p:to>
                                        <p:strVal val="solid"/>
                                      </p:to>
                                    </p:set>
                                  </p:childTnLst>
                                </p:cTn>
                              </p:par>
                            </p:childTnLst>
                          </p:cTn>
                        </p:par>
                        <p:par>
                          <p:cTn id="30" fill="hold" nodeType="afterGroup">
                            <p:stCondLst>
                              <p:cond delay="284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19459">
                                            <p:txEl>
                                              <p:pRg st="4" end="4"/>
                                            </p:txEl>
                                          </p:spTgt>
                                        </p:tgtEl>
                                        <p:attrNameLst>
                                          <p:attrName>style.visibility</p:attrName>
                                        </p:attrNameLst>
                                      </p:cBhvr>
                                      <p:to>
                                        <p:strVal val="visible"/>
                                      </p:to>
                                    </p:set>
                                    <p:anim calcmode="discrete" valueType="clr">
                                      <p:cBhvr override="childStyle">
                                        <p:cTn id="33" dur="80"/>
                                        <p:tgtEl>
                                          <p:spTgt spid="1945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9459">
                                            <p:txEl>
                                              <p:pRg st="4" end="4"/>
                                            </p:txEl>
                                          </p:spTgt>
                                        </p:tgtEl>
                                        <p:attrNameLst>
                                          <p:attrName>fillcolor</p:attrName>
                                        </p:attrNameLst>
                                      </p:cBhvr>
                                      <p:tavLst>
                                        <p:tav tm="0">
                                          <p:val>
                                            <p:clrVal>
                                              <a:schemeClr val="accent2"/>
                                            </p:clrVal>
                                          </p:val>
                                        </p:tav>
                                        <p:tav tm="50000">
                                          <p:val>
                                            <p:clrVal>
                                              <a:schemeClr val="hlink"/>
                                            </p:clrVal>
                                          </p:val>
                                        </p:tav>
                                      </p:tavLst>
                                    </p:anim>
                                    <p:set>
                                      <p:cBhvr>
                                        <p:cTn id="35" dur="80"/>
                                        <p:tgtEl>
                                          <p:spTgt spid="19459">
                                            <p:txEl>
                                              <p:pRg st="4" end="4"/>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cstate="print"/>
          <a:srcRect/>
          <a:stretch>
            <a:fillRect/>
          </a:stretch>
        </p:blipFill>
        <p:spPr bwMode="auto">
          <a:xfrm>
            <a:off x="5016500" y="0"/>
            <a:ext cx="4127500" cy="6858000"/>
          </a:xfrm>
          <a:prstGeom prst="rect">
            <a:avLst/>
          </a:prstGeom>
          <a:noFill/>
          <a:ln w="9525">
            <a:noFill/>
            <a:miter lim="800000"/>
            <a:headEnd/>
            <a:tailEnd/>
          </a:ln>
        </p:spPr>
      </p:pic>
      <p:pic>
        <p:nvPicPr>
          <p:cNvPr id="33795" name="Picture 5"/>
          <p:cNvPicPr>
            <a:picLocks noChangeAspect="1" noChangeArrowheads="1"/>
          </p:cNvPicPr>
          <p:nvPr/>
        </p:nvPicPr>
        <p:blipFill>
          <a:blip r:embed="rId3" cstate="print"/>
          <a:srcRect/>
          <a:stretch>
            <a:fillRect/>
          </a:stretch>
        </p:blipFill>
        <p:spPr bwMode="auto">
          <a:xfrm>
            <a:off x="0" y="0"/>
            <a:ext cx="4056063" cy="6858000"/>
          </a:xfrm>
          <a:prstGeom prst="rect">
            <a:avLst/>
          </a:prstGeom>
          <a:noFill/>
          <a:ln w="9525">
            <a:noFill/>
            <a:miter lim="800000"/>
            <a:headEnd/>
            <a:tailEnd/>
          </a:ln>
        </p:spPr>
      </p:pic>
    </p:spTree>
    <p:extLst>
      <p:ext uri="{BB962C8B-B14F-4D97-AF65-F5344CB8AC3E}">
        <p14:creationId xmlns:p14="http://schemas.microsoft.com/office/powerpoint/2010/main" val="1666470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algn="ctr" eaLnBrk="1" hangingPunct="1"/>
            <a:r>
              <a:rPr lang="en-US"/>
              <a:t>	FIRST CONTINENTAL CONGRESS</a:t>
            </a:r>
          </a:p>
        </p:txBody>
      </p:sp>
      <p:sp>
        <p:nvSpPr>
          <p:cNvPr id="20483" name="Rectangle 3"/>
          <p:cNvSpPr>
            <a:spLocks noGrp="1" noChangeArrowheads="1"/>
          </p:cNvSpPr>
          <p:nvPr>
            <p:ph type="body" idx="1"/>
          </p:nvPr>
        </p:nvSpPr>
        <p:spPr/>
        <p:txBody>
          <a:bodyPr/>
          <a:lstStyle/>
          <a:p>
            <a:pPr eaLnBrk="1" hangingPunct="1">
              <a:lnSpc>
                <a:spcPct val="90000"/>
              </a:lnSpc>
            </a:pPr>
            <a:r>
              <a:rPr lang="en-US" sz="2600" dirty="0"/>
              <a:t>September 1774-Philadelphia</a:t>
            </a:r>
          </a:p>
          <a:p>
            <a:pPr eaLnBrk="1" hangingPunct="1">
              <a:lnSpc>
                <a:spcPct val="90000"/>
              </a:lnSpc>
            </a:pPr>
            <a:r>
              <a:rPr lang="en-US" sz="2600" dirty="0"/>
              <a:t>12 colonies-minus Georgia</a:t>
            </a:r>
          </a:p>
          <a:p>
            <a:pPr eaLnBrk="1" hangingPunct="1">
              <a:lnSpc>
                <a:spcPct val="90000"/>
              </a:lnSpc>
            </a:pPr>
            <a:r>
              <a:rPr lang="en-US" sz="2600" dirty="0"/>
              <a:t>Purpose-determine how colonies should react to the threat of losing their rights and liberties</a:t>
            </a:r>
          </a:p>
          <a:p>
            <a:pPr eaLnBrk="1" hangingPunct="1">
              <a:lnSpc>
                <a:spcPct val="90000"/>
              </a:lnSpc>
            </a:pPr>
            <a:r>
              <a:rPr lang="en-US" sz="2600" dirty="0"/>
              <a:t>No desire for independence</a:t>
            </a:r>
          </a:p>
          <a:p>
            <a:pPr eaLnBrk="1" hangingPunct="1">
              <a:lnSpc>
                <a:spcPct val="90000"/>
              </a:lnSpc>
            </a:pPr>
            <a:endParaRPr lang="en-US" sz="2600" dirty="0"/>
          </a:p>
        </p:txBody>
      </p:sp>
    </p:spTree>
    <p:extLst>
      <p:ext uri="{BB962C8B-B14F-4D97-AF65-F5344CB8AC3E}">
        <p14:creationId xmlns:p14="http://schemas.microsoft.com/office/powerpoint/2010/main" val="3694146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amond(in)">
                                      <p:cBhvr>
                                        <p:cTn id="7" dur="20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diamond(in)">
                                      <p:cBhvr>
                                        <p:cTn id="12" dur="20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diamond(in)">
                                      <p:cBhvr>
                                        <p:cTn id="17" dur="2000"/>
                                        <p:tgtEl>
                                          <p:spTgt spid="20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diamond(in)">
                                      <p:cBhvr>
                                        <p:cTn id="22" dur="20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algn="ctr" eaLnBrk="1" hangingPunct="1"/>
            <a:r>
              <a:rPr lang="en-US"/>
              <a:t>	FIRST CONTINENTAL CONGRESS</a:t>
            </a:r>
          </a:p>
        </p:txBody>
      </p:sp>
      <p:sp>
        <p:nvSpPr>
          <p:cNvPr id="21507" name="Rectangle 3"/>
          <p:cNvSpPr>
            <a:spLocks noGrp="1" noChangeArrowheads="1"/>
          </p:cNvSpPr>
          <p:nvPr>
            <p:ph type="body" idx="1"/>
          </p:nvPr>
        </p:nvSpPr>
        <p:spPr/>
        <p:txBody>
          <a:bodyPr/>
          <a:lstStyle/>
          <a:p>
            <a:pPr eaLnBrk="1" hangingPunct="1">
              <a:lnSpc>
                <a:spcPct val="90000"/>
              </a:lnSpc>
            </a:pPr>
            <a:r>
              <a:rPr lang="en-US" sz="2600"/>
              <a:t>Four part plan</a:t>
            </a:r>
          </a:p>
          <a:p>
            <a:pPr lvl="1" eaLnBrk="1" hangingPunct="1">
              <a:lnSpc>
                <a:spcPct val="90000"/>
              </a:lnSpc>
            </a:pPr>
            <a:r>
              <a:rPr lang="en-US" sz="2200"/>
              <a:t>Suffolk Resolves</a:t>
            </a:r>
          </a:p>
          <a:p>
            <a:pPr lvl="2" eaLnBrk="1" hangingPunct="1">
              <a:lnSpc>
                <a:spcPct val="90000"/>
              </a:lnSpc>
            </a:pPr>
            <a:r>
              <a:rPr lang="en-US" sz="2000"/>
              <a:t>Called for repeal of Intolerable Acts</a:t>
            </a:r>
          </a:p>
          <a:p>
            <a:pPr lvl="2" eaLnBrk="1" hangingPunct="1">
              <a:lnSpc>
                <a:spcPct val="90000"/>
              </a:lnSpc>
            </a:pPr>
            <a:r>
              <a:rPr lang="en-US" sz="2000"/>
              <a:t>Encouraged colonist to make military preparations	</a:t>
            </a:r>
          </a:p>
          <a:p>
            <a:pPr lvl="1" eaLnBrk="1" hangingPunct="1">
              <a:lnSpc>
                <a:spcPct val="90000"/>
              </a:lnSpc>
            </a:pPr>
            <a:r>
              <a:rPr lang="en-US" sz="2200"/>
              <a:t>Colonial Rationale</a:t>
            </a:r>
          </a:p>
          <a:p>
            <a:pPr lvl="2" eaLnBrk="1" hangingPunct="1">
              <a:lnSpc>
                <a:spcPct val="90000"/>
              </a:lnSpc>
            </a:pPr>
            <a:r>
              <a:rPr lang="en-US" sz="1800"/>
              <a:t>Petition to King to restore colonial rights</a:t>
            </a:r>
          </a:p>
          <a:p>
            <a:pPr lvl="1" eaLnBrk="1" hangingPunct="1">
              <a:lnSpc>
                <a:spcPct val="90000"/>
              </a:lnSpc>
            </a:pPr>
            <a:r>
              <a:rPr lang="en-US" sz="2200"/>
              <a:t>British Reaction</a:t>
            </a:r>
          </a:p>
          <a:p>
            <a:pPr lvl="2" eaLnBrk="1" hangingPunct="1">
              <a:lnSpc>
                <a:spcPct val="90000"/>
              </a:lnSpc>
            </a:pPr>
            <a:r>
              <a:rPr lang="en-US" sz="2000"/>
              <a:t>Ignored, instead sent 25,000 troops</a:t>
            </a:r>
          </a:p>
        </p:txBody>
      </p:sp>
    </p:spTree>
    <p:extLst>
      <p:ext uri="{BB962C8B-B14F-4D97-AF65-F5344CB8AC3E}">
        <p14:creationId xmlns:p14="http://schemas.microsoft.com/office/powerpoint/2010/main" val="269575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amond(in)">
                                      <p:cBhvr>
                                        <p:cTn id="7" dur="20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amond(in)">
                                      <p:cBhvr>
                                        <p:cTn id="12" dur="20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amond(in)">
                                      <p:cBhvr>
                                        <p:cTn id="17" dur="2000"/>
                                        <p:tgtEl>
                                          <p:spTgt spid="21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amond(in)">
                                      <p:cBhvr>
                                        <p:cTn id="22" dur="2000"/>
                                        <p:tgtEl>
                                          <p:spTgt spid="215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amond(in)">
                                      <p:cBhvr>
                                        <p:cTn id="27" dur="2000"/>
                                        <p:tgtEl>
                                          <p:spTgt spid="215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diamond(in)">
                                      <p:cBhvr>
                                        <p:cTn id="32" dur="2000"/>
                                        <p:tgtEl>
                                          <p:spTgt spid="215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diamond(in)">
                                      <p:cBhvr>
                                        <p:cTn id="37" dur="2000"/>
                                        <p:tgtEl>
                                          <p:spTgt spid="2150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21507">
                                            <p:txEl>
                                              <p:pRg st="7" end="7"/>
                                            </p:txEl>
                                          </p:spTgt>
                                        </p:tgtEl>
                                        <p:attrNameLst>
                                          <p:attrName>style.visibility</p:attrName>
                                        </p:attrNameLst>
                                      </p:cBhvr>
                                      <p:to>
                                        <p:strVal val="visible"/>
                                      </p:to>
                                    </p:set>
                                    <p:animEffect transition="in" filter="diamond(in)">
                                      <p:cBhvr>
                                        <p:cTn id="42" dur="20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pPr algn="ctr" eaLnBrk="1" hangingPunct="1"/>
            <a:r>
              <a:rPr lang="en-US"/>
              <a:t>FIRST CONTINENTAL CONGRESS</a:t>
            </a:r>
          </a:p>
        </p:txBody>
      </p:sp>
      <p:sp>
        <p:nvSpPr>
          <p:cNvPr id="26627" name="Content Placeholder 2"/>
          <p:cNvSpPr>
            <a:spLocks noGrp="1"/>
          </p:cNvSpPr>
          <p:nvPr>
            <p:ph idx="1"/>
          </p:nvPr>
        </p:nvSpPr>
        <p:spPr/>
        <p:txBody>
          <a:bodyPr/>
          <a:lstStyle/>
          <a:p>
            <a:pPr eaLnBrk="1" hangingPunct="1"/>
            <a:r>
              <a:rPr lang="en-US"/>
              <a:t>Colonial Reactions</a:t>
            </a:r>
          </a:p>
          <a:p>
            <a:pPr lvl="1" eaLnBrk="1" hangingPunct="1">
              <a:lnSpc>
                <a:spcPct val="90000"/>
              </a:lnSpc>
            </a:pPr>
            <a:r>
              <a:rPr lang="en-US" sz="2200"/>
              <a:t>“The Association”</a:t>
            </a:r>
          </a:p>
          <a:p>
            <a:pPr lvl="2" eaLnBrk="1" hangingPunct="1">
              <a:lnSpc>
                <a:spcPct val="90000"/>
              </a:lnSpc>
            </a:pPr>
            <a:r>
              <a:rPr lang="en-US" sz="2000"/>
              <a:t>In charge of organizing boycott and “Committees of Correspondence” in each colony </a:t>
            </a:r>
          </a:p>
          <a:p>
            <a:pPr lvl="1" eaLnBrk="1" hangingPunct="1">
              <a:lnSpc>
                <a:spcPct val="90000"/>
              </a:lnSpc>
            </a:pPr>
            <a:r>
              <a:rPr lang="en-US" sz="2200"/>
              <a:t>Called for a 2</a:t>
            </a:r>
            <a:r>
              <a:rPr lang="en-US" sz="2200" baseline="30000"/>
              <a:t>nd</a:t>
            </a:r>
            <a:r>
              <a:rPr lang="en-US" sz="2200"/>
              <a:t> meeting in May of 1775 if demand were not met</a:t>
            </a:r>
          </a:p>
          <a:p>
            <a:pPr lvl="1" eaLnBrk="1" hangingPunct="1">
              <a:buFontTx/>
              <a:buNone/>
            </a:pPr>
            <a:endParaRPr lang="en-US"/>
          </a:p>
        </p:txBody>
      </p:sp>
    </p:spTree>
    <p:extLst>
      <p:ext uri="{BB962C8B-B14F-4D97-AF65-F5344CB8AC3E}">
        <p14:creationId xmlns:p14="http://schemas.microsoft.com/office/powerpoint/2010/main" val="2289520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Geo-politics Great Britain</a:t>
            </a:r>
          </a:p>
        </p:txBody>
      </p:sp>
      <p:sp>
        <p:nvSpPr>
          <p:cNvPr id="3" name="Content Placeholder 2"/>
          <p:cNvSpPr>
            <a:spLocks noGrp="1"/>
          </p:cNvSpPr>
          <p:nvPr>
            <p:ph idx="1"/>
          </p:nvPr>
        </p:nvSpPr>
        <p:spPr/>
        <p:txBody>
          <a:bodyPr/>
          <a:lstStyle/>
          <a:p>
            <a:r>
              <a:rPr lang="en-US" dirty="0"/>
              <a:t>Underestimated the American opposition</a:t>
            </a:r>
          </a:p>
          <a:p>
            <a:r>
              <a:rPr lang="en-US" dirty="0"/>
              <a:t>Believed the American dissenters could be overawed by a show of military force</a:t>
            </a:r>
          </a:p>
          <a:p>
            <a:r>
              <a:rPr lang="en-US" dirty="0"/>
              <a:t>The Massacre of St George’s  Field- John Wilkes (1768)</a:t>
            </a:r>
          </a:p>
          <a:p>
            <a:r>
              <a:rPr lang="en-US" dirty="0"/>
              <a:t>Were not cruel men, they were men who simply miscalculated</a:t>
            </a:r>
          </a:p>
          <a:p>
            <a:r>
              <a:rPr lang="en-US" dirty="0"/>
              <a:t>Last attempt at a political compromise Feb 1775.  Lord North proposes the colonies provide fixed contributions.</a:t>
            </a:r>
          </a:p>
        </p:txBody>
      </p:sp>
    </p:spTree>
    <p:extLst>
      <p:ext uri="{BB962C8B-B14F-4D97-AF65-F5344CB8AC3E}">
        <p14:creationId xmlns:p14="http://schemas.microsoft.com/office/powerpoint/2010/main" val="312972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Avoid oversimplification</a:t>
            </a:r>
          </a:p>
        </p:txBody>
      </p:sp>
      <p:sp>
        <p:nvSpPr>
          <p:cNvPr id="3" name="Content Placeholder 2"/>
          <p:cNvSpPr>
            <a:spLocks noGrp="1"/>
          </p:cNvSpPr>
          <p:nvPr>
            <p:ph idx="1"/>
          </p:nvPr>
        </p:nvSpPr>
        <p:spPr/>
        <p:txBody>
          <a:bodyPr/>
          <a:lstStyle/>
          <a:p>
            <a:r>
              <a:rPr lang="en-US" dirty="0"/>
              <a:t>Considerable overlap</a:t>
            </a:r>
          </a:p>
          <a:p>
            <a:r>
              <a:rPr lang="en-US" dirty="0"/>
              <a:t>Other forms of warfare did not disappear</a:t>
            </a:r>
          </a:p>
          <a:p>
            <a:r>
              <a:rPr lang="en-US" b="1" dirty="0"/>
              <a:t>There are exceptions to every rule!!!!</a:t>
            </a:r>
          </a:p>
          <a:p>
            <a:endParaRPr lang="en-US" dirty="0"/>
          </a:p>
          <a:p>
            <a:r>
              <a:rPr lang="en-US" dirty="0"/>
              <a:t>Hard to understand Linear/Trace </a:t>
            </a:r>
            <a:r>
              <a:rPr lang="en-US" dirty="0" err="1"/>
              <a:t>Italienne</a:t>
            </a:r>
            <a:r>
              <a:rPr lang="en-US" dirty="0"/>
              <a:t> System warfare without the background</a:t>
            </a:r>
          </a:p>
          <a:p>
            <a:endParaRPr lang="en-US" dirty="0"/>
          </a:p>
          <a:p>
            <a:endParaRPr lang="en-US" dirty="0"/>
          </a:p>
        </p:txBody>
      </p:sp>
    </p:spTree>
    <p:extLst>
      <p:ext uri="{BB962C8B-B14F-4D97-AF65-F5344CB8AC3E}">
        <p14:creationId xmlns:p14="http://schemas.microsoft.com/office/powerpoint/2010/main" val="32318702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British leaders</a:t>
            </a:r>
          </a:p>
        </p:txBody>
      </p:sp>
      <p:sp>
        <p:nvSpPr>
          <p:cNvPr id="3" name="Content Placeholder 2"/>
          <p:cNvSpPr>
            <a:spLocks noGrp="1"/>
          </p:cNvSpPr>
          <p:nvPr>
            <p:ph idx="1"/>
          </p:nvPr>
        </p:nvSpPr>
        <p:spPr/>
        <p:txBody>
          <a:bodyPr/>
          <a:lstStyle/>
          <a:p>
            <a:r>
              <a:rPr lang="en-US" b="1" dirty="0"/>
              <a:t>Frederick North, Lord North</a:t>
            </a:r>
          </a:p>
          <a:p>
            <a:r>
              <a:rPr lang="en-US" b="1" dirty="0"/>
              <a:t>John Montagu, 4th Earl of Sandwich</a:t>
            </a:r>
          </a:p>
          <a:p>
            <a:r>
              <a:rPr lang="en-US" b="1" dirty="0"/>
              <a:t>George Germain, 1st Viscount Sackville</a:t>
            </a:r>
          </a:p>
          <a:p>
            <a:endParaRPr lang="en-US" b="1" dirty="0"/>
          </a:p>
          <a:p>
            <a:endParaRPr lang="en-US" dirty="0"/>
          </a:p>
        </p:txBody>
      </p:sp>
      <p:pic>
        <p:nvPicPr>
          <p:cNvPr id="4" name="Picture 3" descr="245px-Nathaniel_Dance_Lord_North.jpg"/>
          <p:cNvPicPr>
            <a:picLocks noChangeAspect="1"/>
          </p:cNvPicPr>
          <p:nvPr/>
        </p:nvPicPr>
        <p:blipFill>
          <a:blip r:embed="rId2" cstate="print"/>
          <a:stretch>
            <a:fillRect/>
          </a:stretch>
        </p:blipFill>
        <p:spPr>
          <a:xfrm>
            <a:off x="609600" y="3657600"/>
            <a:ext cx="2341129" cy="2971800"/>
          </a:xfrm>
          <a:prstGeom prst="rect">
            <a:avLst/>
          </a:prstGeom>
        </p:spPr>
      </p:pic>
      <p:pic>
        <p:nvPicPr>
          <p:cNvPr id="5" name="Picture 4" descr="200px-John_Montagu,_4th_Earl_of_Sandwich.jpg"/>
          <p:cNvPicPr>
            <a:picLocks noChangeAspect="1"/>
          </p:cNvPicPr>
          <p:nvPr/>
        </p:nvPicPr>
        <p:blipFill>
          <a:blip r:embed="rId3" cstate="print"/>
          <a:stretch>
            <a:fillRect/>
          </a:stretch>
        </p:blipFill>
        <p:spPr>
          <a:xfrm>
            <a:off x="3124200" y="3581400"/>
            <a:ext cx="1905000" cy="2914650"/>
          </a:xfrm>
          <a:prstGeom prst="rect">
            <a:avLst/>
          </a:prstGeom>
        </p:spPr>
      </p:pic>
      <p:pic>
        <p:nvPicPr>
          <p:cNvPr id="6" name="Picture 5" descr="200px-George_Germain,_1st_Viscount_Sackville.PNG"/>
          <p:cNvPicPr>
            <a:picLocks noChangeAspect="1"/>
          </p:cNvPicPr>
          <p:nvPr/>
        </p:nvPicPr>
        <p:blipFill>
          <a:blip r:embed="rId4" cstate="print"/>
          <a:stretch>
            <a:fillRect/>
          </a:stretch>
        </p:blipFill>
        <p:spPr>
          <a:xfrm>
            <a:off x="5715000" y="3581400"/>
            <a:ext cx="2362259" cy="2988257"/>
          </a:xfrm>
          <a:prstGeom prst="rect">
            <a:avLst/>
          </a:prstGeom>
        </p:spPr>
      </p:pic>
    </p:spTree>
    <p:extLst>
      <p:ext uri="{BB962C8B-B14F-4D97-AF65-F5344CB8AC3E}">
        <p14:creationId xmlns:p14="http://schemas.microsoft.com/office/powerpoint/2010/main" val="3373712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Geo-politics of Great Britain</a:t>
            </a:r>
          </a:p>
        </p:txBody>
      </p:sp>
      <p:sp>
        <p:nvSpPr>
          <p:cNvPr id="5" name="Content Placeholder 4"/>
          <p:cNvSpPr>
            <a:spLocks noGrp="1"/>
          </p:cNvSpPr>
          <p:nvPr>
            <p:ph idx="1"/>
          </p:nvPr>
        </p:nvSpPr>
        <p:spPr/>
        <p:txBody>
          <a:bodyPr>
            <a:normAutofit fontScale="92500" lnSpcReduction="20000"/>
          </a:bodyPr>
          <a:lstStyle/>
          <a:p>
            <a:r>
              <a:rPr lang="en-US" dirty="0"/>
              <a:t>Navy ill-prepared, many of the Seven Year War builds were made of green timber (Wartime contingencies)</a:t>
            </a:r>
          </a:p>
          <a:p>
            <a:r>
              <a:rPr lang="en-US" dirty="0"/>
              <a:t>Falkland’s Crisis with Spain 1770</a:t>
            </a:r>
          </a:p>
          <a:p>
            <a:r>
              <a:rPr lang="en-US" dirty="0"/>
              <a:t>Not enough yard capacity</a:t>
            </a:r>
          </a:p>
          <a:p>
            <a:r>
              <a:rPr lang="en-US" dirty="0"/>
              <a:t>Sandwich improves timber stocks and yard capacity</a:t>
            </a:r>
          </a:p>
          <a:p>
            <a:r>
              <a:rPr lang="en-US" dirty="0"/>
              <a:t>Also wishes to concentrate fleet in home waters in case of war with France and Spain</a:t>
            </a:r>
          </a:p>
          <a:p>
            <a:r>
              <a:rPr lang="en-US" dirty="0"/>
              <a:t>Army ill prepared, units considerably under strength because of peacetime budgets</a:t>
            </a:r>
          </a:p>
          <a:p>
            <a:r>
              <a:rPr lang="en-US" dirty="0"/>
              <a:t>Colonial support in England-Rockingham Whigs- Charles James Fox</a:t>
            </a:r>
          </a:p>
        </p:txBody>
      </p:sp>
    </p:spTree>
    <p:extLst>
      <p:ext uri="{BB962C8B-B14F-4D97-AF65-F5344CB8AC3E}">
        <p14:creationId xmlns:p14="http://schemas.microsoft.com/office/powerpoint/2010/main" val="1618421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Gage-</a:t>
            </a:r>
            <a:r>
              <a:rPr lang="en-US" dirty="0" err="1"/>
              <a:t>CinC</a:t>
            </a:r>
            <a:r>
              <a:rPr lang="en-US" dirty="0"/>
              <a:t> America</a:t>
            </a:r>
          </a:p>
        </p:txBody>
      </p:sp>
      <p:sp>
        <p:nvSpPr>
          <p:cNvPr id="3" name="Content Placeholder 2"/>
          <p:cNvSpPr>
            <a:spLocks noGrp="1"/>
          </p:cNvSpPr>
          <p:nvPr>
            <p:ph idx="1"/>
          </p:nvPr>
        </p:nvSpPr>
        <p:spPr/>
        <p:txBody>
          <a:bodyPr/>
          <a:lstStyle/>
          <a:p>
            <a:r>
              <a:rPr lang="en-US" dirty="0"/>
              <a:t>Conflicting messages from Britain</a:t>
            </a:r>
          </a:p>
          <a:p>
            <a:r>
              <a:rPr lang="en-US" dirty="0"/>
              <a:t>Looks favorably on Americans in general, though annoyed of late</a:t>
            </a:r>
          </a:p>
          <a:p>
            <a:r>
              <a:rPr lang="en-US" dirty="0"/>
              <a:t>Undermined by his some of his own officers</a:t>
            </a:r>
          </a:p>
          <a:p>
            <a:r>
              <a:rPr lang="en-US" dirty="0"/>
              <a:t>Not suited for task </a:t>
            </a:r>
          </a:p>
          <a:p>
            <a:endParaRPr lang="en-US" dirty="0"/>
          </a:p>
        </p:txBody>
      </p:sp>
      <p:pic>
        <p:nvPicPr>
          <p:cNvPr id="4" name="Picture 3" descr="Thomas_Gage_John_Singleton_Copley.jpeg.jpeg"/>
          <p:cNvPicPr>
            <a:picLocks noChangeAspect="1"/>
          </p:cNvPicPr>
          <p:nvPr/>
        </p:nvPicPr>
        <p:blipFill>
          <a:blip r:embed="rId2" cstate="print"/>
          <a:stretch>
            <a:fillRect/>
          </a:stretch>
        </p:blipFill>
        <p:spPr>
          <a:xfrm>
            <a:off x="5638800" y="3810000"/>
            <a:ext cx="2240280" cy="2800350"/>
          </a:xfrm>
          <a:prstGeom prst="rect">
            <a:avLst/>
          </a:prstGeom>
        </p:spPr>
      </p:pic>
    </p:spTree>
    <p:extLst>
      <p:ext uri="{BB962C8B-B14F-4D97-AF65-F5344CB8AC3E}">
        <p14:creationId xmlns:p14="http://schemas.microsoft.com/office/powerpoint/2010/main" val="4278970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Militia System</a:t>
            </a:r>
          </a:p>
        </p:txBody>
      </p:sp>
      <p:sp>
        <p:nvSpPr>
          <p:cNvPr id="3" name="Content Placeholder 2"/>
          <p:cNvSpPr>
            <a:spLocks noGrp="1"/>
          </p:cNvSpPr>
          <p:nvPr>
            <p:ph idx="1"/>
          </p:nvPr>
        </p:nvSpPr>
        <p:spPr/>
        <p:txBody>
          <a:bodyPr>
            <a:normAutofit/>
          </a:bodyPr>
          <a:lstStyle/>
          <a:p>
            <a:r>
              <a:rPr lang="en-US" dirty="0"/>
              <a:t>All able bodied men age 17-60</a:t>
            </a:r>
          </a:p>
          <a:p>
            <a:r>
              <a:rPr lang="en-US" dirty="0"/>
              <a:t>American system based upon the English Elizabethan system of 1572.</a:t>
            </a:r>
          </a:p>
          <a:p>
            <a:r>
              <a:rPr lang="en-US" dirty="0"/>
              <a:t>Provide own uniform and equipment (including musket or rifle)</a:t>
            </a:r>
          </a:p>
          <a:p>
            <a:r>
              <a:rPr lang="en-US" dirty="0"/>
              <a:t>Every household must own a firearm</a:t>
            </a:r>
          </a:p>
          <a:p>
            <a:r>
              <a:rPr lang="en-US" dirty="0"/>
              <a:t>Muster at least once a month, service limited to 90 days in their own colony</a:t>
            </a:r>
          </a:p>
          <a:p>
            <a:r>
              <a:rPr lang="en-US" dirty="0"/>
              <a:t>As frontier moved further into the interior, the militia system was subject to neglect</a:t>
            </a:r>
          </a:p>
        </p:txBody>
      </p:sp>
    </p:spTree>
    <p:extLst>
      <p:ext uri="{BB962C8B-B14F-4D97-AF65-F5344CB8AC3E}">
        <p14:creationId xmlns:p14="http://schemas.microsoft.com/office/powerpoint/2010/main" val="15910077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Minutemen and volunteers</a:t>
            </a:r>
          </a:p>
        </p:txBody>
      </p:sp>
      <p:sp>
        <p:nvSpPr>
          <p:cNvPr id="3" name="Content Placeholder 2"/>
          <p:cNvSpPr>
            <a:spLocks noGrp="1"/>
          </p:cNvSpPr>
          <p:nvPr>
            <p:ph idx="1"/>
          </p:nvPr>
        </p:nvSpPr>
        <p:spPr/>
        <p:txBody>
          <a:bodyPr/>
          <a:lstStyle/>
          <a:p>
            <a:r>
              <a:rPr lang="en-US" dirty="0"/>
              <a:t>Volunteers were men of militia that served beyond 90 day period or for service outside the colony.  </a:t>
            </a:r>
          </a:p>
          <a:p>
            <a:r>
              <a:rPr lang="en-US" dirty="0"/>
              <a:t>Subject to quota or draft</a:t>
            </a:r>
          </a:p>
          <a:p>
            <a:r>
              <a:rPr lang="en-US" dirty="0"/>
              <a:t>Minutemen established 1774, but based upon Snow-shoe men of earlier times</a:t>
            </a:r>
          </a:p>
          <a:p>
            <a:r>
              <a:rPr lang="en-US" dirty="0"/>
              <a:t>Men were to be young (20’s) subject to mobilization at 30 minutes notice</a:t>
            </a:r>
          </a:p>
          <a:p>
            <a:r>
              <a:rPr lang="en-US" dirty="0"/>
              <a:t>Trained weekly</a:t>
            </a:r>
          </a:p>
        </p:txBody>
      </p:sp>
    </p:spTree>
    <p:extLst>
      <p:ext uri="{BB962C8B-B14F-4D97-AF65-F5344CB8AC3E}">
        <p14:creationId xmlns:p14="http://schemas.microsoft.com/office/powerpoint/2010/main" val="31439959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militia at Lexington and Concord were ILLEGAL.</a:t>
            </a:r>
          </a:p>
          <a:p>
            <a:r>
              <a:rPr lang="en-US" dirty="0"/>
              <a:t>The Redcoats were there to confiscate their powder.</a:t>
            </a:r>
          </a:p>
          <a:p>
            <a:endParaRPr lang="en-US" dirty="0"/>
          </a:p>
        </p:txBody>
      </p:sp>
      <p:sp>
        <p:nvSpPr>
          <p:cNvPr id="3" name="Title 2"/>
          <p:cNvSpPr>
            <a:spLocks noGrp="1"/>
          </p:cNvSpPr>
          <p:nvPr>
            <p:ph type="title"/>
          </p:nvPr>
        </p:nvSpPr>
        <p:spPr/>
        <p:txBody>
          <a:bodyPr/>
          <a:lstStyle/>
          <a:p>
            <a:r>
              <a:rPr lang="en-US" dirty="0"/>
              <a:t>American Revolution Militia</a:t>
            </a:r>
          </a:p>
        </p:txBody>
      </p:sp>
    </p:spTree>
    <p:extLst>
      <p:ext uri="{BB962C8B-B14F-4D97-AF65-F5344CB8AC3E}">
        <p14:creationId xmlns:p14="http://schemas.microsoft.com/office/powerpoint/2010/main" val="3944650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33450"/>
            <a:ext cx="6096000" cy="4991100"/>
          </a:xfrm>
          <a:prstGeom prst="rect">
            <a:avLst/>
          </a:prstGeom>
        </p:spPr>
      </p:pic>
    </p:spTree>
    <p:extLst>
      <p:ext uri="{BB962C8B-B14F-4D97-AF65-F5344CB8AC3E}">
        <p14:creationId xmlns:p14="http://schemas.microsoft.com/office/powerpoint/2010/main" val="3609604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34390"/>
            <a:ext cx="7620000" cy="5189220"/>
          </a:xfrm>
          <a:prstGeom prst="rect">
            <a:avLst/>
          </a:prstGeom>
        </p:spPr>
      </p:pic>
    </p:spTree>
    <p:extLst>
      <p:ext uri="{BB962C8B-B14F-4D97-AF65-F5344CB8AC3E}">
        <p14:creationId xmlns:p14="http://schemas.microsoft.com/office/powerpoint/2010/main" val="36096046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82570"/>
            <a:ext cx="7122968" cy="5289630"/>
          </a:xfrm>
          <a:prstGeom prst="rect">
            <a:avLst/>
          </a:prstGeom>
        </p:spPr>
      </p:pic>
    </p:spTree>
    <p:extLst>
      <p:ext uri="{BB962C8B-B14F-4D97-AF65-F5344CB8AC3E}">
        <p14:creationId xmlns:p14="http://schemas.microsoft.com/office/powerpoint/2010/main" val="2763955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610600" cy="1371600"/>
          </a:xfrm>
        </p:spPr>
        <p:txBody>
          <a:bodyPr/>
          <a:lstStyle/>
          <a:p>
            <a:r>
              <a:rPr lang="en-US" sz="4000" b="1"/>
              <a:t>“The Shot Heard Around the World” April 19, 1775</a:t>
            </a:r>
          </a:p>
        </p:txBody>
      </p:sp>
      <p:pic>
        <p:nvPicPr>
          <p:cNvPr id="90119" name="Picture 2" descr="http://cache.eb.com/eb/image?id=62610&amp;rendTypeId=4"/>
          <p:cNvPicPr>
            <a:picLocks noGrp="1" noChangeAspect="1" noChangeArrowheads="1"/>
          </p:cNvPicPr>
          <p:nvPr>
            <p:ph type="clipArt" sz="half" idx="2"/>
          </p:nvPr>
        </p:nvPicPr>
        <p:blipFill>
          <a:blip r:embed="rId2" cstate="print"/>
          <a:srcRect/>
          <a:stretch>
            <a:fillRect/>
          </a:stretch>
        </p:blipFill>
        <p:spPr>
          <a:xfrm>
            <a:off x="4191000" y="1828800"/>
            <a:ext cx="4572000" cy="4267200"/>
          </a:xfrm>
          <a:noFill/>
          <a:ln w="57150">
            <a:solidFill>
              <a:schemeClr val="tx1"/>
            </a:solidFill>
          </a:ln>
        </p:spPr>
      </p:pic>
      <p:sp>
        <p:nvSpPr>
          <p:cNvPr id="90120" name="Text Box 8"/>
          <p:cNvSpPr txBox="1">
            <a:spLocks noChangeArrowheads="1"/>
          </p:cNvSpPr>
          <p:nvPr/>
        </p:nvSpPr>
        <p:spPr bwMode="auto">
          <a:xfrm>
            <a:off x="4556125" y="6110288"/>
            <a:ext cx="3392488" cy="396875"/>
          </a:xfrm>
          <a:prstGeom prst="rect">
            <a:avLst/>
          </a:prstGeom>
          <a:noFill/>
          <a:ln w="9525">
            <a:noFill/>
            <a:miter lim="800000"/>
            <a:headEnd/>
            <a:tailEnd/>
          </a:ln>
          <a:effectLst/>
        </p:spPr>
        <p:txBody>
          <a:bodyPr wrap="none">
            <a:spAutoFit/>
          </a:bodyPr>
          <a:lstStyle/>
          <a:p>
            <a:r>
              <a:rPr lang="en-US" sz="2000"/>
              <a:t>         </a:t>
            </a:r>
            <a:r>
              <a:rPr lang="en-US" sz="2000" b="1"/>
              <a:t>The Battle of Lexington</a:t>
            </a:r>
            <a:r>
              <a:rPr lang="en-US" sz="2000"/>
              <a:t> </a:t>
            </a:r>
          </a:p>
        </p:txBody>
      </p:sp>
      <p:pic>
        <p:nvPicPr>
          <p:cNvPr id="90124" name="Picture 12" descr="http://memory.loc.gov/service/pnp/cph/3a40000/3a48000/3a48500/3a48541t.gif"/>
          <p:cNvPicPr>
            <a:picLocks noChangeAspect="1" noChangeArrowheads="1"/>
          </p:cNvPicPr>
          <p:nvPr/>
        </p:nvPicPr>
        <p:blipFill>
          <a:blip r:embed="rId3" cstate="print"/>
          <a:srcRect/>
          <a:stretch>
            <a:fillRect/>
          </a:stretch>
        </p:blipFill>
        <p:spPr bwMode="auto">
          <a:xfrm>
            <a:off x="1828800" y="4419600"/>
            <a:ext cx="2057400" cy="2209800"/>
          </a:xfrm>
          <a:prstGeom prst="rect">
            <a:avLst/>
          </a:prstGeom>
          <a:noFill/>
        </p:spPr>
      </p:pic>
      <p:pic>
        <p:nvPicPr>
          <p:cNvPr id="90126" name="Picture 14" descr="Image:J S Copley - Paul Revere.jpg">
            <a:hlinkClick r:id="rId4"/>
          </p:cNvPr>
          <p:cNvPicPr>
            <a:picLocks noChangeAspect="1" noChangeArrowheads="1"/>
          </p:cNvPicPr>
          <p:nvPr/>
        </p:nvPicPr>
        <p:blipFill>
          <a:blip r:embed="rId5" cstate="print"/>
          <a:srcRect/>
          <a:stretch>
            <a:fillRect/>
          </a:stretch>
        </p:blipFill>
        <p:spPr bwMode="auto">
          <a:xfrm>
            <a:off x="228600" y="1752600"/>
            <a:ext cx="2362200" cy="3048000"/>
          </a:xfrm>
          <a:prstGeom prst="rect">
            <a:avLst/>
          </a:prstGeom>
          <a:noFill/>
        </p:spPr>
      </p:pic>
    </p:spTree>
    <p:extLst>
      <p:ext uri="{BB962C8B-B14F-4D97-AF65-F5344CB8AC3E}">
        <p14:creationId xmlns:p14="http://schemas.microsoft.com/office/powerpoint/2010/main" val="3614900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481138"/>
            <a:ext cx="6788943" cy="4525962"/>
          </a:xfrm>
        </p:spPr>
      </p:pic>
      <p:sp>
        <p:nvSpPr>
          <p:cNvPr id="3" name="Title 2"/>
          <p:cNvSpPr>
            <a:spLocks noGrp="1"/>
          </p:cNvSpPr>
          <p:nvPr>
            <p:ph type="title"/>
          </p:nvPr>
        </p:nvSpPr>
        <p:spPr/>
        <p:txBody>
          <a:bodyPr/>
          <a:lstStyle/>
          <a:p>
            <a:r>
              <a:rPr lang="en-US" dirty="0"/>
              <a:t>Heavy Infantry</a:t>
            </a:r>
          </a:p>
        </p:txBody>
      </p:sp>
    </p:spTree>
    <p:extLst>
      <p:ext uri="{BB962C8B-B14F-4D97-AF65-F5344CB8AC3E}">
        <p14:creationId xmlns:p14="http://schemas.microsoft.com/office/powerpoint/2010/main" val="39558548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britishbattles.com/images/concord-lexington/map-l.gif"/>
          <p:cNvPicPr>
            <a:picLocks noChangeAspect="1" noChangeArrowheads="1"/>
          </p:cNvPicPr>
          <p:nvPr/>
        </p:nvPicPr>
        <p:blipFill>
          <a:blip r:embed="rId2" cstate="print"/>
          <a:srcRect/>
          <a:stretch>
            <a:fillRect/>
          </a:stretch>
        </p:blipFill>
        <p:spPr bwMode="auto">
          <a:xfrm>
            <a:off x="533400" y="1066800"/>
            <a:ext cx="8153400" cy="5334000"/>
          </a:xfrm>
          <a:prstGeom prst="rect">
            <a:avLst/>
          </a:prstGeom>
          <a:noFill/>
          <a:ln w="57150">
            <a:solidFill>
              <a:schemeClr val="tx1"/>
            </a:solidFill>
            <a:miter lim="800000"/>
            <a:headEnd/>
            <a:tailEnd/>
          </a:ln>
        </p:spPr>
      </p:pic>
      <p:sp>
        <p:nvSpPr>
          <p:cNvPr id="92164" name="Text Box 4"/>
          <p:cNvSpPr txBox="1">
            <a:spLocks noChangeArrowheads="1"/>
          </p:cNvSpPr>
          <p:nvPr/>
        </p:nvSpPr>
        <p:spPr bwMode="auto">
          <a:xfrm>
            <a:off x="0" y="269875"/>
            <a:ext cx="9144000" cy="579438"/>
          </a:xfrm>
          <a:prstGeom prst="rect">
            <a:avLst/>
          </a:prstGeom>
          <a:noFill/>
          <a:ln w="9525">
            <a:noFill/>
            <a:miter lim="800000"/>
            <a:headEnd/>
            <a:tailEnd/>
          </a:ln>
          <a:effectLst/>
        </p:spPr>
        <p:txBody>
          <a:bodyPr>
            <a:spAutoFit/>
          </a:bodyPr>
          <a:lstStyle/>
          <a:p>
            <a:r>
              <a:rPr lang="en-US" sz="3200">
                <a:solidFill>
                  <a:schemeClr val="accent2"/>
                </a:solidFill>
              </a:rPr>
              <a:t>   </a:t>
            </a:r>
            <a:r>
              <a:rPr lang="en-US" sz="3200" b="1">
                <a:solidFill>
                  <a:schemeClr val="accent2"/>
                </a:solidFill>
              </a:rPr>
              <a:t>Battles of Lexington and Concord, April 19, 1775</a:t>
            </a:r>
          </a:p>
        </p:txBody>
      </p:sp>
    </p:spTree>
    <p:extLst>
      <p:ext uri="{BB962C8B-B14F-4D97-AF65-F5344CB8AC3E}">
        <p14:creationId xmlns:p14="http://schemas.microsoft.com/office/powerpoint/2010/main" val="4942193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British Army</a:t>
            </a:r>
          </a:p>
        </p:txBody>
      </p:sp>
      <p:sp>
        <p:nvSpPr>
          <p:cNvPr id="3" name="Content Placeholder 2"/>
          <p:cNvSpPr>
            <a:spLocks noGrp="1"/>
          </p:cNvSpPr>
          <p:nvPr>
            <p:ph idx="1"/>
          </p:nvPr>
        </p:nvSpPr>
        <p:spPr/>
        <p:txBody>
          <a:bodyPr>
            <a:normAutofit lnSpcReduction="10000"/>
          </a:bodyPr>
          <a:lstStyle/>
          <a:p>
            <a:r>
              <a:rPr lang="en-US" dirty="0"/>
              <a:t>Traces its roots to English Civil War amalgamation of New Model Army and units following Royalists</a:t>
            </a:r>
          </a:p>
          <a:p>
            <a:r>
              <a:rPr lang="en-US" dirty="0"/>
              <a:t>Redcoats</a:t>
            </a:r>
          </a:p>
          <a:p>
            <a:r>
              <a:rPr lang="en-US" dirty="0"/>
              <a:t>A collection regiments</a:t>
            </a:r>
          </a:p>
          <a:p>
            <a:r>
              <a:rPr lang="en-US" dirty="0"/>
              <a:t>Financially 2 separate armies</a:t>
            </a:r>
          </a:p>
          <a:p>
            <a:r>
              <a:rPr lang="en-US" dirty="0"/>
              <a:t>English Establishment</a:t>
            </a:r>
          </a:p>
          <a:p>
            <a:r>
              <a:rPr lang="en-US" dirty="0"/>
              <a:t>Irish Establishment</a:t>
            </a:r>
          </a:p>
          <a:p>
            <a:r>
              <a:rPr lang="en-US" dirty="0"/>
              <a:t>Solid well trained infantry</a:t>
            </a:r>
          </a:p>
          <a:p>
            <a:r>
              <a:rPr lang="en-US" dirty="0"/>
              <a:t>Scum of the Earth</a:t>
            </a:r>
          </a:p>
        </p:txBody>
      </p:sp>
    </p:spTree>
    <p:extLst>
      <p:ext uri="{BB962C8B-B14F-4D97-AF65-F5344CB8AC3E}">
        <p14:creationId xmlns:p14="http://schemas.microsoft.com/office/powerpoint/2010/main" val="2158195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British Army types of regiments</a:t>
            </a:r>
          </a:p>
        </p:txBody>
      </p:sp>
      <p:sp>
        <p:nvSpPr>
          <p:cNvPr id="3" name="Content Placeholder 2"/>
          <p:cNvSpPr>
            <a:spLocks noGrp="1"/>
          </p:cNvSpPr>
          <p:nvPr>
            <p:ph idx="1"/>
          </p:nvPr>
        </p:nvSpPr>
        <p:spPr/>
        <p:txBody>
          <a:bodyPr>
            <a:normAutofit lnSpcReduction="10000"/>
          </a:bodyPr>
          <a:lstStyle/>
          <a:p>
            <a:r>
              <a:rPr lang="en-US" dirty="0"/>
              <a:t>Household Infantry, 1775</a:t>
            </a:r>
          </a:p>
          <a:p>
            <a:r>
              <a:rPr lang="en-US" dirty="0"/>
              <a:t>Infantry Regiments of the Line on the English Establishment, 1775</a:t>
            </a:r>
          </a:p>
          <a:p>
            <a:r>
              <a:rPr lang="en-US" dirty="0"/>
              <a:t>Infantry Regiments of the Line on the Irish Establishment, 1775</a:t>
            </a:r>
          </a:p>
          <a:p>
            <a:r>
              <a:rPr lang="en-US" dirty="0"/>
              <a:t>Cavalry Regiments on the English Establishment, 1775</a:t>
            </a:r>
          </a:p>
          <a:p>
            <a:r>
              <a:rPr lang="en-US" dirty="0"/>
              <a:t>Cavalry Regiments on the Irish Establishment, 1775</a:t>
            </a:r>
          </a:p>
          <a:p>
            <a:r>
              <a:rPr lang="en-US" dirty="0"/>
              <a:t>Staff of Engineers in Canada, 1776-1778</a:t>
            </a:r>
          </a:p>
          <a:p>
            <a:r>
              <a:rPr lang="en-US" dirty="0"/>
              <a:t>Staff of Engineers at New York, 1774</a:t>
            </a:r>
          </a:p>
          <a:p>
            <a:endParaRPr lang="en-US" dirty="0"/>
          </a:p>
        </p:txBody>
      </p:sp>
    </p:spTree>
    <p:extLst>
      <p:ext uri="{BB962C8B-B14F-4D97-AF65-F5344CB8AC3E}">
        <p14:creationId xmlns:p14="http://schemas.microsoft.com/office/powerpoint/2010/main" val="26502626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British Army</a:t>
            </a:r>
            <a:endParaRPr lang="en-US" dirty="0"/>
          </a:p>
        </p:txBody>
      </p:sp>
      <p:sp>
        <p:nvSpPr>
          <p:cNvPr id="3" name="Content Placeholder 2"/>
          <p:cNvSpPr>
            <a:spLocks noGrp="1"/>
          </p:cNvSpPr>
          <p:nvPr>
            <p:ph idx="1"/>
          </p:nvPr>
        </p:nvSpPr>
        <p:spPr/>
        <p:txBody>
          <a:bodyPr/>
          <a:lstStyle/>
          <a:p>
            <a:r>
              <a:rPr lang="en-US" dirty="0"/>
              <a:t>Artillery  and engineers were part of Board of Ordnance</a:t>
            </a:r>
          </a:p>
          <a:p>
            <a:r>
              <a:rPr lang="en-US" dirty="0"/>
              <a:t>Enlistment was for life</a:t>
            </a:r>
          </a:p>
          <a:p>
            <a:r>
              <a:rPr lang="en-US" dirty="0"/>
              <a:t>Discipline was harsh- flogging a common punishment</a:t>
            </a:r>
          </a:p>
          <a:p>
            <a:r>
              <a:rPr lang="en-US" dirty="0"/>
              <a:t>Purchase system- not as bad as thought</a:t>
            </a:r>
          </a:p>
          <a:p>
            <a:r>
              <a:rPr lang="en-US" dirty="0"/>
              <a:t>Regiment of 2 </a:t>
            </a:r>
            <a:r>
              <a:rPr lang="en-US" dirty="0" err="1"/>
              <a:t>btn’s</a:t>
            </a:r>
            <a:r>
              <a:rPr lang="en-US" dirty="0"/>
              <a:t> (Usual) which did not serve together</a:t>
            </a:r>
          </a:p>
          <a:p>
            <a:r>
              <a:rPr lang="en-US" dirty="0"/>
              <a:t>Regiment of 10 companies</a:t>
            </a:r>
          </a:p>
          <a:p>
            <a:r>
              <a:rPr lang="en-US" dirty="0"/>
              <a:t>Flank companies</a:t>
            </a:r>
          </a:p>
        </p:txBody>
      </p:sp>
    </p:spTree>
    <p:extLst>
      <p:ext uri="{BB962C8B-B14F-4D97-AF65-F5344CB8AC3E}">
        <p14:creationId xmlns:p14="http://schemas.microsoft.com/office/powerpoint/2010/main" val="23734262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9781855325159PF_big.jpg"/>
          <p:cNvPicPr>
            <a:picLocks noGrp="1" noChangeAspect="1"/>
          </p:cNvPicPr>
          <p:nvPr>
            <p:ph idx="1"/>
          </p:nvPr>
        </p:nvPicPr>
        <p:blipFill>
          <a:blip r:embed="rId2" cstate="print"/>
          <a:stretch>
            <a:fillRect/>
          </a:stretch>
        </p:blipFill>
        <p:spPr>
          <a:xfrm>
            <a:off x="381000" y="609600"/>
            <a:ext cx="3286699" cy="4389437"/>
          </a:xfrm>
        </p:spPr>
      </p:pic>
      <p:pic>
        <p:nvPicPr>
          <p:cNvPr id="8" name="Picture 7" descr="9781855325548PE _big.jpg"/>
          <p:cNvPicPr>
            <a:picLocks noChangeAspect="1"/>
          </p:cNvPicPr>
          <p:nvPr/>
        </p:nvPicPr>
        <p:blipFill>
          <a:blip r:embed="rId3" cstate="print"/>
          <a:stretch>
            <a:fillRect/>
          </a:stretch>
        </p:blipFill>
        <p:spPr>
          <a:xfrm>
            <a:off x="4267200" y="685800"/>
            <a:ext cx="3500156" cy="4932298"/>
          </a:xfrm>
          <a:prstGeom prst="rect">
            <a:avLst/>
          </a:prstGeom>
        </p:spPr>
      </p:pic>
    </p:spTree>
    <p:extLst>
      <p:ext uri="{BB962C8B-B14F-4D97-AF65-F5344CB8AC3E}">
        <p14:creationId xmlns:p14="http://schemas.microsoft.com/office/powerpoint/2010/main" val="40675840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9781855325548PL _big.jpg"/>
          <p:cNvPicPr>
            <a:picLocks noGrp="1" noChangeAspect="1"/>
          </p:cNvPicPr>
          <p:nvPr>
            <p:ph idx="1"/>
          </p:nvPr>
        </p:nvPicPr>
        <p:blipFill>
          <a:blip r:embed="rId2" cstate="print"/>
          <a:stretch>
            <a:fillRect/>
          </a:stretch>
        </p:blipFill>
        <p:spPr>
          <a:xfrm>
            <a:off x="304800" y="228600"/>
            <a:ext cx="3685631" cy="5181600"/>
          </a:xfrm>
        </p:spPr>
      </p:pic>
      <p:pic>
        <p:nvPicPr>
          <p:cNvPr id="8" name="Picture 7" descr="9781855325548PF _big.jpg"/>
          <p:cNvPicPr>
            <a:picLocks noChangeAspect="1"/>
          </p:cNvPicPr>
          <p:nvPr/>
        </p:nvPicPr>
        <p:blipFill>
          <a:blip r:embed="rId3" cstate="print"/>
          <a:stretch>
            <a:fillRect/>
          </a:stretch>
        </p:blipFill>
        <p:spPr>
          <a:xfrm>
            <a:off x="4572000" y="304800"/>
            <a:ext cx="3523030" cy="4953000"/>
          </a:xfrm>
          <a:prstGeom prst="rect">
            <a:avLst/>
          </a:prstGeom>
        </p:spPr>
      </p:pic>
    </p:spTree>
    <p:extLst>
      <p:ext uri="{BB962C8B-B14F-4D97-AF65-F5344CB8AC3E}">
        <p14:creationId xmlns:p14="http://schemas.microsoft.com/office/powerpoint/2010/main" val="1626558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Hessians</a:t>
            </a:r>
          </a:p>
        </p:txBody>
      </p:sp>
      <p:sp>
        <p:nvSpPr>
          <p:cNvPr id="3" name="Content Placeholder 2"/>
          <p:cNvSpPr>
            <a:spLocks noGrp="1"/>
          </p:cNvSpPr>
          <p:nvPr>
            <p:ph idx="1"/>
          </p:nvPr>
        </p:nvSpPr>
        <p:spPr/>
        <p:txBody>
          <a:bodyPr/>
          <a:lstStyle/>
          <a:p>
            <a:r>
              <a:rPr lang="en-US" dirty="0"/>
              <a:t>Where not all Hessians per se</a:t>
            </a:r>
          </a:p>
          <a:p>
            <a:r>
              <a:rPr lang="en-US" dirty="0"/>
              <a:t>Hessen-Kassel (17,000 officers and soldiers)</a:t>
            </a:r>
          </a:p>
          <a:p>
            <a:r>
              <a:rPr lang="en-US" dirty="0"/>
              <a:t> or Hessen-Hanau (2,600 officer and men). </a:t>
            </a:r>
          </a:p>
          <a:p>
            <a:r>
              <a:rPr lang="en-US" dirty="0"/>
              <a:t>Brunswick sent 5,723 men,</a:t>
            </a:r>
          </a:p>
          <a:p>
            <a:r>
              <a:rPr lang="en-US" dirty="0"/>
              <a:t> </a:t>
            </a:r>
            <a:r>
              <a:rPr lang="en-US" dirty="0" err="1"/>
              <a:t>Waldeck</a:t>
            </a:r>
            <a:r>
              <a:rPr lang="en-US" dirty="0"/>
              <a:t> sent 1,225 men, </a:t>
            </a:r>
          </a:p>
          <a:p>
            <a:r>
              <a:rPr lang="en-US" dirty="0"/>
              <a:t>Brandenburg-</a:t>
            </a:r>
            <a:r>
              <a:rPr lang="en-US" dirty="0" err="1"/>
              <a:t>Anspach</a:t>
            </a:r>
            <a:r>
              <a:rPr lang="en-US" dirty="0"/>
              <a:t> sent 1,040 men, </a:t>
            </a:r>
          </a:p>
          <a:p>
            <a:r>
              <a:rPr lang="en-US" dirty="0" err="1"/>
              <a:t>Anhalt-Zerbst</a:t>
            </a:r>
            <a:r>
              <a:rPr lang="en-US" dirty="0"/>
              <a:t> sent 1,119 men, this country’s uniforms were white</a:t>
            </a:r>
          </a:p>
        </p:txBody>
      </p:sp>
    </p:spTree>
    <p:extLst>
      <p:ext uri="{BB962C8B-B14F-4D97-AF65-F5344CB8AC3E}">
        <p14:creationId xmlns:p14="http://schemas.microsoft.com/office/powerpoint/2010/main" val="21518248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 Allies in British service</a:t>
            </a:r>
          </a:p>
        </p:txBody>
      </p:sp>
      <p:pic>
        <p:nvPicPr>
          <p:cNvPr id="4" name="Content Placeholder 3" descr="9781846030338B3_big.jpg"/>
          <p:cNvPicPr>
            <a:picLocks noGrp="1" noChangeAspect="1"/>
          </p:cNvPicPr>
          <p:nvPr>
            <p:ph idx="1"/>
          </p:nvPr>
        </p:nvPicPr>
        <p:blipFill>
          <a:blip r:embed="rId2" cstate="print"/>
          <a:stretch>
            <a:fillRect/>
          </a:stretch>
        </p:blipFill>
        <p:spPr>
          <a:xfrm>
            <a:off x="1219200" y="2133600"/>
            <a:ext cx="6486853" cy="4389437"/>
          </a:xfrm>
        </p:spPr>
      </p:pic>
    </p:spTree>
    <p:extLst>
      <p:ext uri="{BB962C8B-B14F-4D97-AF65-F5344CB8AC3E}">
        <p14:creationId xmlns:p14="http://schemas.microsoft.com/office/powerpoint/2010/main" val="9459476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British </a:t>
            </a:r>
            <a:r>
              <a:rPr lang="en-US" dirty="0" err="1"/>
              <a:t>Provinicials</a:t>
            </a:r>
            <a:endParaRPr lang="en-US" dirty="0"/>
          </a:p>
        </p:txBody>
      </p:sp>
      <p:sp>
        <p:nvSpPr>
          <p:cNvPr id="3" name="Content Placeholder 2"/>
          <p:cNvSpPr>
            <a:spLocks noGrp="1"/>
          </p:cNvSpPr>
          <p:nvPr>
            <p:ph idx="1"/>
          </p:nvPr>
        </p:nvSpPr>
        <p:spPr/>
        <p:txBody>
          <a:bodyPr/>
          <a:lstStyle/>
          <a:p>
            <a:r>
              <a:rPr lang="en-US" dirty="0"/>
              <a:t>American units</a:t>
            </a:r>
          </a:p>
          <a:p>
            <a:r>
              <a:rPr lang="en-US" dirty="0"/>
              <a:t>Militia favorable to Britain</a:t>
            </a:r>
          </a:p>
        </p:txBody>
      </p:sp>
    </p:spTree>
    <p:extLst>
      <p:ext uri="{BB962C8B-B14F-4D97-AF65-F5344CB8AC3E}">
        <p14:creationId xmlns:p14="http://schemas.microsoft.com/office/powerpoint/2010/main" val="13089220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Royal Artillery/Cavalry/Provincials</a:t>
            </a:r>
          </a:p>
        </p:txBody>
      </p:sp>
      <p:pic>
        <p:nvPicPr>
          <p:cNvPr id="4" name="Content Placeholder 3" descr="9780850451405PC_th.jpg"/>
          <p:cNvPicPr>
            <a:picLocks noGrp="1" noChangeAspect="1"/>
          </p:cNvPicPr>
          <p:nvPr>
            <p:ph idx="1"/>
          </p:nvPr>
        </p:nvPicPr>
        <p:blipFill>
          <a:blip r:embed="rId2" cstate="print"/>
          <a:stretch>
            <a:fillRect/>
          </a:stretch>
        </p:blipFill>
        <p:spPr>
          <a:xfrm>
            <a:off x="457200" y="1981200"/>
            <a:ext cx="2619375" cy="3597275"/>
          </a:xfrm>
        </p:spPr>
      </p:pic>
      <p:pic>
        <p:nvPicPr>
          <p:cNvPr id="5" name="Picture 4" descr="9781846033148PF_big.jpg"/>
          <p:cNvPicPr>
            <a:picLocks noChangeAspect="1"/>
          </p:cNvPicPr>
          <p:nvPr/>
        </p:nvPicPr>
        <p:blipFill>
          <a:blip r:embed="rId3" cstate="print"/>
          <a:stretch>
            <a:fillRect/>
          </a:stretch>
        </p:blipFill>
        <p:spPr>
          <a:xfrm>
            <a:off x="3962400" y="2209800"/>
            <a:ext cx="2961299" cy="4114800"/>
          </a:xfrm>
          <a:prstGeom prst="rect">
            <a:avLst/>
          </a:prstGeom>
        </p:spPr>
      </p:pic>
    </p:spTree>
    <p:extLst>
      <p:ext uri="{BB962C8B-B14F-4D97-AF65-F5344CB8AC3E}">
        <p14:creationId xmlns:p14="http://schemas.microsoft.com/office/powerpoint/2010/main" val="37989911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473</TotalTime>
  <Words>9190</Words>
  <Application>Microsoft Office PowerPoint</Application>
  <PresentationFormat>On-screen Show (4:3)</PresentationFormat>
  <Paragraphs>1120</Paragraphs>
  <Slides>249</Slides>
  <Notes>42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249</vt:i4>
      </vt:variant>
    </vt:vector>
  </HeadingPairs>
  <TitlesOfParts>
    <vt:vector size="261" baseType="lpstr">
      <vt:lpstr>Arial</vt:lpstr>
      <vt:lpstr>Arial Black</vt:lpstr>
      <vt:lpstr>Calibri</vt:lpstr>
      <vt:lpstr>Franklin Gothic Heavy</vt:lpstr>
      <vt:lpstr>Lucida Sans Unicode</vt:lpstr>
      <vt:lpstr>Times New Roman</vt:lpstr>
      <vt:lpstr>Verdana</vt:lpstr>
      <vt:lpstr>Wingdings</vt:lpstr>
      <vt:lpstr>Wingdings 2</vt:lpstr>
      <vt:lpstr>Wingdings 3</vt:lpstr>
      <vt:lpstr>Concourse</vt:lpstr>
      <vt:lpstr>Default Design</vt:lpstr>
      <vt:lpstr>Political and Military Leadership of the American Revolution</vt:lpstr>
      <vt:lpstr>Myths</vt:lpstr>
      <vt:lpstr>Points of Discussion</vt:lpstr>
      <vt:lpstr>A Republican Army</vt:lpstr>
      <vt:lpstr>Historical precedents</vt:lpstr>
      <vt:lpstr>A Republican Army</vt:lpstr>
      <vt:lpstr>Ages of Warfare</vt:lpstr>
      <vt:lpstr>Avoid oversimplification</vt:lpstr>
      <vt:lpstr>Heavy Infantry</vt:lpstr>
      <vt:lpstr>450AD-1300AD –The Dominance of Armored Cavalry</vt:lpstr>
      <vt:lpstr>PowerPoint Presentation</vt:lpstr>
      <vt:lpstr>The Military Revolution ?</vt:lpstr>
      <vt:lpstr>Pike Warfare</vt:lpstr>
      <vt:lpstr>The Military Revolution</vt:lpstr>
      <vt:lpstr>Spanish Tercio 50/50 split</vt:lpstr>
      <vt:lpstr>Spanish Tercio (Articulation of the Manga)</vt:lpstr>
      <vt:lpstr>Tercio</vt:lpstr>
      <vt:lpstr>The Dutch Response 50/50 split</vt:lpstr>
      <vt:lpstr>Articulation Dutch Model Fire by File</vt:lpstr>
      <vt:lpstr>Articulation Dutch Model Fire by Rank</vt:lpstr>
      <vt:lpstr>Articulation Dutch Model Fire by 3 rank volley</vt:lpstr>
      <vt:lpstr>Dutch System of Warfare</vt:lpstr>
      <vt:lpstr>The Swedish Influence Gustavus Adolphus</vt:lpstr>
      <vt:lpstr>The Swedish System-the Development of Linear Warfare</vt:lpstr>
      <vt:lpstr>Louis XIV</vt:lpstr>
      <vt:lpstr>Trace Italienne</vt:lpstr>
      <vt:lpstr>Thirty Years War</vt:lpstr>
      <vt:lpstr>The Military Revolution Paradox</vt:lpstr>
      <vt:lpstr>Linear Tactics</vt:lpstr>
      <vt:lpstr>Linear warfare</vt:lpstr>
      <vt:lpstr>Le Petite Guerre</vt:lpstr>
      <vt:lpstr>North America</vt:lpstr>
      <vt:lpstr>Ranging or Rangers</vt:lpstr>
      <vt:lpstr>Robert’s Rangers</vt:lpstr>
      <vt:lpstr>Henri Bouquet</vt:lpstr>
      <vt:lpstr>Militia System</vt:lpstr>
      <vt:lpstr>The Pennsylvania Rifle</vt:lpstr>
      <vt:lpstr>The British Army</vt:lpstr>
      <vt:lpstr>PowerPoint Presentation</vt:lpstr>
      <vt:lpstr>French and Indian War</vt:lpstr>
      <vt:lpstr>Grenzer’s, Jagërs, Geuzen, Snapphane, and Pandur’s</vt:lpstr>
      <vt:lpstr>Geo-politics Great Britain</vt:lpstr>
      <vt:lpstr>The Cause</vt:lpstr>
      <vt:lpstr>British policy-17th century – mid 18th century</vt:lpstr>
      <vt:lpstr> Early Conflicts</vt:lpstr>
      <vt:lpstr>“The Colonial Response: Events Leading to the American Revolution”</vt:lpstr>
      <vt:lpstr>French &amp; Indian War (Seven Years War)</vt:lpstr>
      <vt:lpstr>MERCANTILISM</vt:lpstr>
      <vt:lpstr>MERCANTILISM</vt:lpstr>
      <vt:lpstr>MERCANTILISM IMPACT</vt:lpstr>
      <vt:lpstr>PowerPoint Presentation</vt:lpstr>
      <vt:lpstr>PowerPoint Presentation</vt:lpstr>
      <vt:lpstr>Paying for the War</vt:lpstr>
      <vt:lpstr>Prelude to the Revolution</vt:lpstr>
      <vt:lpstr>TAXATION</vt:lpstr>
      <vt:lpstr>PowerPoint Presentation</vt:lpstr>
      <vt:lpstr>PowerPoint Presentation</vt:lpstr>
      <vt:lpstr>PowerPoint Presentation</vt:lpstr>
      <vt:lpstr>STAMP ACT 1765</vt:lpstr>
      <vt:lpstr>Stamp Act Crisis, 1765</vt:lpstr>
      <vt:lpstr>STAMP ACT Congress</vt:lpstr>
      <vt:lpstr>STAMP ACT</vt:lpstr>
      <vt:lpstr>      Townshend Acts  (1767)   Taxes on Imported Goods: Paint, Paper, &amp; Tea  Suspends New York General Assembly            </vt:lpstr>
      <vt:lpstr>TOWNSHEND ACTS</vt:lpstr>
      <vt:lpstr>John Dickinson</vt:lpstr>
      <vt:lpstr>MASS CIRCULAR LETTER</vt:lpstr>
      <vt:lpstr>Boston Massacre, March 5, 1770</vt:lpstr>
      <vt:lpstr>Samuel Adams &amp; the Sons of Liberty</vt:lpstr>
      <vt:lpstr>GASPEE INCIDENT</vt:lpstr>
      <vt:lpstr>PowerPoint Presentation</vt:lpstr>
      <vt:lpstr>TEA ACT</vt:lpstr>
      <vt:lpstr>December 16, 1773</vt:lpstr>
      <vt:lpstr>The Intolerable Acts (1765-1774) aka Coercive Acts</vt:lpstr>
      <vt:lpstr>Committees of Correspondence</vt:lpstr>
      <vt:lpstr>PowerPoint Presentation</vt:lpstr>
      <vt:lpstr> FIRST CONTINENTAL CONGRESS</vt:lpstr>
      <vt:lpstr> FIRST CONTINENTAL CONGRESS</vt:lpstr>
      <vt:lpstr>FIRST CONTINENTAL CONGRESS</vt:lpstr>
      <vt:lpstr>Geo-politics Great Britain</vt:lpstr>
      <vt:lpstr>British leaders</vt:lpstr>
      <vt:lpstr>Geo-politics of Great Britain</vt:lpstr>
      <vt:lpstr>Thomas Gage-CinC America</vt:lpstr>
      <vt:lpstr>Militia System</vt:lpstr>
      <vt:lpstr>Minutemen and volunteers</vt:lpstr>
      <vt:lpstr>American Revolution Militia</vt:lpstr>
      <vt:lpstr>PowerPoint Presentation</vt:lpstr>
      <vt:lpstr>PowerPoint Presentation</vt:lpstr>
      <vt:lpstr>PowerPoint Presentation</vt:lpstr>
      <vt:lpstr>“The Shot Heard Around the World” April 19, 1775</vt:lpstr>
      <vt:lpstr>PowerPoint Presentation</vt:lpstr>
      <vt:lpstr>The British Army</vt:lpstr>
      <vt:lpstr>British Army types of regiments</vt:lpstr>
      <vt:lpstr>British Army</vt:lpstr>
      <vt:lpstr>PowerPoint Presentation</vt:lpstr>
      <vt:lpstr>PowerPoint Presentation</vt:lpstr>
      <vt:lpstr>The Hessians</vt:lpstr>
      <vt:lpstr>German Allies in British service</vt:lpstr>
      <vt:lpstr>British Provinicials</vt:lpstr>
      <vt:lpstr>Royal Artillery/Cavalry/Provincials</vt:lpstr>
      <vt:lpstr>PowerPoint Presentation</vt:lpstr>
      <vt:lpstr>PowerPoint Presentation</vt:lpstr>
      <vt:lpstr>PowerPoint Presentation</vt:lpstr>
      <vt:lpstr>PowerPoint Presentation</vt:lpstr>
      <vt:lpstr>American views of the British Army</vt:lpstr>
      <vt:lpstr>Important Dates</vt:lpstr>
      <vt:lpstr>The Continental Army</vt:lpstr>
      <vt:lpstr>Continental Army thru the war</vt:lpstr>
      <vt:lpstr>Militia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French Army</vt:lpstr>
      <vt:lpstr>French</vt:lpstr>
      <vt:lpstr>PowerPoint Presentation</vt:lpstr>
      <vt:lpstr>Operations and Tactics</vt:lpstr>
      <vt:lpstr>Napoleonic Strategy</vt:lpstr>
      <vt:lpstr>Napoleonic Strategy</vt:lpstr>
      <vt:lpstr>Napoleonic Strategy</vt:lpstr>
      <vt:lpstr>Napoleonic Strategy</vt:lpstr>
      <vt:lpstr>PowerPoint Presentation</vt:lpstr>
      <vt:lpstr>PowerPoint Presentation</vt:lpstr>
      <vt:lpstr>The Hessians</vt:lpstr>
      <vt:lpstr>German Allies in British service</vt:lpstr>
      <vt:lpstr>British Provinicials</vt:lpstr>
      <vt:lpstr>Royal Artillery/Cavalry/Provincials</vt:lpstr>
      <vt:lpstr>PowerPoint Presentation</vt:lpstr>
      <vt:lpstr>PowerPoint Presentation</vt:lpstr>
      <vt:lpstr>PowerPoint Presentation</vt:lpstr>
      <vt:lpstr>PowerPoint Presentation</vt:lpstr>
      <vt:lpstr>American views of the British Army</vt:lpstr>
      <vt:lpstr>Important Dates</vt:lpstr>
      <vt:lpstr>The Continental Army</vt:lpstr>
      <vt:lpstr>Continental Army thru the war</vt:lpstr>
      <vt:lpstr>Militia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French Army</vt:lpstr>
      <vt:lpstr>French</vt:lpstr>
      <vt:lpstr>PowerPoint Presentation</vt:lpstr>
      <vt:lpstr>PowerPoint Presentation</vt:lpstr>
      <vt:lpstr>PowerPoint Presentation</vt:lpstr>
      <vt:lpstr>Revolutionary War linear tactics</vt:lpstr>
      <vt:lpstr>Column to line (Bland to Frederick)</vt:lpstr>
      <vt:lpstr>PowerPoint Presentation</vt:lpstr>
      <vt:lpstr>PowerPoint Presentation</vt:lpstr>
      <vt:lpstr>PowerPoint Presentation</vt:lpstr>
      <vt:lpstr>Second Continental Congress April 1775</vt:lpstr>
      <vt:lpstr>PowerPoint Presentation</vt:lpstr>
      <vt:lpstr>PowerPoint Presentation</vt:lpstr>
      <vt:lpstr>PowerPoint Presentation</vt:lpstr>
      <vt:lpstr>Bunker (Breed’s) Hill June 17, 1775</vt:lpstr>
      <vt:lpstr>PowerPoint Presentation</vt:lpstr>
      <vt:lpstr>PowerPoint Presentation</vt:lpstr>
      <vt:lpstr>British Mistakes</vt:lpstr>
      <vt:lpstr>Invasion of Canada June75 to July 76</vt:lpstr>
      <vt:lpstr>Commanders</vt:lpstr>
      <vt:lpstr>Reasons for the failure</vt:lpstr>
      <vt:lpstr>British Loyalist Policy to 1778</vt:lpstr>
      <vt:lpstr>Last chances for peace</vt:lpstr>
      <vt:lpstr>Prohibitory Act of 1775</vt:lpstr>
      <vt:lpstr>The Declaration of Independence</vt:lpstr>
      <vt:lpstr>Historical Context</vt:lpstr>
      <vt:lpstr>Major Events of The Time</vt:lpstr>
      <vt:lpstr>Second Continental Congress 1775-1776</vt:lpstr>
      <vt:lpstr>Resolution of Differences</vt:lpstr>
      <vt:lpstr>Three Basic Principles of the Declaration of Independence</vt:lpstr>
      <vt:lpstr>List of Grievances that were Improper Actions by the King</vt:lpstr>
      <vt:lpstr>List of Grievances that were Improper Actions by the King</vt:lpstr>
      <vt:lpstr>New Hampshire Delegation</vt:lpstr>
      <vt:lpstr>Massachusetts Delegation</vt:lpstr>
      <vt:lpstr>Rhode Island Delegation</vt:lpstr>
      <vt:lpstr>Connecticut Delegation</vt:lpstr>
      <vt:lpstr>New York Delegation</vt:lpstr>
      <vt:lpstr>New Jersey Delegation</vt:lpstr>
      <vt:lpstr>Pennsylvania Delegation</vt:lpstr>
      <vt:lpstr>Pennsylvania Delegation (cont.)</vt:lpstr>
      <vt:lpstr>Delaware Delegation</vt:lpstr>
      <vt:lpstr>Maryland Delegation</vt:lpstr>
      <vt:lpstr>Virginia Delegation</vt:lpstr>
      <vt:lpstr>Virginia Delegation (cont.)</vt:lpstr>
      <vt:lpstr>North Carolina Delegation</vt:lpstr>
      <vt:lpstr>South Carolina Delegation</vt:lpstr>
      <vt:lpstr>Georgia Delegation</vt:lpstr>
      <vt:lpstr>Information on the Signers</vt:lpstr>
      <vt:lpstr>Information on the Signers (cont.)</vt:lpstr>
      <vt:lpstr>Information on the Signers (cont.)</vt:lpstr>
      <vt:lpstr>Information on the Signers (cont.)</vt:lpstr>
      <vt:lpstr>Information on the Signers (cont.)</vt:lpstr>
      <vt:lpstr>Information on the Signers (cont.)</vt:lpstr>
      <vt:lpstr>Information on the Signers (cont.)</vt:lpstr>
      <vt:lpstr>New York-New Jersey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Jersey Campaign</vt:lpstr>
      <vt:lpstr>New York Campaign</vt:lpstr>
      <vt:lpstr>PowerPoint Presentation</vt:lpstr>
      <vt:lpstr>PowerPoint Presentation</vt:lpstr>
      <vt:lpstr>Howe’s plan for 1777 to Germain</vt:lpstr>
      <vt:lpstr>Valcour Island 11 Oct, 1776</vt:lpstr>
      <vt:lpstr>1777 Campaign</vt:lpstr>
      <vt:lpstr>Leaders 1777</vt:lpstr>
      <vt:lpstr>PowerPoint Presentation</vt:lpstr>
      <vt:lpstr>PowerPoint Presentation</vt:lpstr>
      <vt:lpstr>Jane McCrea July 27,1777</vt:lpstr>
      <vt:lpstr>Gates to Burgoyne</vt:lpstr>
      <vt:lpstr>PowerPoint Presentation</vt:lpstr>
      <vt:lpstr>Comparison of Forces</vt:lpstr>
      <vt:lpstr>PowerPoint Presentation</vt:lpstr>
      <vt:lpstr>1777 Considered</vt:lpstr>
      <vt:lpstr>Conway Cabal</vt:lpstr>
      <vt:lpstr>Carlisle Commission</vt:lpstr>
      <vt:lpstr>Northern Theater 1778</vt:lpstr>
      <vt:lpstr>Spying</vt:lpstr>
      <vt:lpstr>British-Loyalist Policy</vt:lpstr>
      <vt:lpstr>Some Loyalist Units</vt:lpstr>
      <vt:lpstr>Southern Theater</vt:lpstr>
      <vt:lpstr>PowerPoint Presentation</vt:lpstr>
      <vt:lpstr>Clinton’s Proclamation</vt:lpstr>
      <vt:lpstr>PowerPoint Presentation</vt:lpstr>
      <vt:lpstr>Clinton-Arbuthnot Peace Declaration 1780</vt:lpstr>
      <vt:lpstr>PowerPoint Presentation</vt:lpstr>
      <vt:lpstr>PowerPoint Presentation</vt:lpstr>
      <vt:lpstr>PowerPoint Presentation</vt:lpstr>
      <vt:lpstr>PowerPoint Presentation</vt:lpstr>
      <vt:lpstr>PowerPoint Presentation</vt:lpstr>
      <vt:lpstr>PowerPoint Presentation</vt:lpstr>
      <vt:lpstr>Britain on the World Stage</vt:lpstr>
      <vt:lpstr>1781-Yorktown</vt:lpstr>
      <vt:lpstr>Treaty of Paris 1783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and Military Leadership of the American Revolution</dc:title>
  <dc:creator>Nicholas Noppinger</dc:creator>
  <cp:lastModifiedBy>Bobbi Noppinger</cp:lastModifiedBy>
  <cp:revision>23</cp:revision>
  <dcterms:created xsi:type="dcterms:W3CDTF">2018-09-30T20:34:45Z</dcterms:created>
  <dcterms:modified xsi:type="dcterms:W3CDTF">2018-12-12T15:47:26Z</dcterms:modified>
</cp:coreProperties>
</file>