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ctiveX/activeX1.xml" ContentType="application/vnd.ms-office.activeX+xml"/>
  <Override PartName="/ppt/activeX/activeX2.xml" ContentType="application/vnd.ms-office.activeX+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67"/>
  </p:notesMasterIdLst>
  <p:sldIdLst>
    <p:sldId id="256" r:id="rId2"/>
    <p:sldId id="27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2" r:id="rId35"/>
    <p:sldId id="289" r:id="rId36"/>
    <p:sldId id="290" r:id="rId37"/>
    <p:sldId id="291"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22" r:id="rId57"/>
    <p:sldId id="311" r:id="rId58"/>
    <p:sldId id="319" r:id="rId59"/>
    <p:sldId id="320" r:id="rId60"/>
    <p:sldId id="312" r:id="rId61"/>
    <p:sldId id="313" r:id="rId62"/>
    <p:sldId id="314" r:id="rId63"/>
    <p:sldId id="315" r:id="rId64"/>
    <p:sldId id="316" r:id="rId65"/>
    <p:sldId id="321"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4" r:id="rId87"/>
    <p:sldId id="345" r:id="rId88"/>
    <p:sldId id="346" r:id="rId89"/>
    <p:sldId id="347" r:id="rId90"/>
    <p:sldId id="343" r:id="rId91"/>
    <p:sldId id="348" r:id="rId92"/>
    <p:sldId id="349" r:id="rId93"/>
    <p:sldId id="350" r:id="rId94"/>
    <p:sldId id="354" r:id="rId95"/>
    <p:sldId id="351" r:id="rId96"/>
    <p:sldId id="352" r:id="rId97"/>
    <p:sldId id="353" r:id="rId98"/>
    <p:sldId id="356" r:id="rId99"/>
    <p:sldId id="355" r:id="rId100"/>
    <p:sldId id="357" r:id="rId101"/>
    <p:sldId id="358" r:id="rId102"/>
    <p:sldId id="360" r:id="rId103"/>
    <p:sldId id="359" r:id="rId104"/>
    <p:sldId id="361" r:id="rId105"/>
    <p:sldId id="362" r:id="rId106"/>
    <p:sldId id="363" r:id="rId107"/>
    <p:sldId id="368" r:id="rId108"/>
    <p:sldId id="366" r:id="rId109"/>
    <p:sldId id="367" r:id="rId110"/>
    <p:sldId id="364" r:id="rId111"/>
    <p:sldId id="365" r:id="rId112"/>
    <p:sldId id="369" r:id="rId113"/>
    <p:sldId id="370" r:id="rId114"/>
    <p:sldId id="372" r:id="rId115"/>
    <p:sldId id="378" r:id="rId116"/>
    <p:sldId id="379" r:id="rId117"/>
    <p:sldId id="373" r:id="rId118"/>
    <p:sldId id="380" r:id="rId119"/>
    <p:sldId id="381" r:id="rId120"/>
    <p:sldId id="374" r:id="rId121"/>
    <p:sldId id="375" r:id="rId122"/>
    <p:sldId id="376" r:id="rId123"/>
    <p:sldId id="377" r:id="rId124"/>
    <p:sldId id="382" r:id="rId125"/>
    <p:sldId id="383" r:id="rId126"/>
    <p:sldId id="384" r:id="rId127"/>
    <p:sldId id="385" r:id="rId128"/>
    <p:sldId id="386" r:id="rId129"/>
    <p:sldId id="387" r:id="rId130"/>
    <p:sldId id="388" r:id="rId131"/>
    <p:sldId id="389" r:id="rId132"/>
    <p:sldId id="400" r:id="rId133"/>
    <p:sldId id="390" r:id="rId134"/>
    <p:sldId id="391" r:id="rId135"/>
    <p:sldId id="392" r:id="rId136"/>
    <p:sldId id="393" r:id="rId137"/>
    <p:sldId id="394" r:id="rId138"/>
    <p:sldId id="395" r:id="rId139"/>
    <p:sldId id="396" r:id="rId140"/>
    <p:sldId id="397" r:id="rId141"/>
    <p:sldId id="399" r:id="rId142"/>
    <p:sldId id="371" r:id="rId143"/>
    <p:sldId id="401" r:id="rId144"/>
    <p:sldId id="403" r:id="rId145"/>
    <p:sldId id="402" r:id="rId146"/>
    <p:sldId id="405" r:id="rId147"/>
    <p:sldId id="404" r:id="rId148"/>
    <p:sldId id="406" r:id="rId149"/>
    <p:sldId id="407" r:id="rId150"/>
    <p:sldId id="408" r:id="rId151"/>
    <p:sldId id="409" r:id="rId152"/>
    <p:sldId id="410" r:id="rId153"/>
    <p:sldId id="411" r:id="rId154"/>
    <p:sldId id="412" r:id="rId155"/>
    <p:sldId id="413" r:id="rId156"/>
    <p:sldId id="414" r:id="rId157"/>
    <p:sldId id="415" r:id="rId158"/>
    <p:sldId id="416" r:id="rId159"/>
    <p:sldId id="417" r:id="rId160"/>
    <p:sldId id="418" r:id="rId161"/>
    <p:sldId id="419" r:id="rId162"/>
    <p:sldId id="420" r:id="rId163"/>
    <p:sldId id="421" r:id="rId164"/>
    <p:sldId id="422" r:id="rId165"/>
    <p:sldId id="423" r:id="rId1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DECF659-9741-4112-BE3D-72B38DDFAF40}">
          <p14:sldIdLst>
            <p14:sldId id="256"/>
            <p14:sldId id="271"/>
            <p14:sldId id="257"/>
            <p14:sldId id="258"/>
            <p14:sldId id="259"/>
            <p14:sldId id="260"/>
            <p14:sldId id="261"/>
            <p14:sldId id="262"/>
            <p14:sldId id="263"/>
            <p14:sldId id="264"/>
            <p14:sldId id="265"/>
            <p14:sldId id="266"/>
            <p14:sldId id="267"/>
            <p14:sldId id="268"/>
            <p14:sldId id="269"/>
            <p14:sldId id="270"/>
            <p14:sldId id="272"/>
            <p14:sldId id="273"/>
            <p14:sldId id="274"/>
            <p14:sldId id="275"/>
            <p14:sldId id="276"/>
            <p14:sldId id="277"/>
            <p14:sldId id="278"/>
            <p14:sldId id="279"/>
            <p14:sldId id="280"/>
            <p14:sldId id="281"/>
            <p14:sldId id="282"/>
            <p14:sldId id="283"/>
            <p14:sldId id="284"/>
            <p14:sldId id="285"/>
            <p14:sldId id="286"/>
            <p14:sldId id="287"/>
            <p14:sldId id="288"/>
            <p14:sldId id="292"/>
            <p14:sldId id="289"/>
            <p14:sldId id="290"/>
            <p14:sldId id="291"/>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22"/>
            <p14:sldId id="311"/>
            <p14:sldId id="319"/>
            <p14:sldId id="320"/>
            <p14:sldId id="312"/>
            <p14:sldId id="313"/>
            <p14:sldId id="314"/>
            <p14:sldId id="315"/>
            <p14:sldId id="316"/>
            <p14:sldId id="321"/>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4"/>
            <p14:sldId id="345"/>
            <p14:sldId id="346"/>
            <p14:sldId id="347"/>
            <p14:sldId id="343"/>
            <p14:sldId id="348"/>
            <p14:sldId id="349"/>
            <p14:sldId id="350"/>
            <p14:sldId id="354"/>
            <p14:sldId id="351"/>
            <p14:sldId id="352"/>
            <p14:sldId id="353"/>
            <p14:sldId id="356"/>
            <p14:sldId id="355"/>
            <p14:sldId id="357"/>
            <p14:sldId id="358"/>
            <p14:sldId id="360"/>
            <p14:sldId id="359"/>
            <p14:sldId id="361"/>
            <p14:sldId id="362"/>
            <p14:sldId id="363"/>
            <p14:sldId id="368"/>
            <p14:sldId id="366"/>
            <p14:sldId id="367"/>
            <p14:sldId id="364"/>
            <p14:sldId id="365"/>
            <p14:sldId id="369"/>
            <p14:sldId id="370"/>
            <p14:sldId id="372"/>
            <p14:sldId id="378"/>
            <p14:sldId id="379"/>
            <p14:sldId id="373"/>
            <p14:sldId id="380"/>
            <p14:sldId id="381"/>
            <p14:sldId id="374"/>
            <p14:sldId id="375"/>
            <p14:sldId id="376"/>
            <p14:sldId id="377"/>
            <p14:sldId id="382"/>
            <p14:sldId id="383"/>
            <p14:sldId id="384"/>
            <p14:sldId id="385"/>
            <p14:sldId id="386"/>
            <p14:sldId id="387"/>
            <p14:sldId id="388"/>
            <p14:sldId id="389"/>
            <p14:sldId id="400"/>
            <p14:sldId id="390"/>
            <p14:sldId id="391"/>
            <p14:sldId id="392"/>
            <p14:sldId id="393"/>
            <p14:sldId id="394"/>
            <p14:sldId id="395"/>
            <p14:sldId id="396"/>
            <p14:sldId id="397"/>
            <p14:sldId id="399"/>
            <p14:sldId id="371"/>
            <p14:sldId id="401"/>
            <p14:sldId id="403"/>
            <p14:sldId id="402"/>
            <p14:sldId id="405"/>
            <p14:sldId id="404"/>
            <p14:sldId id="406"/>
            <p14:sldId id="407"/>
            <p14:sldId id="408"/>
            <p14:sldId id="409"/>
            <p14:sldId id="410"/>
            <p14:sldId id="411"/>
            <p14:sldId id="412"/>
            <p14:sldId id="413"/>
            <p14:sldId id="414"/>
            <p14:sldId id="415"/>
            <p14:sldId id="416"/>
            <p14:sldId id="417"/>
            <p14:sldId id="418"/>
            <p14:sldId id="419"/>
            <p14:sldId id="420"/>
            <p14:sldId id="421"/>
            <p14:sldId id="422"/>
            <p14:sldId id="42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155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79176FB0-B7F2-11CE-97EF-00AA006D2776}" ax:persistence="persistStorage" r:id="rId1"/>
</file>

<file path=ppt/activeX/activeX2.xml><?xml version="1.0" encoding="utf-8"?>
<ax:ocx xmlns:ax="http://schemas.microsoft.com/office/2006/activeX" xmlns:r="http://schemas.openxmlformats.org/officeDocument/2006/relationships" ax:classid="{79176FB0-B7F2-11CE-97EF-00AA006D2776}" ax:persistence="persistStorage" r:id="rId1"/>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596B4C-1049-48CC-8B33-B0ED7BE50867}" type="doc">
      <dgm:prSet loTypeId="urn:microsoft.com/office/officeart/2005/8/layout/pyramid3" loCatId="pyramid" qsTypeId="urn:microsoft.com/office/officeart/2005/8/quickstyle/simple1" qsCatId="simple" csTypeId="urn:microsoft.com/office/officeart/2005/8/colors/colorful1#1" csCatId="colorful" phldr="1"/>
      <dgm:spPr/>
    </dgm:pt>
    <dgm:pt modelId="{6A36E564-2745-4246-93C0-640B7131457A}">
      <dgm:prSet phldrT="[Text]"/>
      <dgm:spPr/>
      <dgm:t>
        <a:bodyPr/>
        <a:lstStyle/>
        <a:p>
          <a:r>
            <a:rPr lang="en-US" dirty="0"/>
            <a:t>National Policy</a:t>
          </a:r>
        </a:p>
      </dgm:t>
    </dgm:pt>
    <dgm:pt modelId="{057765AD-DAEB-4E8C-84E8-FE1BA9E48221}" type="parTrans" cxnId="{8DC07231-FF47-4AF4-946A-054E0F7D8856}">
      <dgm:prSet/>
      <dgm:spPr/>
      <dgm:t>
        <a:bodyPr/>
        <a:lstStyle/>
        <a:p>
          <a:endParaRPr lang="en-US"/>
        </a:p>
      </dgm:t>
    </dgm:pt>
    <dgm:pt modelId="{8D328DA7-27B4-4960-9386-6FC76FB649DD}" type="sibTrans" cxnId="{8DC07231-FF47-4AF4-946A-054E0F7D8856}">
      <dgm:prSet/>
      <dgm:spPr/>
      <dgm:t>
        <a:bodyPr/>
        <a:lstStyle/>
        <a:p>
          <a:endParaRPr lang="en-US"/>
        </a:p>
      </dgm:t>
    </dgm:pt>
    <dgm:pt modelId="{2D71F9B3-9DAC-47B1-8BD5-5237A6E4E19E}">
      <dgm:prSet phldrT="[Text]"/>
      <dgm:spPr/>
      <dgm:t>
        <a:bodyPr/>
        <a:lstStyle/>
        <a:p>
          <a:r>
            <a:rPr lang="en-US" dirty="0"/>
            <a:t>Grand Strategy</a:t>
          </a:r>
        </a:p>
      </dgm:t>
    </dgm:pt>
    <dgm:pt modelId="{5E5D8E38-6B31-4E15-8384-61D6F47D6D49}" type="parTrans" cxnId="{AAF00326-C0E0-407A-A5CB-01CBEE1B8315}">
      <dgm:prSet/>
      <dgm:spPr/>
      <dgm:t>
        <a:bodyPr/>
        <a:lstStyle/>
        <a:p>
          <a:endParaRPr lang="en-US"/>
        </a:p>
      </dgm:t>
    </dgm:pt>
    <dgm:pt modelId="{8C44E459-F16B-4259-A3EC-EE4B4BE2C247}" type="sibTrans" cxnId="{AAF00326-C0E0-407A-A5CB-01CBEE1B8315}">
      <dgm:prSet/>
      <dgm:spPr/>
      <dgm:t>
        <a:bodyPr/>
        <a:lstStyle/>
        <a:p>
          <a:endParaRPr lang="en-US"/>
        </a:p>
      </dgm:t>
    </dgm:pt>
    <dgm:pt modelId="{E020161C-E661-4D8E-9FEF-4CA36EA3D697}">
      <dgm:prSet phldrT="[Text]"/>
      <dgm:spPr/>
      <dgm:t>
        <a:bodyPr/>
        <a:lstStyle/>
        <a:p>
          <a:r>
            <a:rPr lang="en-US" dirty="0"/>
            <a:t>Military Strategy</a:t>
          </a:r>
        </a:p>
      </dgm:t>
    </dgm:pt>
    <dgm:pt modelId="{E8E501D0-D46E-4DC8-9C71-9BB4D462402E}" type="parTrans" cxnId="{2E94F09F-4667-45C8-9BC8-D59B891E3BC9}">
      <dgm:prSet/>
      <dgm:spPr/>
      <dgm:t>
        <a:bodyPr/>
        <a:lstStyle/>
        <a:p>
          <a:endParaRPr lang="en-US"/>
        </a:p>
      </dgm:t>
    </dgm:pt>
    <dgm:pt modelId="{F7AB5823-358D-4409-ACC7-7D23FFFF1B64}" type="sibTrans" cxnId="{2E94F09F-4667-45C8-9BC8-D59B891E3BC9}">
      <dgm:prSet/>
      <dgm:spPr/>
      <dgm:t>
        <a:bodyPr/>
        <a:lstStyle/>
        <a:p>
          <a:endParaRPr lang="en-US"/>
        </a:p>
      </dgm:t>
    </dgm:pt>
    <dgm:pt modelId="{D0B2BA8E-72C8-4CFB-80D1-3E3B15046569}">
      <dgm:prSet phldrT="[Text]"/>
      <dgm:spPr/>
      <dgm:t>
        <a:bodyPr/>
        <a:lstStyle/>
        <a:p>
          <a:r>
            <a:rPr lang="en-US" dirty="0"/>
            <a:t>Operations</a:t>
          </a:r>
        </a:p>
      </dgm:t>
    </dgm:pt>
    <dgm:pt modelId="{10954322-C2FF-4D07-AE54-47C8CE30E53B}" type="parTrans" cxnId="{961567CE-9068-431F-9DBD-8E97363ECC24}">
      <dgm:prSet/>
      <dgm:spPr/>
      <dgm:t>
        <a:bodyPr/>
        <a:lstStyle/>
        <a:p>
          <a:endParaRPr lang="en-US"/>
        </a:p>
      </dgm:t>
    </dgm:pt>
    <dgm:pt modelId="{1CFEF44D-C63E-474B-BF7F-D4392E816DF7}" type="sibTrans" cxnId="{961567CE-9068-431F-9DBD-8E97363ECC24}">
      <dgm:prSet/>
      <dgm:spPr/>
      <dgm:t>
        <a:bodyPr/>
        <a:lstStyle/>
        <a:p>
          <a:endParaRPr lang="en-US"/>
        </a:p>
      </dgm:t>
    </dgm:pt>
    <dgm:pt modelId="{DA4DDDC1-201D-4A1B-80B8-A4AAE36697E2}">
      <dgm:prSet phldrT="[Text]"/>
      <dgm:spPr/>
      <dgm:t>
        <a:bodyPr/>
        <a:lstStyle/>
        <a:p>
          <a:r>
            <a:rPr lang="en-US" dirty="0"/>
            <a:t>Tactics</a:t>
          </a:r>
        </a:p>
      </dgm:t>
    </dgm:pt>
    <dgm:pt modelId="{6AE4DCB5-3A93-477B-BB29-272EDC8C8228}" type="parTrans" cxnId="{65475D8D-EF17-47F8-A0AD-F994D543E5A8}">
      <dgm:prSet/>
      <dgm:spPr/>
      <dgm:t>
        <a:bodyPr/>
        <a:lstStyle/>
        <a:p>
          <a:endParaRPr lang="en-US"/>
        </a:p>
      </dgm:t>
    </dgm:pt>
    <dgm:pt modelId="{7A2DEEE9-4C87-4D89-BA85-B1DC8D2DE376}" type="sibTrans" cxnId="{65475D8D-EF17-47F8-A0AD-F994D543E5A8}">
      <dgm:prSet/>
      <dgm:spPr/>
      <dgm:t>
        <a:bodyPr/>
        <a:lstStyle/>
        <a:p>
          <a:endParaRPr lang="en-US"/>
        </a:p>
      </dgm:t>
    </dgm:pt>
    <dgm:pt modelId="{76F66B1A-F23F-4400-8BD7-E9A1D038BBD1}" type="pres">
      <dgm:prSet presAssocID="{E1596B4C-1049-48CC-8B33-B0ED7BE50867}" presName="Name0" presStyleCnt="0">
        <dgm:presLayoutVars>
          <dgm:dir/>
          <dgm:animLvl val="lvl"/>
          <dgm:resizeHandles val="exact"/>
        </dgm:presLayoutVars>
      </dgm:prSet>
      <dgm:spPr/>
    </dgm:pt>
    <dgm:pt modelId="{43025957-AEA6-42D4-9263-81F2399F8C57}" type="pres">
      <dgm:prSet presAssocID="{6A36E564-2745-4246-93C0-640B7131457A}" presName="Name8" presStyleCnt="0"/>
      <dgm:spPr/>
    </dgm:pt>
    <dgm:pt modelId="{3B2B000B-FA42-4C50-AC79-301761CF1F22}" type="pres">
      <dgm:prSet presAssocID="{6A36E564-2745-4246-93C0-640B7131457A}" presName="level" presStyleLbl="node1" presStyleIdx="0" presStyleCnt="5">
        <dgm:presLayoutVars>
          <dgm:chMax val="1"/>
          <dgm:bulletEnabled val="1"/>
        </dgm:presLayoutVars>
      </dgm:prSet>
      <dgm:spPr/>
    </dgm:pt>
    <dgm:pt modelId="{CBE10F74-854F-46FA-8994-582D732DA345}" type="pres">
      <dgm:prSet presAssocID="{6A36E564-2745-4246-93C0-640B7131457A}" presName="levelTx" presStyleLbl="revTx" presStyleIdx="0" presStyleCnt="0">
        <dgm:presLayoutVars>
          <dgm:chMax val="1"/>
          <dgm:bulletEnabled val="1"/>
        </dgm:presLayoutVars>
      </dgm:prSet>
      <dgm:spPr/>
    </dgm:pt>
    <dgm:pt modelId="{435AB338-200C-4FE6-A99C-D14C68AAD394}" type="pres">
      <dgm:prSet presAssocID="{2D71F9B3-9DAC-47B1-8BD5-5237A6E4E19E}" presName="Name8" presStyleCnt="0"/>
      <dgm:spPr/>
    </dgm:pt>
    <dgm:pt modelId="{2A70C449-552F-4B7C-AFFC-E13541653BC1}" type="pres">
      <dgm:prSet presAssocID="{2D71F9B3-9DAC-47B1-8BD5-5237A6E4E19E}" presName="level" presStyleLbl="node1" presStyleIdx="1" presStyleCnt="5">
        <dgm:presLayoutVars>
          <dgm:chMax val="1"/>
          <dgm:bulletEnabled val="1"/>
        </dgm:presLayoutVars>
      </dgm:prSet>
      <dgm:spPr/>
    </dgm:pt>
    <dgm:pt modelId="{91E37012-F07A-4578-A5DA-F7A209446EF8}" type="pres">
      <dgm:prSet presAssocID="{2D71F9B3-9DAC-47B1-8BD5-5237A6E4E19E}" presName="levelTx" presStyleLbl="revTx" presStyleIdx="0" presStyleCnt="0">
        <dgm:presLayoutVars>
          <dgm:chMax val="1"/>
          <dgm:bulletEnabled val="1"/>
        </dgm:presLayoutVars>
      </dgm:prSet>
      <dgm:spPr/>
    </dgm:pt>
    <dgm:pt modelId="{1EF0D935-D223-45B5-92EA-51013004066D}" type="pres">
      <dgm:prSet presAssocID="{E020161C-E661-4D8E-9FEF-4CA36EA3D697}" presName="Name8" presStyleCnt="0"/>
      <dgm:spPr/>
    </dgm:pt>
    <dgm:pt modelId="{AC3EB810-E6E4-4D15-91B2-E82B542E69D8}" type="pres">
      <dgm:prSet presAssocID="{E020161C-E661-4D8E-9FEF-4CA36EA3D697}" presName="level" presStyleLbl="node1" presStyleIdx="2" presStyleCnt="5">
        <dgm:presLayoutVars>
          <dgm:chMax val="1"/>
          <dgm:bulletEnabled val="1"/>
        </dgm:presLayoutVars>
      </dgm:prSet>
      <dgm:spPr/>
    </dgm:pt>
    <dgm:pt modelId="{B6BC24AB-B5E9-457B-ABDD-6814539FCCBD}" type="pres">
      <dgm:prSet presAssocID="{E020161C-E661-4D8E-9FEF-4CA36EA3D697}" presName="levelTx" presStyleLbl="revTx" presStyleIdx="0" presStyleCnt="0">
        <dgm:presLayoutVars>
          <dgm:chMax val="1"/>
          <dgm:bulletEnabled val="1"/>
        </dgm:presLayoutVars>
      </dgm:prSet>
      <dgm:spPr/>
    </dgm:pt>
    <dgm:pt modelId="{2B8EA202-1A68-4BA2-8FA6-34430B124A08}" type="pres">
      <dgm:prSet presAssocID="{D0B2BA8E-72C8-4CFB-80D1-3E3B15046569}" presName="Name8" presStyleCnt="0"/>
      <dgm:spPr/>
    </dgm:pt>
    <dgm:pt modelId="{EED4B5A8-6FF1-49C7-82BA-B0C4A5948371}" type="pres">
      <dgm:prSet presAssocID="{D0B2BA8E-72C8-4CFB-80D1-3E3B15046569}" presName="level" presStyleLbl="node1" presStyleIdx="3" presStyleCnt="5">
        <dgm:presLayoutVars>
          <dgm:chMax val="1"/>
          <dgm:bulletEnabled val="1"/>
        </dgm:presLayoutVars>
      </dgm:prSet>
      <dgm:spPr/>
    </dgm:pt>
    <dgm:pt modelId="{98CD82BE-7F50-47C3-9894-AD5EBA912187}" type="pres">
      <dgm:prSet presAssocID="{D0B2BA8E-72C8-4CFB-80D1-3E3B15046569}" presName="levelTx" presStyleLbl="revTx" presStyleIdx="0" presStyleCnt="0">
        <dgm:presLayoutVars>
          <dgm:chMax val="1"/>
          <dgm:bulletEnabled val="1"/>
        </dgm:presLayoutVars>
      </dgm:prSet>
      <dgm:spPr/>
    </dgm:pt>
    <dgm:pt modelId="{0927310B-4D32-4F56-AA2E-6A39528EFC1F}" type="pres">
      <dgm:prSet presAssocID="{DA4DDDC1-201D-4A1B-80B8-A4AAE36697E2}" presName="Name8" presStyleCnt="0"/>
      <dgm:spPr/>
    </dgm:pt>
    <dgm:pt modelId="{720DB85B-DEEA-4805-A6C7-F0E2B56500BC}" type="pres">
      <dgm:prSet presAssocID="{DA4DDDC1-201D-4A1B-80B8-A4AAE36697E2}" presName="level" presStyleLbl="node1" presStyleIdx="4" presStyleCnt="5">
        <dgm:presLayoutVars>
          <dgm:chMax val="1"/>
          <dgm:bulletEnabled val="1"/>
        </dgm:presLayoutVars>
      </dgm:prSet>
      <dgm:spPr/>
    </dgm:pt>
    <dgm:pt modelId="{B02F1C90-3F88-4A45-8B37-79830DD3B6B8}" type="pres">
      <dgm:prSet presAssocID="{DA4DDDC1-201D-4A1B-80B8-A4AAE36697E2}" presName="levelTx" presStyleLbl="revTx" presStyleIdx="0" presStyleCnt="0">
        <dgm:presLayoutVars>
          <dgm:chMax val="1"/>
          <dgm:bulletEnabled val="1"/>
        </dgm:presLayoutVars>
      </dgm:prSet>
      <dgm:spPr/>
    </dgm:pt>
  </dgm:ptLst>
  <dgm:cxnLst>
    <dgm:cxn modelId="{65EF0306-264F-47A0-B973-E469CACA1EB8}" type="presOf" srcId="{E020161C-E661-4D8E-9FEF-4CA36EA3D697}" destId="{AC3EB810-E6E4-4D15-91B2-E82B542E69D8}" srcOrd="0" destOrd="0" presId="urn:microsoft.com/office/officeart/2005/8/layout/pyramid3"/>
    <dgm:cxn modelId="{4BCDA211-58F5-4978-8601-7AE91E840647}" type="presOf" srcId="{2D71F9B3-9DAC-47B1-8BD5-5237A6E4E19E}" destId="{2A70C449-552F-4B7C-AFFC-E13541653BC1}" srcOrd="0" destOrd="0" presId="urn:microsoft.com/office/officeart/2005/8/layout/pyramid3"/>
    <dgm:cxn modelId="{481D0812-7AEB-43C8-A456-AF3AF80A86CC}" type="presOf" srcId="{DA4DDDC1-201D-4A1B-80B8-A4AAE36697E2}" destId="{720DB85B-DEEA-4805-A6C7-F0E2B56500BC}" srcOrd="0" destOrd="0" presId="urn:microsoft.com/office/officeart/2005/8/layout/pyramid3"/>
    <dgm:cxn modelId="{AAF00326-C0E0-407A-A5CB-01CBEE1B8315}" srcId="{E1596B4C-1049-48CC-8B33-B0ED7BE50867}" destId="{2D71F9B3-9DAC-47B1-8BD5-5237A6E4E19E}" srcOrd="1" destOrd="0" parTransId="{5E5D8E38-6B31-4E15-8384-61D6F47D6D49}" sibTransId="{8C44E459-F16B-4259-A3EC-EE4B4BE2C247}"/>
    <dgm:cxn modelId="{A7455B2C-C7F3-446A-94BD-0D699E7FE6B9}" type="presOf" srcId="{2D71F9B3-9DAC-47B1-8BD5-5237A6E4E19E}" destId="{91E37012-F07A-4578-A5DA-F7A209446EF8}" srcOrd="1" destOrd="0" presId="urn:microsoft.com/office/officeart/2005/8/layout/pyramid3"/>
    <dgm:cxn modelId="{8DC07231-FF47-4AF4-946A-054E0F7D8856}" srcId="{E1596B4C-1049-48CC-8B33-B0ED7BE50867}" destId="{6A36E564-2745-4246-93C0-640B7131457A}" srcOrd="0" destOrd="0" parTransId="{057765AD-DAEB-4E8C-84E8-FE1BA9E48221}" sibTransId="{8D328DA7-27B4-4960-9386-6FC76FB649DD}"/>
    <dgm:cxn modelId="{C5C5AD33-35C8-4D06-89C7-C9F32353F8C4}" type="presOf" srcId="{DA4DDDC1-201D-4A1B-80B8-A4AAE36697E2}" destId="{B02F1C90-3F88-4A45-8B37-79830DD3B6B8}" srcOrd="1" destOrd="0" presId="urn:microsoft.com/office/officeart/2005/8/layout/pyramid3"/>
    <dgm:cxn modelId="{C458D35D-AB04-4A22-B727-ACD8F7D55CDC}" type="presOf" srcId="{6A36E564-2745-4246-93C0-640B7131457A}" destId="{CBE10F74-854F-46FA-8994-582D732DA345}" srcOrd="1" destOrd="0" presId="urn:microsoft.com/office/officeart/2005/8/layout/pyramid3"/>
    <dgm:cxn modelId="{9C0DA881-64C5-4EE5-BA04-8D37A5E5CB3D}" type="presOf" srcId="{D0B2BA8E-72C8-4CFB-80D1-3E3B15046569}" destId="{EED4B5A8-6FF1-49C7-82BA-B0C4A5948371}" srcOrd="0" destOrd="0" presId="urn:microsoft.com/office/officeart/2005/8/layout/pyramid3"/>
    <dgm:cxn modelId="{65475D8D-EF17-47F8-A0AD-F994D543E5A8}" srcId="{E1596B4C-1049-48CC-8B33-B0ED7BE50867}" destId="{DA4DDDC1-201D-4A1B-80B8-A4AAE36697E2}" srcOrd="4" destOrd="0" parTransId="{6AE4DCB5-3A93-477B-BB29-272EDC8C8228}" sibTransId="{7A2DEEE9-4C87-4D89-BA85-B1DC8D2DE376}"/>
    <dgm:cxn modelId="{2AB94E8E-CD12-41E1-A530-1E87E6248659}" type="presOf" srcId="{E020161C-E661-4D8E-9FEF-4CA36EA3D697}" destId="{B6BC24AB-B5E9-457B-ABDD-6814539FCCBD}" srcOrd="1" destOrd="0" presId="urn:microsoft.com/office/officeart/2005/8/layout/pyramid3"/>
    <dgm:cxn modelId="{21B1B294-FC8C-4AC2-9509-F1069572D03E}" type="presOf" srcId="{D0B2BA8E-72C8-4CFB-80D1-3E3B15046569}" destId="{98CD82BE-7F50-47C3-9894-AD5EBA912187}" srcOrd="1" destOrd="0" presId="urn:microsoft.com/office/officeart/2005/8/layout/pyramid3"/>
    <dgm:cxn modelId="{2E94F09F-4667-45C8-9BC8-D59B891E3BC9}" srcId="{E1596B4C-1049-48CC-8B33-B0ED7BE50867}" destId="{E020161C-E661-4D8E-9FEF-4CA36EA3D697}" srcOrd="2" destOrd="0" parTransId="{E8E501D0-D46E-4DC8-9C71-9BB4D462402E}" sibTransId="{F7AB5823-358D-4409-ACC7-7D23FFFF1B64}"/>
    <dgm:cxn modelId="{F13B39A8-604A-42C9-AF8D-FCF833073075}" type="presOf" srcId="{E1596B4C-1049-48CC-8B33-B0ED7BE50867}" destId="{76F66B1A-F23F-4400-8BD7-E9A1D038BBD1}" srcOrd="0" destOrd="0" presId="urn:microsoft.com/office/officeart/2005/8/layout/pyramid3"/>
    <dgm:cxn modelId="{961567CE-9068-431F-9DBD-8E97363ECC24}" srcId="{E1596B4C-1049-48CC-8B33-B0ED7BE50867}" destId="{D0B2BA8E-72C8-4CFB-80D1-3E3B15046569}" srcOrd="3" destOrd="0" parTransId="{10954322-C2FF-4D07-AE54-47C8CE30E53B}" sibTransId="{1CFEF44D-C63E-474B-BF7F-D4392E816DF7}"/>
    <dgm:cxn modelId="{8DC31CD6-EF5D-4997-ADB7-FA560991022D}" type="presOf" srcId="{6A36E564-2745-4246-93C0-640B7131457A}" destId="{3B2B000B-FA42-4C50-AC79-301761CF1F22}" srcOrd="0" destOrd="0" presId="urn:microsoft.com/office/officeart/2005/8/layout/pyramid3"/>
    <dgm:cxn modelId="{D1C3C554-88E5-4276-90FE-0185A1C079E3}" type="presParOf" srcId="{76F66B1A-F23F-4400-8BD7-E9A1D038BBD1}" destId="{43025957-AEA6-42D4-9263-81F2399F8C57}" srcOrd="0" destOrd="0" presId="urn:microsoft.com/office/officeart/2005/8/layout/pyramid3"/>
    <dgm:cxn modelId="{26894026-C2ED-4476-8932-D44B50B3EB0B}" type="presParOf" srcId="{43025957-AEA6-42D4-9263-81F2399F8C57}" destId="{3B2B000B-FA42-4C50-AC79-301761CF1F22}" srcOrd="0" destOrd="0" presId="urn:microsoft.com/office/officeart/2005/8/layout/pyramid3"/>
    <dgm:cxn modelId="{CBA8B981-8D09-4C7A-B8F0-B211F5EF5E20}" type="presParOf" srcId="{43025957-AEA6-42D4-9263-81F2399F8C57}" destId="{CBE10F74-854F-46FA-8994-582D732DA345}" srcOrd="1" destOrd="0" presId="urn:microsoft.com/office/officeart/2005/8/layout/pyramid3"/>
    <dgm:cxn modelId="{3F8D8442-A342-49FA-B4CE-CB4BA93F0279}" type="presParOf" srcId="{76F66B1A-F23F-4400-8BD7-E9A1D038BBD1}" destId="{435AB338-200C-4FE6-A99C-D14C68AAD394}" srcOrd="1" destOrd="0" presId="urn:microsoft.com/office/officeart/2005/8/layout/pyramid3"/>
    <dgm:cxn modelId="{61DBBDF9-7FC1-45C8-A59B-E08920E9F023}" type="presParOf" srcId="{435AB338-200C-4FE6-A99C-D14C68AAD394}" destId="{2A70C449-552F-4B7C-AFFC-E13541653BC1}" srcOrd="0" destOrd="0" presId="urn:microsoft.com/office/officeart/2005/8/layout/pyramid3"/>
    <dgm:cxn modelId="{D374B2DF-E9C1-440B-B9B1-92F004591880}" type="presParOf" srcId="{435AB338-200C-4FE6-A99C-D14C68AAD394}" destId="{91E37012-F07A-4578-A5DA-F7A209446EF8}" srcOrd="1" destOrd="0" presId="urn:microsoft.com/office/officeart/2005/8/layout/pyramid3"/>
    <dgm:cxn modelId="{64763E7E-D6A8-47CA-A52C-E1BA8FB1E60A}" type="presParOf" srcId="{76F66B1A-F23F-4400-8BD7-E9A1D038BBD1}" destId="{1EF0D935-D223-45B5-92EA-51013004066D}" srcOrd="2" destOrd="0" presId="urn:microsoft.com/office/officeart/2005/8/layout/pyramid3"/>
    <dgm:cxn modelId="{AFE0B2BB-4F9C-4601-925C-03F3A7C7031F}" type="presParOf" srcId="{1EF0D935-D223-45B5-92EA-51013004066D}" destId="{AC3EB810-E6E4-4D15-91B2-E82B542E69D8}" srcOrd="0" destOrd="0" presId="urn:microsoft.com/office/officeart/2005/8/layout/pyramid3"/>
    <dgm:cxn modelId="{83034560-9B08-4EA4-BEF5-051303B9378F}" type="presParOf" srcId="{1EF0D935-D223-45B5-92EA-51013004066D}" destId="{B6BC24AB-B5E9-457B-ABDD-6814539FCCBD}" srcOrd="1" destOrd="0" presId="urn:microsoft.com/office/officeart/2005/8/layout/pyramid3"/>
    <dgm:cxn modelId="{0BF7B0FE-C969-4E83-8275-38004EE83402}" type="presParOf" srcId="{76F66B1A-F23F-4400-8BD7-E9A1D038BBD1}" destId="{2B8EA202-1A68-4BA2-8FA6-34430B124A08}" srcOrd="3" destOrd="0" presId="urn:microsoft.com/office/officeart/2005/8/layout/pyramid3"/>
    <dgm:cxn modelId="{2275F20A-EA58-48CD-A98B-92C1DB844D1A}" type="presParOf" srcId="{2B8EA202-1A68-4BA2-8FA6-34430B124A08}" destId="{EED4B5A8-6FF1-49C7-82BA-B0C4A5948371}" srcOrd="0" destOrd="0" presId="urn:microsoft.com/office/officeart/2005/8/layout/pyramid3"/>
    <dgm:cxn modelId="{737A9C17-93B5-4015-B626-5128C0B2625F}" type="presParOf" srcId="{2B8EA202-1A68-4BA2-8FA6-34430B124A08}" destId="{98CD82BE-7F50-47C3-9894-AD5EBA912187}" srcOrd="1" destOrd="0" presId="urn:microsoft.com/office/officeart/2005/8/layout/pyramid3"/>
    <dgm:cxn modelId="{CEB7F5EC-67BA-4EB5-B7EC-28CAFBAD1C06}" type="presParOf" srcId="{76F66B1A-F23F-4400-8BD7-E9A1D038BBD1}" destId="{0927310B-4D32-4F56-AA2E-6A39528EFC1F}" srcOrd="4" destOrd="0" presId="urn:microsoft.com/office/officeart/2005/8/layout/pyramid3"/>
    <dgm:cxn modelId="{2D029330-62B1-4FBC-B73E-AD1DF9220176}" type="presParOf" srcId="{0927310B-4D32-4F56-AA2E-6A39528EFC1F}" destId="{720DB85B-DEEA-4805-A6C7-F0E2B56500BC}" srcOrd="0" destOrd="0" presId="urn:microsoft.com/office/officeart/2005/8/layout/pyramid3"/>
    <dgm:cxn modelId="{162392E2-800A-4119-AC17-FF7E488B6C1F}" type="presParOf" srcId="{0927310B-4D32-4F56-AA2E-6A39528EFC1F}" destId="{B02F1C90-3F88-4A45-8B37-79830DD3B6B8}"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F6EFF4-2E32-42A6-8CEC-CE46F15BFFF6}"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8D6880F7-56C1-46DE-8123-E0EE462504F2}">
      <dgm:prSet phldrT="[Text]"/>
      <dgm:spPr/>
      <dgm:t>
        <a:bodyPr/>
        <a:lstStyle/>
        <a:p>
          <a:r>
            <a:rPr lang="en-US" dirty="0"/>
            <a:t>France</a:t>
          </a:r>
        </a:p>
      </dgm:t>
    </dgm:pt>
    <dgm:pt modelId="{3F2F19CA-F42D-44A9-ACC8-F6893272CB62}" type="parTrans" cxnId="{6A0C29A4-60C2-49BF-B4AA-ED2B79A4D1A0}">
      <dgm:prSet/>
      <dgm:spPr/>
      <dgm:t>
        <a:bodyPr/>
        <a:lstStyle/>
        <a:p>
          <a:endParaRPr lang="en-US"/>
        </a:p>
      </dgm:t>
    </dgm:pt>
    <dgm:pt modelId="{5CB81E72-AA58-4B38-B9C3-1236DB39FBA3}" type="sibTrans" cxnId="{6A0C29A4-60C2-49BF-B4AA-ED2B79A4D1A0}">
      <dgm:prSet/>
      <dgm:spPr/>
      <dgm:t>
        <a:bodyPr/>
        <a:lstStyle/>
        <a:p>
          <a:endParaRPr lang="en-US"/>
        </a:p>
      </dgm:t>
    </dgm:pt>
    <dgm:pt modelId="{315627DE-FDE1-4A38-9040-6CE8CFCD2506}">
      <dgm:prSet phldrT="[Text]"/>
      <dgm:spPr/>
      <dgm:t>
        <a:bodyPr/>
        <a:lstStyle/>
        <a:p>
          <a:r>
            <a:rPr lang="en-US" dirty="0"/>
            <a:t>Germany</a:t>
          </a:r>
        </a:p>
      </dgm:t>
    </dgm:pt>
    <dgm:pt modelId="{8B3C8DC9-547C-4547-9E59-22E3E6190F2F}" type="parTrans" cxnId="{1407883A-FD50-4D11-97EB-8C17CC3F0D62}">
      <dgm:prSet/>
      <dgm:spPr/>
      <dgm:t>
        <a:bodyPr/>
        <a:lstStyle/>
        <a:p>
          <a:endParaRPr lang="en-US"/>
        </a:p>
      </dgm:t>
    </dgm:pt>
    <dgm:pt modelId="{A22F1DB2-52AD-42F5-922F-1DF33DD17E86}" type="sibTrans" cxnId="{1407883A-FD50-4D11-97EB-8C17CC3F0D62}">
      <dgm:prSet/>
      <dgm:spPr/>
      <dgm:t>
        <a:bodyPr/>
        <a:lstStyle/>
        <a:p>
          <a:endParaRPr lang="en-US"/>
        </a:p>
      </dgm:t>
    </dgm:pt>
    <dgm:pt modelId="{2BB21BD8-FBAB-4075-9733-1F6E0CC2C81F}" type="pres">
      <dgm:prSet presAssocID="{B9F6EFF4-2E32-42A6-8CEC-CE46F15BFFF6}" presName="cycle" presStyleCnt="0">
        <dgm:presLayoutVars>
          <dgm:dir/>
          <dgm:resizeHandles val="exact"/>
        </dgm:presLayoutVars>
      </dgm:prSet>
      <dgm:spPr/>
    </dgm:pt>
    <dgm:pt modelId="{E549F2AC-C0C9-4464-8BC0-2EDCE439F492}" type="pres">
      <dgm:prSet presAssocID="{8D6880F7-56C1-46DE-8123-E0EE462504F2}" presName="arrow" presStyleLbl="node1" presStyleIdx="0" presStyleCnt="2" custScaleX="57764" custScaleY="52756">
        <dgm:presLayoutVars>
          <dgm:bulletEnabled val="1"/>
        </dgm:presLayoutVars>
      </dgm:prSet>
      <dgm:spPr/>
    </dgm:pt>
    <dgm:pt modelId="{08A15410-9E26-48D6-A9B1-A5F764D6C2C8}" type="pres">
      <dgm:prSet presAssocID="{315627DE-FDE1-4A38-9040-6CE8CFCD2506}" presName="arrow" presStyleLbl="node1" presStyleIdx="1" presStyleCnt="2" custScaleX="52513" custScaleY="55381">
        <dgm:presLayoutVars>
          <dgm:bulletEnabled val="1"/>
        </dgm:presLayoutVars>
      </dgm:prSet>
      <dgm:spPr/>
    </dgm:pt>
  </dgm:ptLst>
  <dgm:cxnLst>
    <dgm:cxn modelId="{1407883A-FD50-4D11-97EB-8C17CC3F0D62}" srcId="{B9F6EFF4-2E32-42A6-8CEC-CE46F15BFFF6}" destId="{315627DE-FDE1-4A38-9040-6CE8CFCD2506}" srcOrd="1" destOrd="0" parTransId="{8B3C8DC9-547C-4547-9E59-22E3E6190F2F}" sibTransId="{A22F1DB2-52AD-42F5-922F-1DF33DD17E86}"/>
    <dgm:cxn modelId="{93CA8996-F606-4536-BEE9-0CBB82EE2131}" type="presOf" srcId="{B9F6EFF4-2E32-42A6-8CEC-CE46F15BFFF6}" destId="{2BB21BD8-FBAB-4075-9733-1F6E0CC2C81F}" srcOrd="0" destOrd="0" presId="urn:microsoft.com/office/officeart/2005/8/layout/arrow1"/>
    <dgm:cxn modelId="{6A0C29A4-60C2-49BF-B4AA-ED2B79A4D1A0}" srcId="{B9F6EFF4-2E32-42A6-8CEC-CE46F15BFFF6}" destId="{8D6880F7-56C1-46DE-8123-E0EE462504F2}" srcOrd="0" destOrd="0" parTransId="{3F2F19CA-F42D-44A9-ACC8-F6893272CB62}" sibTransId="{5CB81E72-AA58-4B38-B9C3-1236DB39FBA3}"/>
    <dgm:cxn modelId="{9C3067C4-3DAB-4383-A385-03B664B4366C}" type="presOf" srcId="{8D6880F7-56C1-46DE-8123-E0EE462504F2}" destId="{E549F2AC-C0C9-4464-8BC0-2EDCE439F492}" srcOrd="0" destOrd="0" presId="urn:microsoft.com/office/officeart/2005/8/layout/arrow1"/>
    <dgm:cxn modelId="{9CD270D8-EDD4-41C1-AA74-17D883CFE4E2}" type="presOf" srcId="{315627DE-FDE1-4A38-9040-6CE8CFCD2506}" destId="{08A15410-9E26-48D6-A9B1-A5F764D6C2C8}" srcOrd="0" destOrd="0" presId="urn:microsoft.com/office/officeart/2005/8/layout/arrow1"/>
    <dgm:cxn modelId="{F7E35FD0-14F5-4F16-B517-38988E8DE568}" type="presParOf" srcId="{2BB21BD8-FBAB-4075-9733-1F6E0CC2C81F}" destId="{E549F2AC-C0C9-4464-8BC0-2EDCE439F492}" srcOrd="0" destOrd="0" presId="urn:microsoft.com/office/officeart/2005/8/layout/arrow1"/>
    <dgm:cxn modelId="{7F63DA9F-7079-4686-9D41-DF05292E5622}" type="presParOf" srcId="{2BB21BD8-FBAB-4075-9733-1F6E0CC2C81F}" destId="{08A15410-9E26-48D6-A9B1-A5F764D6C2C8}"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F6EFF4-2E32-42A6-8CEC-CE46F15BFFF6}"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8D6880F7-56C1-46DE-8123-E0EE462504F2}">
      <dgm:prSet phldrT="[Text]"/>
      <dgm:spPr/>
      <dgm:t>
        <a:bodyPr/>
        <a:lstStyle/>
        <a:p>
          <a:r>
            <a:rPr lang="en-US" dirty="0"/>
            <a:t>France</a:t>
          </a:r>
        </a:p>
      </dgm:t>
    </dgm:pt>
    <dgm:pt modelId="{3F2F19CA-F42D-44A9-ACC8-F6893272CB62}" type="parTrans" cxnId="{6A0C29A4-60C2-49BF-B4AA-ED2B79A4D1A0}">
      <dgm:prSet/>
      <dgm:spPr/>
      <dgm:t>
        <a:bodyPr/>
        <a:lstStyle/>
        <a:p>
          <a:endParaRPr lang="en-US"/>
        </a:p>
      </dgm:t>
    </dgm:pt>
    <dgm:pt modelId="{5CB81E72-AA58-4B38-B9C3-1236DB39FBA3}" type="sibTrans" cxnId="{6A0C29A4-60C2-49BF-B4AA-ED2B79A4D1A0}">
      <dgm:prSet/>
      <dgm:spPr/>
      <dgm:t>
        <a:bodyPr/>
        <a:lstStyle/>
        <a:p>
          <a:endParaRPr lang="en-US"/>
        </a:p>
      </dgm:t>
    </dgm:pt>
    <dgm:pt modelId="{315627DE-FDE1-4A38-9040-6CE8CFCD2506}">
      <dgm:prSet phldrT="[Text]"/>
      <dgm:spPr/>
      <dgm:t>
        <a:bodyPr/>
        <a:lstStyle/>
        <a:p>
          <a:r>
            <a:rPr lang="en-US" dirty="0"/>
            <a:t>Germany</a:t>
          </a:r>
        </a:p>
      </dgm:t>
    </dgm:pt>
    <dgm:pt modelId="{8B3C8DC9-547C-4547-9E59-22E3E6190F2F}" type="parTrans" cxnId="{1407883A-FD50-4D11-97EB-8C17CC3F0D62}">
      <dgm:prSet/>
      <dgm:spPr/>
      <dgm:t>
        <a:bodyPr/>
        <a:lstStyle/>
        <a:p>
          <a:endParaRPr lang="en-US"/>
        </a:p>
      </dgm:t>
    </dgm:pt>
    <dgm:pt modelId="{A22F1DB2-52AD-42F5-922F-1DF33DD17E86}" type="sibTrans" cxnId="{1407883A-FD50-4D11-97EB-8C17CC3F0D62}">
      <dgm:prSet/>
      <dgm:spPr/>
      <dgm:t>
        <a:bodyPr/>
        <a:lstStyle/>
        <a:p>
          <a:endParaRPr lang="en-US"/>
        </a:p>
      </dgm:t>
    </dgm:pt>
    <dgm:pt modelId="{2BB21BD8-FBAB-4075-9733-1F6E0CC2C81F}" type="pres">
      <dgm:prSet presAssocID="{B9F6EFF4-2E32-42A6-8CEC-CE46F15BFFF6}" presName="cycle" presStyleCnt="0">
        <dgm:presLayoutVars>
          <dgm:dir/>
          <dgm:resizeHandles val="exact"/>
        </dgm:presLayoutVars>
      </dgm:prSet>
      <dgm:spPr/>
    </dgm:pt>
    <dgm:pt modelId="{E549F2AC-C0C9-4464-8BC0-2EDCE439F492}" type="pres">
      <dgm:prSet presAssocID="{8D6880F7-56C1-46DE-8123-E0EE462504F2}" presName="arrow" presStyleLbl="node1" presStyleIdx="0" presStyleCnt="2" custScaleX="57764" custScaleY="52756">
        <dgm:presLayoutVars>
          <dgm:bulletEnabled val="1"/>
        </dgm:presLayoutVars>
      </dgm:prSet>
      <dgm:spPr/>
    </dgm:pt>
    <dgm:pt modelId="{08A15410-9E26-48D6-A9B1-A5F764D6C2C8}" type="pres">
      <dgm:prSet presAssocID="{315627DE-FDE1-4A38-9040-6CE8CFCD2506}" presName="arrow" presStyleLbl="node1" presStyleIdx="1" presStyleCnt="2" custScaleX="52513" custScaleY="55381">
        <dgm:presLayoutVars>
          <dgm:bulletEnabled val="1"/>
        </dgm:presLayoutVars>
      </dgm:prSet>
      <dgm:spPr/>
    </dgm:pt>
  </dgm:ptLst>
  <dgm:cxnLst>
    <dgm:cxn modelId="{C7D14500-4015-46A8-BD7E-DA438912521C}" type="presOf" srcId="{8D6880F7-56C1-46DE-8123-E0EE462504F2}" destId="{E549F2AC-C0C9-4464-8BC0-2EDCE439F492}" srcOrd="0" destOrd="0" presId="urn:microsoft.com/office/officeart/2005/8/layout/arrow1"/>
    <dgm:cxn modelId="{1407883A-FD50-4D11-97EB-8C17CC3F0D62}" srcId="{B9F6EFF4-2E32-42A6-8CEC-CE46F15BFFF6}" destId="{315627DE-FDE1-4A38-9040-6CE8CFCD2506}" srcOrd="1" destOrd="0" parTransId="{8B3C8DC9-547C-4547-9E59-22E3E6190F2F}" sibTransId="{A22F1DB2-52AD-42F5-922F-1DF33DD17E86}"/>
    <dgm:cxn modelId="{2EF7B286-1C01-4D8A-B1F4-76FDE7A766D1}" type="presOf" srcId="{315627DE-FDE1-4A38-9040-6CE8CFCD2506}" destId="{08A15410-9E26-48D6-A9B1-A5F764D6C2C8}" srcOrd="0" destOrd="0" presId="urn:microsoft.com/office/officeart/2005/8/layout/arrow1"/>
    <dgm:cxn modelId="{6A0C29A4-60C2-49BF-B4AA-ED2B79A4D1A0}" srcId="{B9F6EFF4-2E32-42A6-8CEC-CE46F15BFFF6}" destId="{8D6880F7-56C1-46DE-8123-E0EE462504F2}" srcOrd="0" destOrd="0" parTransId="{3F2F19CA-F42D-44A9-ACC8-F6893272CB62}" sibTransId="{5CB81E72-AA58-4B38-B9C3-1236DB39FBA3}"/>
    <dgm:cxn modelId="{821386ED-BE66-40FB-920D-E7ED96C60B72}" type="presOf" srcId="{B9F6EFF4-2E32-42A6-8CEC-CE46F15BFFF6}" destId="{2BB21BD8-FBAB-4075-9733-1F6E0CC2C81F}" srcOrd="0" destOrd="0" presId="urn:microsoft.com/office/officeart/2005/8/layout/arrow1"/>
    <dgm:cxn modelId="{B2306198-E05B-44F7-A289-96124F055614}" type="presParOf" srcId="{2BB21BD8-FBAB-4075-9733-1F6E0CC2C81F}" destId="{E549F2AC-C0C9-4464-8BC0-2EDCE439F492}" srcOrd="0" destOrd="0" presId="urn:microsoft.com/office/officeart/2005/8/layout/arrow1"/>
    <dgm:cxn modelId="{9EFF033F-6816-4539-A123-5E6288F66932}" type="presParOf" srcId="{2BB21BD8-FBAB-4075-9733-1F6E0CC2C81F}" destId="{08A15410-9E26-48D6-A9B1-A5F764D6C2C8}"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F6EFF4-2E32-42A6-8CEC-CE46F15BFFF6}"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US"/>
        </a:p>
      </dgm:t>
    </dgm:pt>
    <dgm:pt modelId="{8D6880F7-56C1-46DE-8123-E0EE462504F2}">
      <dgm:prSet phldrT="[Text]"/>
      <dgm:spPr/>
      <dgm:t>
        <a:bodyPr/>
        <a:lstStyle/>
        <a:p>
          <a:r>
            <a:rPr lang="en-US" dirty="0"/>
            <a:t>France</a:t>
          </a:r>
        </a:p>
      </dgm:t>
    </dgm:pt>
    <dgm:pt modelId="{3F2F19CA-F42D-44A9-ACC8-F6893272CB62}" type="parTrans" cxnId="{6A0C29A4-60C2-49BF-B4AA-ED2B79A4D1A0}">
      <dgm:prSet/>
      <dgm:spPr/>
      <dgm:t>
        <a:bodyPr/>
        <a:lstStyle/>
        <a:p>
          <a:endParaRPr lang="en-US"/>
        </a:p>
      </dgm:t>
    </dgm:pt>
    <dgm:pt modelId="{5CB81E72-AA58-4B38-B9C3-1236DB39FBA3}" type="sibTrans" cxnId="{6A0C29A4-60C2-49BF-B4AA-ED2B79A4D1A0}">
      <dgm:prSet/>
      <dgm:spPr/>
      <dgm:t>
        <a:bodyPr/>
        <a:lstStyle/>
        <a:p>
          <a:endParaRPr lang="en-US"/>
        </a:p>
      </dgm:t>
    </dgm:pt>
    <dgm:pt modelId="{315627DE-FDE1-4A38-9040-6CE8CFCD2506}">
      <dgm:prSet phldrT="[Text]"/>
      <dgm:spPr/>
      <dgm:t>
        <a:bodyPr/>
        <a:lstStyle/>
        <a:p>
          <a:r>
            <a:rPr lang="en-US" dirty="0"/>
            <a:t>Germany</a:t>
          </a:r>
        </a:p>
      </dgm:t>
    </dgm:pt>
    <dgm:pt modelId="{8B3C8DC9-547C-4547-9E59-22E3E6190F2F}" type="parTrans" cxnId="{1407883A-FD50-4D11-97EB-8C17CC3F0D62}">
      <dgm:prSet/>
      <dgm:spPr/>
      <dgm:t>
        <a:bodyPr/>
        <a:lstStyle/>
        <a:p>
          <a:endParaRPr lang="en-US"/>
        </a:p>
      </dgm:t>
    </dgm:pt>
    <dgm:pt modelId="{A22F1DB2-52AD-42F5-922F-1DF33DD17E86}" type="sibTrans" cxnId="{1407883A-FD50-4D11-97EB-8C17CC3F0D62}">
      <dgm:prSet/>
      <dgm:spPr/>
      <dgm:t>
        <a:bodyPr/>
        <a:lstStyle/>
        <a:p>
          <a:endParaRPr lang="en-US"/>
        </a:p>
      </dgm:t>
    </dgm:pt>
    <dgm:pt modelId="{2BB21BD8-FBAB-4075-9733-1F6E0CC2C81F}" type="pres">
      <dgm:prSet presAssocID="{B9F6EFF4-2E32-42A6-8CEC-CE46F15BFFF6}" presName="cycle" presStyleCnt="0">
        <dgm:presLayoutVars>
          <dgm:dir/>
          <dgm:resizeHandles val="exact"/>
        </dgm:presLayoutVars>
      </dgm:prSet>
      <dgm:spPr/>
    </dgm:pt>
    <dgm:pt modelId="{E549F2AC-C0C9-4464-8BC0-2EDCE439F492}" type="pres">
      <dgm:prSet presAssocID="{8D6880F7-56C1-46DE-8123-E0EE462504F2}" presName="arrow" presStyleLbl="node1" presStyleIdx="0" presStyleCnt="2" custScaleX="57764" custScaleY="52756">
        <dgm:presLayoutVars>
          <dgm:bulletEnabled val="1"/>
        </dgm:presLayoutVars>
      </dgm:prSet>
      <dgm:spPr/>
    </dgm:pt>
    <dgm:pt modelId="{08A15410-9E26-48D6-A9B1-A5F764D6C2C8}" type="pres">
      <dgm:prSet presAssocID="{315627DE-FDE1-4A38-9040-6CE8CFCD2506}" presName="arrow" presStyleLbl="node1" presStyleIdx="1" presStyleCnt="2" custScaleX="52513" custScaleY="55381">
        <dgm:presLayoutVars>
          <dgm:bulletEnabled val="1"/>
        </dgm:presLayoutVars>
      </dgm:prSet>
      <dgm:spPr/>
    </dgm:pt>
  </dgm:ptLst>
  <dgm:cxnLst>
    <dgm:cxn modelId="{9E03831C-2D6A-4DB2-830D-B8E1FA3C6AF9}" type="presOf" srcId="{8D6880F7-56C1-46DE-8123-E0EE462504F2}" destId="{E549F2AC-C0C9-4464-8BC0-2EDCE439F492}" srcOrd="0" destOrd="0" presId="urn:microsoft.com/office/officeart/2005/8/layout/arrow1"/>
    <dgm:cxn modelId="{1407883A-FD50-4D11-97EB-8C17CC3F0D62}" srcId="{B9F6EFF4-2E32-42A6-8CEC-CE46F15BFFF6}" destId="{315627DE-FDE1-4A38-9040-6CE8CFCD2506}" srcOrd="1" destOrd="0" parTransId="{8B3C8DC9-547C-4547-9E59-22E3E6190F2F}" sibTransId="{A22F1DB2-52AD-42F5-922F-1DF33DD17E86}"/>
    <dgm:cxn modelId="{6A0C29A4-60C2-49BF-B4AA-ED2B79A4D1A0}" srcId="{B9F6EFF4-2E32-42A6-8CEC-CE46F15BFFF6}" destId="{8D6880F7-56C1-46DE-8123-E0EE462504F2}" srcOrd="0" destOrd="0" parTransId="{3F2F19CA-F42D-44A9-ACC8-F6893272CB62}" sibTransId="{5CB81E72-AA58-4B38-B9C3-1236DB39FBA3}"/>
    <dgm:cxn modelId="{9D90D7AB-DF92-4C8D-BA28-01EE058AFE26}" type="presOf" srcId="{315627DE-FDE1-4A38-9040-6CE8CFCD2506}" destId="{08A15410-9E26-48D6-A9B1-A5F764D6C2C8}" srcOrd="0" destOrd="0" presId="urn:microsoft.com/office/officeart/2005/8/layout/arrow1"/>
    <dgm:cxn modelId="{78CB7BC6-F232-4D4F-AA6C-38592591DB33}" type="presOf" srcId="{B9F6EFF4-2E32-42A6-8CEC-CE46F15BFFF6}" destId="{2BB21BD8-FBAB-4075-9733-1F6E0CC2C81F}" srcOrd="0" destOrd="0" presId="urn:microsoft.com/office/officeart/2005/8/layout/arrow1"/>
    <dgm:cxn modelId="{3234B9BB-1116-4A57-A4DD-72AFD63BDD03}" type="presParOf" srcId="{2BB21BD8-FBAB-4075-9733-1F6E0CC2C81F}" destId="{E549F2AC-C0C9-4464-8BC0-2EDCE439F492}" srcOrd="0" destOrd="0" presId="urn:microsoft.com/office/officeart/2005/8/layout/arrow1"/>
    <dgm:cxn modelId="{DF4EA585-A9CC-4201-A21A-F1A14FF00B0C}" type="presParOf" srcId="{2BB21BD8-FBAB-4075-9733-1F6E0CC2C81F}" destId="{08A15410-9E26-48D6-A9B1-A5F764D6C2C8}"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2B000B-FA42-4C50-AC79-301761CF1F22}">
      <dsp:nvSpPr>
        <dsp:cNvPr id="0" name=""/>
        <dsp:cNvSpPr/>
      </dsp:nvSpPr>
      <dsp:spPr>
        <a:xfrm rot="10800000">
          <a:off x="0" y="0"/>
          <a:ext cx="7478486" cy="985520"/>
        </a:xfrm>
        <a:prstGeom prst="trapezoid">
          <a:avLst>
            <a:gd name="adj" fmla="val 75884"/>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National Policy</a:t>
          </a:r>
        </a:p>
      </dsp:txBody>
      <dsp:txXfrm rot="-10800000">
        <a:off x="1308735" y="0"/>
        <a:ext cx="4861015" cy="985520"/>
      </dsp:txXfrm>
    </dsp:sp>
    <dsp:sp modelId="{2A70C449-552F-4B7C-AFFC-E13541653BC1}">
      <dsp:nvSpPr>
        <dsp:cNvPr id="0" name=""/>
        <dsp:cNvSpPr/>
      </dsp:nvSpPr>
      <dsp:spPr>
        <a:xfrm rot="10800000">
          <a:off x="747848" y="985520"/>
          <a:ext cx="5982788" cy="985520"/>
        </a:xfrm>
        <a:prstGeom prst="trapezoid">
          <a:avLst>
            <a:gd name="adj" fmla="val 75884"/>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Grand Strategy</a:t>
          </a:r>
        </a:p>
      </dsp:txBody>
      <dsp:txXfrm rot="-10800000">
        <a:off x="1794836" y="985520"/>
        <a:ext cx="3888812" cy="985520"/>
      </dsp:txXfrm>
    </dsp:sp>
    <dsp:sp modelId="{AC3EB810-E6E4-4D15-91B2-E82B542E69D8}">
      <dsp:nvSpPr>
        <dsp:cNvPr id="0" name=""/>
        <dsp:cNvSpPr/>
      </dsp:nvSpPr>
      <dsp:spPr>
        <a:xfrm rot="10800000">
          <a:off x="1495697" y="1971040"/>
          <a:ext cx="4487091" cy="985520"/>
        </a:xfrm>
        <a:prstGeom prst="trapezoid">
          <a:avLst>
            <a:gd name="adj" fmla="val 75884"/>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Military Strategy</a:t>
          </a:r>
        </a:p>
      </dsp:txBody>
      <dsp:txXfrm rot="-10800000">
        <a:off x="2280938" y="1971040"/>
        <a:ext cx="2916609" cy="985520"/>
      </dsp:txXfrm>
    </dsp:sp>
    <dsp:sp modelId="{EED4B5A8-6FF1-49C7-82BA-B0C4A5948371}">
      <dsp:nvSpPr>
        <dsp:cNvPr id="0" name=""/>
        <dsp:cNvSpPr/>
      </dsp:nvSpPr>
      <dsp:spPr>
        <a:xfrm rot="10800000">
          <a:off x="2243545" y="2956560"/>
          <a:ext cx="2991394" cy="985520"/>
        </a:xfrm>
        <a:prstGeom prst="trapezoid">
          <a:avLst>
            <a:gd name="adj" fmla="val 75884"/>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Operations</a:t>
          </a:r>
        </a:p>
      </dsp:txBody>
      <dsp:txXfrm rot="-10800000">
        <a:off x="2767039" y="2956560"/>
        <a:ext cx="1944406" cy="985520"/>
      </dsp:txXfrm>
    </dsp:sp>
    <dsp:sp modelId="{720DB85B-DEEA-4805-A6C7-F0E2B56500BC}">
      <dsp:nvSpPr>
        <dsp:cNvPr id="0" name=""/>
        <dsp:cNvSpPr/>
      </dsp:nvSpPr>
      <dsp:spPr>
        <a:xfrm rot="10800000">
          <a:off x="2991394" y="3942080"/>
          <a:ext cx="1495697" cy="985520"/>
        </a:xfrm>
        <a:prstGeom prst="trapezoid">
          <a:avLst>
            <a:gd name="adj" fmla="val 75884"/>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Tactics</a:t>
          </a:r>
        </a:p>
      </dsp:txBody>
      <dsp:txXfrm rot="-10800000">
        <a:off x="2991394" y="3942080"/>
        <a:ext cx="1495697" cy="9855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9F2AC-C0C9-4464-8BC0-2EDCE439F492}">
      <dsp:nvSpPr>
        <dsp:cNvPr id="0" name=""/>
        <dsp:cNvSpPr/>
      </dsp:nvSpPr>
      <dsp:spPr>
        <a:xfrm rot="16200000">
          <a:off x="651227" y="1266471"/>
          <a:ext cx="1676397" cy="1531057"/>
        </a:xfrm>
        <a:prstGeom prst="up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France</a:t>
          </a:r>
        </a:p>
      </dsp:txBody>
      <dsp:txXfrm rot="5400000">
        <a:off x="991833" y="1612900"/>
        <a:ext cx="1263122" cy="838199"/>
      </dsp:txXfrm>
    </dsp:sp>
    <dsp:sp modelId="{08A15410-9E26-48D6-A9B1-A5F764D6C2C8}">
      <dsp:nvSpPr>
        <dsp:cNvPr id="0" name=""/>
        <dsp:cNvSpPr/>
      </dsp:nvSpPr>
      <dsp:spPr>
        <a:xfrm rot="5400000">
          <a:off x="3920767" y="1228380"/>
          <a:ext cx="1524005" cy="1607238"/>
        </a:xfrm>
        <a:prstGeom prst="up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Germany</a:t>
          </a:r>
        </a:p>
      </dsp:txBody>
      <dsp:txXfrm rot="-5400000">
        <a:off x="3879151" y="1650998"/>
        <a:ext cx="1340537" cy="7620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9F2AC-C0C9-4464-8BC0-2EDCE439F492}">
      <dsp:nvSpPr>
        <dsp:cNvPr id="0" name=""/>
        <dsp:cNvSpPr/>
      </dsp:nvSpPr>
      <dsp:spPr>
        <a:xfrm rot="16200000">
          <a:off x="651227" y="1266471"/>
          <a:ext cx="1676397" cy="1531057"/>
        </a:xfrm>
        <a:prstGeom prst="up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France</a:t>
          </a:r>
        </a:p>
      </dsp:txBody>
      <dsp:txXfrm rot="5400000">
        <a:off x="991833" y="1612900"/>
        <a:ext cx="1263122" cy="838199"/>
      </dsp:txXfrm>
    </dsp:sp>
    <dsp:sp modelId="{08A15410-9E26-48D6-A9B1-A5F764D6C2C8}">
      <dsp:nvSpPr>
        <dsp:cNvPr id="0" name=""/>
        <dsp:cNvSpPr/>
      </dsp:nvSpPr>
      <dsp:spPr>
        <a:xfrm rot="5400000">
          <a:off x="3920767" y="1228380"/>
          <a:ext cx="1524005" cy="1607238"/>
        </a:xfrm>
        <a:prstGeom prst="up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Germany</a:t>
          </a:r>
        </a:p>
      </dsp:txBody>
      <dsp:txXfrm rot="-5400000">
        <a:off x="3879151" y="1650998"/>
        <a:ext cx="1340537" cy="7620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9F2AC-C0C9-4464-8BC0-2EDCE439F492}">
      <dsp:nvSpPr>
        <dsp:cNvPr id="0" name=""/>
        <dsp:cNvSpPr/>
      </dsp:nvSpPr>
      <dsp:spPr>
        <a:xfrm rot="16200000">
          <a:off x="651227" y="1266471"/>
          <a:ext cx="1676397" cy="1531057"/>
        </a:xfrm>
        <a:prstGeom prst="up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France</a:t>
          </a:r>
        </a:p>
      </dsp:txBody>
      <dsp:txXfrm rot="5400000">
        <a:off x="991833" y="1612900"/>
        <a:ext cx="1263122" cy="838199"/>
      </dsp:txXfrm>
    </dsp:sp>
    <dsp:sp modelId="{08A15410-9E26-48D6-A9B1-A5F764D6C2C8}">
      <dsp:nvSpPr>
        <dsp:cNvPr id="0" name=""/>
        <dsp:cNvSpPr/>
      </dsp:nvSpPr>
      <dsp:spPr>
        <a:xfrm rot="5400000">
          <a:off x="3920767" y="1228380"/>
          <a:ext cx="1524005" cy="1607238"/>
        </a:xfrm>
        <a:prstGeom prst="up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Germany</a:t>
          </a:r>
        </a:p>
      </dsp:txBody>
      <dsp:txXfrm rot="-5400000">
        <a:off x="3879151" y="1650998"/>
        <a:ext cx="1340537" cy="762003"/>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57AA16-0B15-4BAF-AF98-FE462EB62533}" type="datetimeFigureOut">
              <a:rPr lang="en-US" smtClean="0"/>
              <a:t>5/15/2018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3D64B3-BDCC-4053-AC54-492C12635932}" type="slidenum">
              <a:rPr lang="en-US" smtClean="0"/>
              <a:t>‹#›</a:t>
            </a:fld>
            <a:endParaRPr lang="en-US"/>
          </a:p>
        </p:txBody>
      </p:sp>
    </p:spTree>
    <p:extLst>
      <p:ext uri="{BB962C8B-B14F-4D97-AF65-F5344CB8AC3E}">
        <p14:creationId xmlns:p14="http://schemas.microsoft.com/office/powerpoint/2010/main" val="954637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5ACBBC-C2C8-448B-A1C9-7610F200C5A0}" type="slidenum">
              <a:rPr lang="en-US" altLang="en-US"/>
              <a:pPr/>
              <a:t>138</a:t>
            </a:fld>
            <a:endParaRPr lang="en-US" alt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1BD103B5-BDB2-4DF1-AB4A-63093CCA6D2A}" type="datetimeFigureOut">
              <a:rPr lang="en-US" smtClean="0"/>
              <a:t>5/15/2018</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3F071E32-F615-4B34-8FC6-3FDFDFF38CDD}"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BD103B5-BDB2-4DF1-AB4A-63093CCA6D2A}" type="datetimeFigureOut">
              <a:rPr lang="en-US" smtClean="0"/>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71E32-F615-4B34-8FC6-3FDFDFF38CD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BD103B5-BDB2-4DF1-AB4A-63093CCA6D2A}" type="datetimeFigureOut">
              <a:rPr lang="en-US" smtClean="0"/>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71E32-F615-4B34-8FC6-3FDFDFF38CD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E04EFA-744C-4603-AC60-9147B06099E5}" type="slidenum">
              <a:rPr lang="en-US"/>
              <a:pPr>
                <a:defRPr/>
              </a:pPr>
              <a:t>‹#›</a:t>
            </a:fld>
            <a:endParaRPr lang="en-US"/>
          </a:p>
        </p:txBody>
      </p:sp>
    </p:spTree>
    <p:extLst>
      <p:ext uri="{BB962C8B-B14F-4D97-AF65-F5344CB8AC3E}">
        <p14:creationId xmlns:p14="http://schemas.microsoft.com/office/powerpoint/2010/main" val="804700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BD103B5-BDB2-4DF1-AB4A-63093CCA6D2A}" type="datetimeFigureOut">
              <a:rPr lang="en-US" smtClean="0"/>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71E32-F615-4B34-8FC6-3FDFDFF38CD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BD103B5-BDB2-4DF1-AB4A-63093CCA6D2A}" type="datetimeFigureOut">
              <a:rPr lang="en-US" smtClean="0"/>
              <a:t>5/15/2018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71E32-F615-4B34-8FC6-3FDFDFF38CDD}"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BD103B5-BDB2-4DF1-AB4A-63093CCA6D2A}" type="datetimeFigureOut">
              <a:rPr lang="en-US" smtClean="0"/>
              <a:t>5/15/2018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71E32-F615-4B34-8FC6-3FDFDFF38CD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BD103B5-BDB2-4DF1-AB4A-63093CCA6D2A}" type="datetimeFigureOut">
              <a:rPr lang="en-US" smtClean="0"/>
              <a:t>5/15/2018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071E32-F615-4B34-8FC6-3FDFDFF38CD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1BD103B5-BDB2-4DF1-AB4A-63093CCA6D2A}" type="datetimeFigureOut">
              <a:rPr lang="en-US" smtClean="0"/>
              <a:t>5/15/2018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71E32-F615-4B34-8FC6-3FDFDFF38CD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103B5-BDB2-4DF1-AB4A-63093CCA6D2A}" type="datetimeFigureOut">
              <a:rPr lang="en-US" smtClean="0"/>
              <a:t>5/15/2018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071E32-F615-4B34-8FC6-3FDFDFF38CD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BD103B5-BDB2-4DF1-AB4A-63093CCA6D2A}" type="datetimeFigureOut">
              <a:rPr lang="en-US" smtClean="0"/>
              <a:t>5/15/2018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71E32-F615-4B34-8FC6-3FDFDFF38CD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BD103B5-BDB2-4DF1-AB4A-63093CCA6D2A}" type="datetimeFigureOut">
              <a:rPr lang="en-US" smtClean="0"/>
              <a:t>5/15/2018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3F071E32-F615-4B34-8FC6-3FDFDFF38CDD}"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BD103B5-BDB2-4DF1-AB4A-63093CCA6D2A}" type="datetimeFigureOut">
              <a:rPr lang="en-US" smtClean="0"/>
              <a:t>5/15/2018</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F071E32-F615-4B34-8FC6-3FDFDFF38CDD}"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0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1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11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1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13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13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3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14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15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2" Type="http://schemas.openxmlformats.org/officeDocument/2006/relationships/image" Target="../media/image124.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4.wmf"/><Relationship Id="rId5" Type="http://schemas.openxmlformats.org/officeDocument/2006/relationships/image" Target="../media/image36.png"/><Relationship Id="rId4" Type="http://schemas.openxmlformats.org/officeDocument/2006/relationships/image" Target="../media/image35.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34.wmf"/><Relationship Id="rId4" Type="http://schemas.openxmlformats.org/officeDocument/2006/relationships/image" Target="../media/image37.jpeg"/></Relationships>
</file>

<file path=ppt/slides/_rels/slide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Guns of August</a:t>
            </a:r>
            <a:br>
              <a:rPr lang="en-US" dirty="0"/>
            </a:br>
            <a:endParaRPr lang="en-US" dirty="0"/>
          </a:p>
        </p:txBody>
      </p:sp>
      <p:sp>
        <p:nvSpPr>
          <p:cNvPr id="3" name="Subtitle 2"/>
          <p:cNvSpPr>
            <a:spLocks noGrp="1"/>
          </p:cNvSpPr>
          <p:nvPr>
            <p:ph type="subTitle" idx="1"/>
          </p:nvPr>
        </p:nvSpPr>
        <p:spPr/>
        <p:txBody>
          <a:bodyPr/>
          <a:lstStyle/>
          <a:p>
            <a:r>
              <a:rPr lang="en-US" dirty="0"/>
              <a:t>Nick Noppinger</a:t>
            </a:r>
          </a:p>
        </p:txBody>
      </p:sp>
    </p:spTree>
    <p:extLst>
      <p:ext uri="{BB962C8B-B14F-4D97-AF65-F5344CB8AC3E}">
        <p14:creationId xmlns:p14="http://schemas.microsoft.com/office/powerpoint/2010/main" val="1508020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Von Clausewitz</a:t>
            </a:r>
          </a:p>
        </p:txBody>
      </p:sp>
      <p:sp>
        <p:nvSpPr>
          <p:cNvPr id="3" name="Content Placeholder 2"/>
          <p:cNvSpPr>
            <a:spLocks noGrp="1"/>
          </p:cNvSpPr>
          <p:nvPr>
            <p:ph idx="1"/>
          </p:nvPr>
        </p:nvSpPr>
        <p:spPr/>
        <p:txBody>
          <a:bodyPr>
            <a:normAutofit fontScale="92500" lnSpcReduction="20000"/>
          </a:bodyPr>
          <a:lstStyle/>
          <a:p>
            <a:r>
              <a:rPr lang="en-US" b="1" dirty="0"/>
              <a:t>the dialectical approach to military analysis</a:t>
            </a:r>
          </a:p>
          <a:p>
            <a:r>
              <a:rPr lang="en-US" b="1" dirty="0"/>
              <a:t>the methods of "critical analysis</a:t>
            </a:r>
            <a:endParaRPr lang="en-US" dirty="0"/>
          </a:p>
          <a:p>
            <a:r>
              <a:rPr lang="en-US" dirty="0"/>
              <a:t>the economic profit-seeking logic of commercial enterprise is equally applicable to the waging of war and negotiating for peace</a:t>
            </a:r>
          </a:p>
          <a:p>
            <a:r>
              <a:rPr lang="en-US" b="1" dirty="0"/>
              <a:t>the nature of the balance-of-power mechanism</a:t>
            </a:r>
          </a:p>
          <a:p>
            <a:r>
              <a:rPr lang="en-US" b="1" dirty="0"/>
              <a:t>the relationship between political objectives and military objectives in war</a:t>
            </a:r>
          </a:p>
          <a:p>
            <a:r>
              <a:rPr lang="en-US" b="1" dirty="0"/>
              <a:t>the asymmetrical relationship between attack and defense</a:t>
            </a:r>
          </a:p>
          <a:p>
            <a:r>
              <a:rPr lang="en-US" dirty="0"/>
              <a:t>the nature of "military genius" (involving matters of personality and character, beyond intellect)</a:t>
            </a:r>
          </a:p>
        </p:txBody>
      </p:sp>
    </p:spTree>
    <p:extLst>
      <p:ext uri="{BB962C8B-B14F-4D97-AF65-F5344CB8AC3E}">
        <p14:creationId xmlns:p14="http://schemas.microsoft.com/office/powerpoint/2010/main" val="39108038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ctr"/>
            <a:r>
              <a:rPr lang="en-US" altLang="en-US"/>
              <a:t> </a:t>
            </a:r>
            <a:r>
              <a:rPr lang="en-US" altLang="en-US" sz="3200"/>
              <a:t>Balkan Wars 8 Oct 1912 to 18 Jul 1913</a:t>
            </a:r>
          </a:p>
        </p:txBody>
      </p:sp>
      <p:sp>
        <p:nvSpPr>
          <p:cNvPr id="22531" name="Rectangle 3"/>
          <p:cNvSpPr>
            <a:spLocks noGrp="1" noChangeArrowheads="1"/>
          </p:cNvSpPr>
          <p:nvPr>
            <p:ph type="body" idx="1"/>
          </p:nvPr>
        </p:nvSpPr>
        <p:spPr/>
        <p:txBody>
          <a:bodyPr/>
          <a:lstStyle/>
          <a:p>
            <a:endParaRPr lang="en-US" altLang="en-US"/>
          </a:p>
        </p:txBody>
      </p:sp>
      <p:pic>
        <p:nvPicPr>
          <p:cNvPr id="22532" name="Picture 4" descr="650px-Balkankrieg_Besetzte_Gebiete_19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80406"/>
            <a:ext cx="37338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22533" name="Picture 5" descr="454px-The_Balkan_boundaries_after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80406"/>
            <a:ext cx="2895600" cy="388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7679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440" y="1447800"/>
            <a:ext cx="4389120" cy="3962400"/>
          </a:xfrm>
          <a:prstGeom prst="rect">
            <a:avLst/>
          </a:prstGeom>
        </p:spPr>
      </p:pic>
    </p:spTree>
    <p:extLst>
      <p:ext uri="{BB962C8B-B14F-4D97-AF65-F5344CB8AC3E}">
        <p14:creationId xmlns:p14="http://schemas.microsoft.com/office/powerpoint/2010/main" val="19624559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440" y="1447800"/>
            <a:ext cx="4389120" cy="3962400"/>
          </a:xfrm>
          <a:prstGeom prst="rect">
            <a:avLst/>
          </a:prstGeom>
        </p:spPr>
      </p:pic>
    </p:spTree>
    <p:extLst>
      <p:ext uri="{BB962C8B-B14F-4D97-AF65-F5344CB8AC3E}">
        <p14:creationId xmlns:p14="http://schemas.microsoft.com/office/powerpoint/2010/main" val="20018440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440" y="1447800"/>
            <a:ext cx="4389120" cy="3962400"/>
          </a:xfrm>
          <a:prstGeom prst="rect">
            <a:avLst/>
          </a:prstGeom>
        </p:spPr>
      </p:pic>
    </p:spTree>
    <p:extLst>
      <p:ext uri="{BB962C8B-B14F-4D97-AF65-F5344CB8AC3E}">
        <p14:creationId xmlns:p14="http://schemas.microsoft.com/office/powerpoint/2010/main" val="16709656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Franco-Russian secret changes 1908-1914</a:t>
            </a:r>
          </a:p>
        </p:txBody>
      </p:sp>
      <p:sp>
        <p:nvSpPr>
          <p:cNvPr id="3" name="Content Placeholder 2"/>
          <p:cNvSpPr>
            <a:spLocks noGrp="1"/>
          </p:cNvSpPr>
          <p:nvPr>
            <p:ph idx="1"/>
          </p:nvPr>
        </p:nvSpPr>
        <p:spPr/>
        <p:txBody>
          <a:bodyPr/>
          <a:lstStyle/>
          <a:p>
            <a:r>
              <a:rPr lang="en-US" dirty="0"/>
              <a:t>France accepts Russian offensive war to secure Balkan ambitions.</a:t>
            </a:r>
          </a:p>
          <a:p>
            <a:r>
              <a:rPr lang="en-US" dirty="0"/>
              <a:t>Russia accepts concept of offensive war in favor of France in North Africa</a:t>
            </a:r>
          </a:p>
          <a:p>
            <a:r>
              <a:rPr lang="en-US" dirty="0"/>
              <a:t>Entente goes from defensive to offensive alliance.</a:t>
            </a:r>
          </a:p>
          <a:p>
            <a:r>
              <a:rPr lang="en-US" dirty="0"/>
              <a:t>Specifically stated in pact if war breaks out between Serbia and Austria. France will stand by Russia, allowing the latter to give unconditional support to Serbia.</a:t>
            </a:r>
          </a:p>
        </p:txBody>
      </p:sp>
    </p:spTree>
    <p:extLst>
      <p:ext uri="{BB962C8B-B14F-4D97-AF65-F5344CB8AC3E}">
        <p14:creationId xmlns:p14="http://schemas.microsoft.com/office/powerpoint/2010/main" val="1138221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Of Dreadnaughts and Battlecruisers</a:t>
            </a:r>
          </a:p>
        </p:txBody>
      </p:sp>
      <p:sp>
        <p:nvSpPr>
          <p:cNvPr id="3" name="Content Placeholder 2"/>
          <p:cNvSpPr>
            <a:spLocks noGrp="1"/>
          </p:cNvSpPr>
          <p:nvPr>
            <p:ph idx="1"/>
          </p:nvPr>
        </p:nvSpPr>
        <p:spPr/>
        <p:txBody>
          <a:bodyPr/>
          <a:lstStyle/>
          <a:p>
            <a:r>
              <a:rPr lang="en-US" dirty="0"/>
              <a:t>Dreadnaughts BB’s vs Pre-Dreadnaughts BB’s</a:t>
            </a:r>
          </a:p>
          <a:p>
            <a:r>
              <a:rPr lang="en-US" dirty="0"/>
              <a:t>Battlecruisers</a:t>
            </a:r>
          </a:p>
          <a:p>
            <a:r>
              <a:rPr lang="en-US" dirty="0"/>
              <a:t>Armored Cruisers</a:t>
            </a:r>
          </a:p>
          <a:p>
            <a:r>
              <a:rPr lang="en-US" dirty="0"/>
              <a:t>Protected Cruisers</a:t>
            </a:r>
          </a:p>
          <a:p>
            <a:r>
              <a:rPr lang="en-US" dirty="0"/>
              <a:t>John Arbuthnot “Jackie” Fisher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2438400"/>
            <a:ext cx="2628900" cy="384775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4362277"/>
            <a:ext cx="1621319" cy="2332673"/>
          </a:xfrm>
          <a:prstGeom prst="rect">
            <a:avLst/>
          </a:prstGeom>
        </p:spPr>
      </p:pic>
    </p:spTree>
    <p:extLst>
      <p:ext uri="{BB962C8B-B14F-4D97-AF65-F5344CB8AC3E}">
        <p14:creationId xmlns:p14="http://schemas.microsoft.com/office/powerpoint/2010/main" val="9822140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0" y="704850"/>
            <a:ext cx="8229600" cy="1143000"/>
          </a:xfrm>
        </p:spPr>
        <p:txBody>
          <a:bodyPr/>
          <a:lstStyle/>
          <a:p>
            <a:pPr algn="ctr"/>
            <a:r>
              <a:rPr lang="en-US" altLang="en-US"/>
              <a:t>HMS Dreadnought</a:t>
            </a:r>
          </a:p>
        </p:txBody>
      </p:sp>
      <p:pic>
        <p:nvPicPr>
          <p:cNvPr id="13316" name="Picture 4" descr="HMS_Dreadnought_1906_H610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811214"/>
            <a:ext cx="2895600" cy="2227385"/>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800px-HMS_Dreadnought_%281911%29_profile_dra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86000"/>
            <a:ext cx="4419600" cy="295275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800px-Battleship_Mikasa_from_JFS1906_Cropp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038600"/>
            <a:ext cx="3429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3991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13046"/>
            <a:ext cx="9144000" cy="3831908"/>
          </a:xfrm>
          <a:prstGeom prst="rect">
            <a:avLst/>
          </a:prstGeom>
        </p:spPr>
      </p:pic>
    </p:spTree>
    <p:extLst>
      <p:ext uri="{BB962C8B-B14F-4D97-AF65-F5344CB8AC3E}">
        <p14:creationId xmlns:p14="http://schemas.microsoft.com/office/powerpoint/2010/main" val="13263039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082"/>
            <a:ext cx="9144000" cy="6711836"/>
          </a:xfrm>
          <a:prstGeom prst="rect">
            <a:avLst/>
          </a:prstGeom>
        </p:spPr>
      </p:pic>
    </p:spTree>
    <p:extLst>
      <p:ext uri="{BB962C8B-B14F-4D97-AF65-F5344CB8AC3E}">
        <p14:creationId xmlns:p14="http://schemas.microsoft.com/office/powerpoint/2010/main" val="23039677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04800"/>
            <a:ext cx="4398264" cy="271119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3200400"/>
            <a:ext cx="4724400" cy="3395663"/>
          </a:xfrm>
          <a:prstGeom prst="rect">
            <a:avLst/>
          </a:prstGeom>
        </p:spPr>
      </p:pic>
    </p:spTree>
    <p:extLst>
      <p:ext uri="{BB962C8B-B14F-4D97-AF65-F5344CB8AC3E}">
        <p14:creationId xmlns:p14="http://schemas.microsoft.com/office/powerpoint/2010/main" val="3807447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Von Clausewitz</a:t>
            </a:r>
          </a:p>
        </p:txBody>
      </p:sp>
      <p:sp>
        <p:nvSpPr>
          <p:cNvPr id="3" name="Content Placeholder 2"/>
          <p:cNvSpPr>
            <a:spLocks noGrp="1"/>
          </p:cNvSpPr>
          <p:nvPr>
            <p:ph idx="1"/>
          </p:nvPr>
        </p:nvSpPr>
        <p:spPr/>
        <p:txBody>
          <a:bodyPr>
            <a:normAutofit fontScale="77500" lnSpcReduction="20000"/>
          </a:bodyPr>
          <a:lstStyle/>
          <a:p>
            <a:r>
              <a:rPr lang="en-US" b="1" dirty="0"/>
              <a:t>the "fascinating trinity" (</a:t>
            </a:r>
            <a:r>
              <a:rPr lang="en-US" b="1" dirty="0" err="1"/>
              <a:t>wunderliche</a:t>
            </a:r>
            <a:r>
              <a:rPr lang="en-US" b="1" dirty="0"/>
              <a:t> </a:t>
            </a:r>
            <a:r>
              <a:rPr lang="en-US" b="1" dirty="0" err="1"/>
              <a:t>Dreifaltigkeit</a:t>
            </a:r>
            <a:r>
              <a:rPr lang="en-US" b="1" dirty="0"/>
              <a:t>) of war.</a:t>
            </a:r>
            <a:endParaRPr lang="en-US" dirty="0"/>
          </a:p>
          <a:p>
            <a:r>
              <a:rPr lang="en-US" b="1" dirty="0"/>
              <a:t>philosophical distinctions between "absolute war," "ideal war," and "real war</a:t>
            </a:r>
            <a:r>
              <a:rPr lang="en-US" dirty="0"/>
              <a:t>"</a:t>
            </a:r>
          </a:p>
          <a:p>
            <a:r>
              <a:rPr lang="en-US" b="1" dirty="0"/>
              <a:t>in "real war," the distinctive poles of a) war of limited objectives and b) war to "render the enemy helpless"</a:t>
            </a:r>
          </a:p>
          <a:p>
            <a:r>
              <a:rPr lang="en-US" b="1" dirty="0"/>
              <a:t>"war" belonging fundamentally to the social realm—rather than to the realms of art or science</a:t>
            </a:r>
          </a:p>
          <a:p>
            <a:r>
              <a:rPr lang="en-US" b="1" dirty="0"/>
              <a:t>"strategy" belongs primarily to the realm of art, but is constrained by quantitative analyses of political benefits versus military costs &amp; losses</a:t>
            </a:r>
          </a:p>
          <a:p>
            <a:r>
              <a:rPr lang="en-US" b="1" dirty="0"/>
              <a:t>"tactics" belongs primarily to the realm of science (most obvious in the development of siege warfare)</a:t>
            </a:r>
          </a:p>
          <a:p>
            <a:r>
              <a:rPr lang="en-US" b="1" dirty="0"/>
              <a:t>the importance of "moral forces" (more than simply "morale") as opposed to quantifiable physical elements</a:t>
            </a:r>
          </a:p>
        </p:txBody>
      </p:sp>
    </p:spTree>
    <p:extLst>
      <p:ext uri="{BB962C8B-B14F-4D97-AF65-F5344CB8AC3E}">
        <p14:creationId xmlns:p14="http://schemas.microsoft.com/office/powerpoint/2010/main" val="28705561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0" y="704850"/>
            <a:ext cx="8229600" cy="1143000"/>
          </a:xfrm>
        </p:spPr>
        <p:txBody>
          <a:bodyPr>
            <a:normAutofit fontScale="90000"/>
          </a:bodyPr>
          <a:lstStyle/>
          <a:p>
            <a:pPr algn="ctr"/>
            <a:r>
              <a:rPr lang="en-US" altLang="en-US" sz="3200"/>
              <a:t>Naval Balance of Power 1914 number of Dreadnoughts</a:t>
            </a:r>
            <a:br>
              <a:rPr lang="en-US" altLang="en-US" sz="4000"/>
            </a:br>
            <a:r>
              <a:rPr lang="en-US" altLang="en-US" sz="3200"/>
              <a:t>&amp; Battlecruisers</a:t>
            </a:r>
          </a:p>
        </p:txBody>
      </p:sp>
      <p:sp>
        <p:nvSpPr>
          <p:cNvPr id="14343" name="Rectangle 7"/>
          <p:cNvSpPr>
            <a:spLocks noGrp="1" noChangeArrowheads="1"/>
          </p:cNvSpPr>
          <p:nvPr>
            <p:ph type="body" sz="half" idx="4294967295"/>
          </p:nvPr>
        </p:nvSpPr>
        <p:spPr>
          <a:xfrm>
            <a:off x="0" y="1920875"/>
            <a:ext cx="4038600" cy="4433888"/>
          </a:xfrm>
        </p:spPr>
        <p:txBody>
          <a:bodyPr/>
          <a:lstStyle/>
          <a:p>
            <a:pPr algn="ctr">
              <a:lnSpc>
                <a:spcPct val="90000"/>
              </a:lnSpc>
            </a:pPr>
            <a:r>
              <a:rPr lang="en-US" altLang="en-US"/>
              <a:t>Allies</a:t>
            </a:r>
          </a:p>
          <a:p>
            <a:pPr>
              <a:lnSpc>
                <a:spcPct val="90000"/>
              </a:lnSpc>
            </a:pPr>
            <a:r>
              <a:rPr lang="en-US" altLang="en-US"/>
              <a:t>Great Britain 23 (15) 4 being built for others</a:t>
            </a:r>
          </a:p>
          <a:p>
            <a:pPr>
              <a:lnSpc>
                <a:spcPct val="90000"/>
              </a:lnSpc>
            </a:pPr>
            <a:r>
              <a:rPr lang="en-US" altLang="en-US"/>
              <a:t>United States 6 (4)</a:t>
            </a:r>
          </a:p>
          <a:p>
            <a:pPr>
              <a:lnSpc>
                <a:spcPct val="90000"/>
              </a:lnSpc>
            </a:pPr>
            <a:r>
              <a:rPr lang="en-US" altLang="en-US"/>
              <a:t>France 4 (3)</a:t>
            </a:r>
          </a:p>
          <a:p>
            <a:pPr>
              <a:lnSpc>
                <a:spcPct val="90000"/>
              </a:lnSpc>
            </a:pPr>
            <a:r>
              <a:rPr lang="en-US" altLang="en-US"/>
              <a:t>Japan 4 (4)</a:t>
            </a:r>
          </a:p>
          <a:p>
            <a:pPr>
              <a:lnSpc>
                <a:spcPct val="90000"/>
              </a:lnSpc>
            </a:pPr>
            <a:r>
              <a:rPr lang="en-US" altLang="en-US"/>
              <a:t>Italy 2 (2)</a:t>
            </a:r>
          </a:p>
          <a:p>
            <a:pPr>
              <a:lnSpc>
                <a:spcPct val="90000"/>
              </a:lnSpc>
            </a:pPr>
            <a:r>
              <a:rPr lang="en-US" altLang="en-US"/>
              <a:t>Russia 2 (1)</a:t>
            </a:r>
          </a:p>
          <a:p>
            <a:pPr>
              <a:lnSpc>
                <a:spcPct val="90000"/>
              </a:lnSpc>
            </a:pPr>
            <a:endParaRPr lang="en-US" altLang="en-US"/>
          </a:p>
        </p:txBody>
      </p:sp>
      <p:sp>
        <p:nvSpPr>
          <p:cNvPr id="14344" name="Rectangle 8"/>
          <p:cNvSpPr>
            <a:spLocks noGrp="1" noChangeArrowheads="1"/>
          </p:cNvSpPr>
          <p:nvPr>
            <p:ph type="body" sz="half" idx="4294967295"/>
          </p:nvPr>
        </p:nvSpPr>
        <p:spPr>
          <a:xfrm>
            <a:off x="5105400" y="1920875"/>
            <a:ext cx="4038600" cy="4433888"/>
          </a:xfrm>
        </p:spPr>
        <p:txBody>
          <a:bodyPr/>
          <a:lstStyle/>
          <a:p>
            <a:pPr algn="ctr">
              <a:lnSpc>
                <a:spcPct val="90000"/>
              </a:lnSpc>
            </a:pPr>
            <a:r>
              <a:rPr lang="en-US" altLang="en-US"/>
              <a:t>Central Powers</a:t>
            </a:r>
          </a:p>
          <a:p>
            <a:pPr>
              <a:lnSpc>
                <a:spcPct val="90000"/>
              </a:lnSpc>
            </a:pPr>
            <a:r>
              <a:rPr lang="en-US" altLang="en-US"/>
              <a:t>Germany 17 (7)</a:t>
            </a:r>
          </a:p>
          <a:p>
            <a:pPr>
              <a:lnSpc>
                <a:spcPct val="90000"/>
              </a:lnSpc>
            </a:pPr>
            <a:r>
              <a:rPr lang="en-US" altLang="en-US"/>
              <a:t>Austria-Hungary 2 (2)</a:t>
            </a:r>
          </a:p>
          <a:p>
            <a:pPr>
              <a:lnSpc>
                <a:spcPct val="90000"/>
              </a:lnSpc>
            </a:pPr>
            <a:r>
              <a:rPr lang="en-US" altLang="en-US"/>
              <a:t>Ottoman Empire 1-ex SMS Goeben</a:t>
            </a:r>
          </a:p>
        </p:txBody>
      </p:sp>
    </p:spTree>
    <p:extLst>
      <p:ext uri="{BB962C8B-B14F-4D97-AF65-F5344CB8AC3E}">
        <p14:creationId xmlns:p14="http://schemas.microsoft.com/office/powerpoint/2010/main" val="3377053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3810000"/>
          </a:xfrm>
          <a:prstGeom prst="rect">
            <a:avLst/>
          </a:prstGeom>
        </p:spPr>
      </p:pic>
    </p:spTree>
    <p:extLst>
      <p:ext uri="{BB962C8B-B14F-4D97-AF65-F5344CB8AC3E}">
        <p14:creationId xmlns:p14="http://schemas.microsoft.com/office/powerpoint/2010/main" val="27704824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Anglo-German Détente 1912-1914</a:t>
            </a:r>
          </a:p>
        </p:txBody>
      </p:sp>
      <p:sp>
        <p:nvSpPr>
          <p:cNvPr id="3" name="Content Placeholder 2"/>
          <p:cNvSpPr>
            <a:spLocks noGrp="1"/>
          </p:cNvSpPr>
          <p:nvPr>
            <p:ph idx="1"/>
          </p:nvPr>
        </p:nvSpPr>
        <p:spPr/>
        <p:txBody>
          <a:bodyPr/>
          <a:lstStyle/>
          <a:p>
            <a:r>
              <a:rPr lang="en-US" dirty="0"/>
              <a:t>Secret treaty to divide overseas Portuguese colonies in case of Portugal Empire collapse.</a:t>
            </a:r>
          </a:p>
          <a:p>
            <a:r>
              <a:rPr lang="en-US" dirty="0"/>
              <a:t>Germany ends naval arms race 1912.</a:t>
            </a:r>
          </a:p>
          <a:p>
            <a:r>
              <a:rPr lang="en-US" dirty="0"/>
              <a:t>British and German public opinion was still firmly set in arms race.</a:t>
            </a:r>
          </a:p>
          <a:p>
            <a:endParaRPr lang="en-US" dirty="0"/>
          </a:p>
          <a:p>
            <a:endParaRPr lang="en-US" dirty="0"/>
          </a:p>
        </p:txBody>
      </p:sp>
    </p:spTree>
    <p:extLst>
      <p:ext uri="{BB962C8B-B14F-4D97-AF65-F5344CB8AC3E}">
        <p14:creationId xmlns:p14="http://schemas.microsoft.com/office/powerpoint/2010/main" val="21172809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Liman von Sanders Affair 1913</a:t>
            </a:r>
          </a:p>
        </p:txBody>
      </p:sp>
      <p:sp>
        <p:nvSpPr>
          <p:cNvPr id="3" name="Content Placeholder 2"/>
          <p:cNvSpPr>
            <a:spLocks noGrp="1"/>
          </p:cNvSpPr>
          <p:nvPr>
            <p:ph idx="1"/>
          </p:nvPr>
        </p:nvSpPr>
        <p:spPr/>
        <p:txBody>
          <a:bodyPr/>
          <a:lstStyle/>
          <a:p>
            <a:r>
              <a:rPr lang="en-US" dirty="0"/>
              <a:t>German Jewish officer given command of prestigious Turkish 1</a:t>
            </a:r>
            <a:r>
              <a:rPr lang="en-US" baseline="30000" dirty="0"/>
              <a:t>st</a:t>
            </a:r>
            <a:r>
              <a:rPr lang="en-US" dirty="0"/>
              <a:t> Corps.</a:t>
            </a:r>
          </a:p>
          <a:p>
            <a:r>
              <a:rPr lang="en-US" dirty="0"/>
              <a:t>Berlin to Baghdad railway</a:t>
            </a:r>
          </a:p>
          <a:p>
            <a:r>
              <a:rPr lang="en-US" dirty="0"/>
              <a:t>German influence in Turkey</a:t>
            </a:r>
          </a:p>
          <a:p>
            <a:r>
              <a:rPr lang="en-US" dirty="0"/>
              <a:t>Inspector General, but soured German-Russian relations.</a:t>
            </a:r>
          </a:p>
        </p:txBody>
      </p:sp>
    </p:spTree>
    <p:extLst>
      <p:ext uri="{BB962C8B-B14F-4D97-AF65-F5344CB8AC3E}">
        <p14:creationId xmlns:p14="http://schemas.microsoft.com/office/powerpoint/2010/main" val="2306409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Before Sarajevo was war inevitable?</a:t>
            </a:r>
          </a:p>
        </p:txBody>
      </p:sp>
      <p:sp>
        <p:nvSpPr>
          <p:cNvPr id="3" name="Content Placeholder 2"/>
          <p:cNvSpPr>
            <a:spLocks noGrp="1"/>
          </p:cNvSpPr>
          <p:nvPr>
            <p:ph idx="1"/>
          </p:nvPr>
        </p:nvSpPr>
        <p:spPr/>
        <p:txBody>
          <a:bodyPr>
            <a:normAutofit fontScale="92500" lnSpcReduction="20000"/>
          </a:bodyPr>
          <a:lstStyle/>
          <a:p>
            <a:r>
              <a:rPr lang="en-US" dirty="0"/>
              <a:t>There was a thaw in Russian-British relations.</a:t>
            </a:r>
          </a:p>
          <a:p>
            <a:r>
              <a:rPr lang="en-US" dirty="0"/>
              <a:t>German and British relations had improved.</a:t>
            </a:r>
          </a:p>
          <a:p>
            <a:r>
              <a:rPr lang="en-US" dirty="0"/>
              <a:t>Secret negotiations between France and Russia, France was ready to guarantee Russian territorial goals in the Balkans.</a:t>
            </a:r>
          </a:p>
          <a:p>
            <a:r>
              <a:rPr lang="en-US" dirty="0"/>
              <a:t>Russia was backing an increasingly aggressive Serbia.</a:t>
            </a:r>
          </a:p>
          <a:p>
            <a:r>
              <a:rPr lang="en-US" dirty="0"/>
              <a:t>Serbian military was supporting terrorists in Bosnia.</a:t>
            </a:r>
          </a:p>
          <a:p>
            <a:r>
              <a:rPr lang="en-US" dirty="0"/>
              <a:t>Austria annexes Bosnia.</a:t>
            </a:r>
          </a:p>
          <a:p>
            <a:r>
              <a:rPr lang="en-US" dirty="0"/>
              <a:t>Germany was looking to woo Rumania, but the Hungarians of the Austrian government refused Rumanian demands.</a:t>
            </a:r>
          </a:p>
          <a:p>
            <a:r>
              <a:rPr lang="en-US" dirty="0"/>
              <a:t>Germany looks towards Bulgaria</a:t>
            </a:r>
          </a:p>
          <a:p>
            <a:r>
              <a:rPr lang="en-US" dirty="0"/>
              <a:t>Ottoman Empire goes searching for allies and finds for Germany.</a:t>
            </a:r>
          </a:p>
        </p:txBody>
      </p:sp>
    </p:spTree>
    <p:extLst>
      <p:ext uri="{BB962C8B-B14F-4D97-AF65-F5344CB8AC3E}">
        <p14:creationId xmlns:p14="http://schemas.microsoft.com/office/powerpoint/2010/main" val="205659553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a:t>The Victoria Connection</a:t>
            </a:r>
          </a:p>
        </p:txBody>
      </p:sp>
      <p:sp>
        <p:nvSpPr>
          <p:cNvPr id="12291" name="Rectangle 3"/>
          <p:cNvSpPr>
            <a:spLocks noGrp="1" noChangeArrowheads="1"/>
          </p:cNvSpPr>
          <p:nvPr>
            <p:ph type="body" idx="1"/>
          </p:nvPr>
        </p:nvSpPr>
        <p:spPr/>
        <p:txBody>
          <a:bodyPr/>
          <a:lstStyle/>
          <a:p>
            <a:endParaRPr lang="en-US" altLang="en-US"/>
          </a:p>
        </p:txBody>
      </p:sp>
      <p:pic>
        <p:nvPicPr>
          <p:cNvPr id="12292" name="Picture 4" descr="431px-Queen_Victoria_-Golden_Jubilee_-3a_cropp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171700"/>
            <a:ext cx="2627313"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395px-Bundesarchiv_Bild_183-R43302%2C_Kaiser_Wilhelm_II__und_Zar_Nikolaus_II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752600"/>
            <a:ext cx="2438400" cy="40767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Tsar_Nicholas_II_%26_King_George_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905000"/>
            <a:ext cx="2876550" cy="377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5897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Cousins War</a:t>
            </a:r>
          </a:p>
        </p:txBody>
      </p:sp>
      <p:sp>
        <p:nvSpPr>
          <p:cNvPr id="3" name="Content Placeholder 2"/>
          <p:cNvSpPr>
            <a:spLocks noGrp="1"/>
          </p:cNvSpPr>
          <p:nvPr>
            <p:ph idx="1"/>
          </p:nvPr>
        </p:nvSpPr>
        <p:spPr/>
        <p:txBody>
          <a:bodyPr/>
          <a:lstStyle/>
          <a:p>
            <a:r>
              <a:rPr lang="en-US" dirty="0"/>
              <a:t>Willy and Nicky 2</a:t>
            </a:r>
            <a:r>
              <a:rPr lang="en-US" baseline="30000" dirty="0"/>
              <a:t>nd</a:t>
            </a:r>
            <a:r>
              <a:rPr lang="en-US" dirty="0"/>
              <a:t> Cousins</a:t>
            </a:r>
          </a:p>
          <a:p>
            <a:r>
              <a:rPr lang="en-US" dirty="0"/>
              <a:t>Willy and George 1</a:t>
            </a:r>
            <a:r>
              <a:rPr lang="en-US" baseline="30000" dirty="0"/>
              <a:t>st</a:t>
            </a:r>
            <a:r>
              <a:rPr lang="en-US" dirty="0"/>
              <a:t> Cousins as are George and Nicky</a:t>
            </a:r>
          </a:p>
          <a:p>
            <a:r>
              <a:rPr lang="en-US" dirty="0"/>
              <a:t>All are also 5</a:t>
            </a:r>
            <a:r>
              <a:rPr lang="en-US" baseline="30000" dirty="0"/>
              <a:t>th</a:t>
            </a:r>
            <a:r>
              <a:rPr lang="en-US" dirty="0"/>
              <a:t> Cousins as descendants of King George II.</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3429000"/>
            <a:ext cx="4038600" cy="2950071"/>
          </a:xfrm>
          <a:prstGeom prst="rect">
            <a:avLst/>
          </a:prstGeom>
        </p:spPr>
      </p:pic>
    </p:spTree>
    <p:extLst>
      <p:ext uri="{BB962C8B-B14F-4D97-AF65-F5344CB8AC3E}">
        <p14:creationId xmlns:p14="http://schemas.microsoft.com/office/powerpoint/2010/main" val="13606519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July Crisis</a:t>
            </a:r>
          </a:p>
        </p:txBody>
      </p:sp>
      <p:sp>
        <p:nvSpPr>
          <p:cNvPr id="3" name="Content Placeholder 2"/>
          <p:cNvSpPr>
            <a:spLocks noGrp="1"/>
          </p:cNvSpPr>
          <p:nvPr>
            <p:ph idx="1"/>
          </p:nvPr>
        </p:nvSpPr>
        <p:spPr/>
        <p:txBody>
          <a:bodyPr/>
          <a:lstStyle/>
          <a:p>
            <a:r>
              <a:rPr lang="en-US" dirty="0"/>
              <a:t>Initial opinion is against Serbia.  Lord Grey wished to see Serbian trounced.</a:t>
            </a:r>
          </a:p>
          <a:p>
            <a:r>
              <a:rPr lang="en-US" dirty="0"/>
              <a:t>Austrian heavy handedness causes opinions to look at Serbia with sympathy.</a:t>
            </a:r>
          </a:p>
        </p:txBody>
      </p:sp>
    </p:spTree>
    <p:extLst>
      <p:ext uri="{BB962C8B-B14F-4D97-AF65-F5344CB8AC3E}">
        <p14:creationId xmlns:p14="http://schemas.microsoft.com/office/powerpoint/2010/main" val="16566121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German-Austrian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2133600"/>
            <a:ext cx="1676400" cy="213868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1981200"/>
            <a:ext cx="1905000" cy="28401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5700" y="1904723"/>
            <a:ext cx="1871187" cy="266835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1000" y="2120885"/>
            <a:ext cx="1845171" cy="2357889"/>
          </a:xfrm>
          <a:prstGeom prst="rect">
            <a:avLst/>
          </a:prstGeom>
        </p:spPr>
      </p:pic>
      <p:sp>
        <p:nvSpPr>
          <p:cNvPr id="8" name="TextBox 7"/>
          <p:cNvSpPr txBox="1"/>
          <p:nvPr/>
        </p:nvSpPr>
        <p:spPr>
          <a:xfrm>
            <a:off x="609600" y="4882896"/>
            <a:ext cx="7924800" cy="646331"/>
          </a:xfrm>
          <a:prstGeom prst="rect">
            <a:avLst/>
          </a:prstGeom>
          <a:noFill/>
        </p:spPr>
        <p:txBody>
          <a:bodyPr wrap="square" rtlCol="0">
            <a:spAutoFit/>
          </a:bodyPr>
          <a:lstStyle/>
          <a:p>
            <a:r>
              <a:rPr lang="en-US" dirty="0"/>
              <a:t>Conrad von </a:t>
            </a:r>
            <a:r>
              <a:rPr lang="en-US" dirty="0" err="1"/>
              <a:t>Hötzendorf</a:t>
            </a:r>
            <a:r>
              <a:rPr lang="en-US" dirty="0"/>
              <a:t>, Leopold </a:t>
            </a:r>
            <a:r>
              <a:rPr lang="en-US" dirty="0" err="1"/>
              <a:t>vob</a:t>
            </a:r>
            <a:r>
              <a:rPr lang="en-US" dirty="0"/>
              <a:t> </a:t>
            </a:r>
            <a:r>
              <a:rPr lang="en-US" dirty="0" err="1"/>
              <a:t>Berchtold</a:t>
            </a:r>
            <a:r>
              <a:rPr lang="en-US" dirty="0"/>
              <a:t>, Franz Josef, Theobald von Bethmann-Hollweg</a:t>
            </a:r>
          </a:p>
        </p:txBody>
      </p:sp>
    </p:spTree>
    <p:extLst>
      <p:ext uri="{BB962C8B-B14F-4D97-AF65-F5344CB8AC3E}">
        <p14:creationId xmlns:p14="http://schemas.microsoft.com/office/powerpoint/2010/main" val="3193105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Entente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2362200"/>
            <a:ext cx="2514600" cy="356616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362200"/>
            <a:ext cx="2514600" cy="347472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2253987"/>
            <a:ext cx="2471057" cy="3691145"/>
          </a:xfrm>
          <a:prstGeom prst="rect">
            <a:avLst/>
          </a:prstGeom>
        </p:spPr>
      </p:pic>
    </p:spTree>
    <p:extLst>
      <p:ext uri="{BB962C8B-B14F-4D97-AF65-F5344CB8AC3E}">
        <p14:creationId xmlns:p14="http://schemas.microsoft.com/office/powerpoint/2010/main" val="1240728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Von Clausewitz</a:t>
            </a:r>
          </a:p>
        </p:txBody>
      </p:sp>
      <p:sp>
        <p:nvSpPr>
          <p:cNvPr id="3" name="Content Placeholder 2"/>
          <p:cNvSpPr>
            <a:spLocks noGrp="1"/>
          </p:cNvSpPr>
          <p:nvPr>
            <p:ph idx="1"/>
          </p:nvPr>
        </p:nvSpPr>
        <p:spPr/>
        <p:txBody>
          <a:bodyPr>
            <a:normAutofit fontScale="92500" lnSpcReduction="20000"/>
          </a:bodyPr>
          <a:lstStyle/>
          <a:p>
            <a:r>
              <a:rPr lang="en-US" b="1" dirty="0"/>
              <a:t>the "military virtues" of professional armies (which do not necessarily trump the rather different virtues of other kinds of fighting forces</a:t>
            </a:r>
            <a:r>
              <a:rPr lang="en-US" dirty="0"/>
              <a:t>)</a:t>
            </a:r>
          </a:p>
          <a:p>
            <a:r>
              <a:rPr lang="en-US" b="1" dirty="0"/>
              <a:t>conversely, the very real effects of a superiority in numbers and "mass</a:t>
            </a:r>
            <a:r>
              <a:rPr lang="en-US" dirty="0"/>
              <a:t>"</a:t>
            </a:r>
          </a:p>
          <a:p>
            <a:r>
              <a:rPr lang="en-US" b="1" dirty="0"/>
              <a:t>the essential unpredictability of war</a:t>
            </a:r>
          </a:p>
          <a:p>
            <a:r>
              <a:rPr lang="en-US" b="1" dirty="0"/>
              <a:t>the "fog" of war</a:t>
            </a:r>
          </a:p>
          <a:p>
            <a:r>
              <a:rPr lang="en-US" b="1" dirty="0"/>
              <a:t>"friction" – the disparity between the ideal performance of units, organization or systems and their actual performance in real world scenarios strategic and operational "centers of gravity"</a:t>
            </a:r>
          </a:p>
          <a:p>
            <a:r>
              <a:rPr lang="en-US" b="1" dirty="0"/>
              <a:t>the "culminating point of the offensive"</a:t>
            </a:r>
          </a:p>
          <a:p>
            <a:r>
              <a:rPr lang="en-US" b="1" dirty="0"/>
              <a:t>the "culminating point of victory</a:t>
            </a:r>
            <a:r>
              <a:rPr lang="en-US" dirty="0"/>
              <a:t>"</a:t>
            </a:r>
          </a:p>
        </p:txBody>
      </p:sp>
    </p:spTree>
    <p:extLst>
      <p:ext uri="{BB962C8B-B14F-4D97-AF65-F5344CB8AC3E}">
        <p14:creationId xmlns:p14="http://schemas.microsoft.com/office/powerpoint/2010/main" val="37292151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July Crisis</a:t>
            </a:r>
          </a:p>
        </p:txBody>
      </p:sp>
      <p:sp>
        <p:nvSpPr>
          <p:cNvPr id="3" name="Content Placeholder 2"/>
          <p:cNvSpPr>
            <a:spLocks noGrp="1"/>
          </p:cNvSpPr>
          <p:nvPr>
            <p:ph idx="1"/>
          </p:nvPr>
        </p:nvSpPr>
        <p:spPr/>
        <p:txBody>
          <a:bodyPr>
            <a:normAutofit fontScale="70000" lnSpcReduction="20000"/>
          </a:bodyPr>
          <a:lstStyle/>
          <a:p>
            <a:r>
              <a:rPr lang="en-US" dirty="0"/>
              <a:t>June 28, 1914: Serbian irredentists assassinate Archduke Franz Ferdinand of the Austro-Hungarian Empire.</a:t>
            </a:r>
          </a:p>
          <a:p>
            <a:r>
              <a:rPr lang="en-US" dirty="0"/>
              <a:t>June 30: Austrian Foreign Minister Count Leopold </a:t>
            </a:r>
            <a:r>
              <a:rPr lang="en-US" dirty="0" err="1"/>
              <a:t>Berchtold</a:t>
            </a:r>
            <a:r>
              <a:rPr lang="en-US" dirty="0"/>
              <a:t> and Emperor Franz Josef agree that the "policy of patience" with Serbia was at an end and a firm line must be taken.</a:t>
            </a:r>
          </a:p>
          <a:p>
            <a:r>
              <a:rPr lang="en-US" dirty="0"/>
              <a:t>July 5: Austrian Diplomat Alexander, Count of </a:t>
            </a:r>
            <a:r>
              <a:rPr lang="en-US" dirty="0" err="1"/>
              <a:t>Hoyos</a:t>
            </a:r>
            <a:r>
              <a:rPr lang="en-US" dirty="0"/>
              <a:t> visits Berlin to ascertain German attitudes.</a:t>
            </a:r>
          </a:p>
          <a:p>
            <a:r>
              <a:rPr lang="en-US" dirty="0"/>
              <a:t>July 6: Germany provides unconditional support to Austria-Hungary – the so-called "blank check".</a:t>
            </a:r>
          </a:p>
          <a:p>
            <a:r>
              <a:rPr lang="en-US" dirty="0"/>
              <a:t>July 20–23: French President Raymond </a:t>
            </a:r>
            <a:r>
              <a:rPr lang="en-US" dirty="0" err="1"/>
              <a:t>Poincaré</a:t>
            </a:r>
            <a:r>
              <a:rPr lang="en-US" dirty="0"/>
              <a:t>, on state visit to the Tsar at St Petersburg, urges intransigent opposition to any Austrian measure against Serbia.</a:t>
            </a:r>
          </a:p>
          <a:p>
            <a:r>
              <a:rPr lang="en-US" dirty="0"/>
              <a:t>July 23: Austria-Hungary, following their own secret enquiry, sends an ultimatum to Serbia, containing their demands, and gives only forty-eight hours to comply.</a:t>
            </a:r>
          </a:p>
          <a:p>
            <a:r>
              <a:rPr lang="en-US" dirty="0"/>
              <a:t>July 24: Sir Edward Grey, speaking for the British government, asks that Germany, France, Italy and Great Britain, "who had no direct interests in Serbia, should act together for the sake of peace simultaneously."[21]</a:t>
            </a:r>
          </a:p>
        </p:txBody>
      </p:sp>
    </p:spTree>
    <p:extLst>
      <p:ext uri="{BB962C8B-B14F-4D97-AF65-F5344CB8AC3E}">
        <p14:creationId xmlns:p14="http://schemas.microsoft.com/office/powerpoint/2010/main" val="38839222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Ultimatum</a:t>
            </a:r>
          </a:p>
        </p:txBody>
      </p:sp>
      <p:sp>
        <p:nvSpPr>
          <p:cNvPr id="3" name="Content Placeholder 2"/>
          <p:cNvSpPr>
            <a:spLocks noGrp="1"/>
          </p:cNvSpPr>
          <p:nvPr>
            <p:ph idx="1"/>
          </p:nvPr>
        </p:nvSpPr>
        <p:spPr/>
        <p:txBody>
          <a:bodyPr>
            <a:normAutofit lnSpcReduction="10000"/>
          </a:bodyPr>
          <a:lstStyle/>
          <a:p>
            <a:r>
              <a:rPr lang="en-US" sz="1200" dirty="0">
                <a:latin typeface="Times New Roman" panose="02020603050405020304" pitchFamily="18" charset="0"/>
                <a:cs typeface="Times New Roman" panose="02020603050405020304" pitchFamily="18" charset="0"/>
              </a:rPr>
              <a:t>The Austro-Hungarian ultimatum] demanded from the Serbian state to formally and publicly condemn the "dangerous propaganda" against Austria-Hungary, the ultimate aim of which, it claimed, is to "detach from the Monarchy territories belonging to it". Moreover, Belgrade should "suppress by every means this criminal and terrorist propaganda".</a:t>
            </a:r>
          </a:p>
          <a:p>
            <a:r>
              <a:rPr lang="en-US" sz="1200" dirty="0">
                <a:latin typeface="Times New Roman" panose="02020603050405020304" pitchFamily="18" charset="0"/>
                <a:cs typeface="Times New Roman" panose="02020603050405020304" pitchFamily="18" charset="0"/>
              </a:rPr>
              <a:t>In addition, the Serbian government should</a:t>
            </a:r>
          </a:p>
          <a:p>
            <a:r>
              <a:rPr lang="en-US" sz="1200" dirty="0">
                <a:latin typeface="Times New Roman" panose="02020603050405020304" pitchFamily="18" charset="0"/>
                <a:cs typeface="Times New Roman" panose="02020603050405020304" pitchFamily="18" charset="0"/>
              </a:rPr>
              <a:t>    Suppress all publications which "incite hatred and contempt of the Austro-Hungarian Monarchy" and are "directed against its territorial integrity".</a:t>
            </a:r>
          </a:p>
          <a:p>
            <a:r>
              <a:rPr lang="en-US" sz="1200" dirty="0">
                <a:latin typeface="Times New Roman" panose="02020603050405020304" pitchFamily="18" charset="0"/>
                <a:cs typeface="Times New Roman" panose="02020603050405020304" pitchFamily="18" charset="0"/>
              </a:rPr>
              <a:t>    Dissolve the Serbian nationalist organization </a:t>
            </a:r>
            <a:r>
              <a:rPr lang="en-US" sz="1200" dirty="0" err="1">
                <a:latin typeface="Times New Roman" panose="02020603050405020304" pitchFamily="18" charset="0"/>
                <a:cs typeface="Times New Roman" panose="02020603050405020304" pitchFamily="18" charset="0"/>
              </a:rPr>
              <a:t>Narodna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Odbrana</a:t>
            </a:r>
            <a:r>
              <a:rPr lang="en-US" sz="1200" dirty="0">
                <a:latin typeface="Times New Roman" panose="02020603050405020304" pitchFamily="18" charset="0"/>
                <a:cs typeface="Times New Roman" panose="02020603050405020304" pitchFamily="18" charset="0"/>
              </a:rPr>
              <a:t> ("The People's Defense") and all other such societies in Serbia.</a:t>
            </a:r>
          </a:p>
          <a:p>
            <a:r>
              <a:rPr lang="en-US" sz="1200" dirty="0">
                <a:latin typeface="Times New Roman" panose="02020603050405020304" pitchFamily="18" charset="0"/>
                <a:cs typeface="Times New Roman" panose="02020603050405020304" pitchFamily="18" charset="0"/>
              </a:rPr>
              <a:t>    Eliminate without delay from schoolbooks and public documents all "propaganda against Austria-Hungary".</a:t>
            </a:r>
          </a:p>
          <a:p>
            <a:r>
              <a:rPr lang="en-US" sz="1200" dirty="0">
                <a:latin typeface="Times New Roman" panose="02020603050405020304" pitchFamily="18" charset="0"/>
                <a:cs typeface="Times New Roman" panose="02020603050405020304" pitchFamily="18" charset="0"/>
              </a:rPr>
              <a:t>    Remove from the Serbian military and civil administration all officers and functionaries whose names the Austro-Hungarian Government will provide.</a:t>
            </a:r>
          </a:p>
          <a:p>
            <a:r>
              <a:rPr lang="en-US" sz="1200"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Accept in Serbia "representatives of the Austro-Hungarian Government" for the "suppression of subversive movements".</a:t>
            </a:r>
          </a:p>
          <a:p>
            <a:r>
              <a:rPr lang="en-US" sz="1200" dirty="0">
                <a:latin typeface="Times New Roman" panose="02020603050405020304" pitchFamily="18" charset="0"/>
                <a:cs typeface="Times New Roman" panose="02020603050405020304" pitchFamily="18" charset="0"/>
              </a:rPr>
              <a:t>    Bring to trial all accessories to the Archduke's assassination and allow "Austro-Hungarian delegates" (law enforcement officers) to take part in the investigations.</a:t>
            </a:r>
          </a:p>
          <a:p>
            <a:r>
              <a:rPr lang="en-US" sz="1200" dirty="0">
                <a:latin typeface="Times New Roman" panose="02020603050405020304" pitchFamily="18" charset="0"/>
                <a:cs typeface="Times New Roman" panose="02020603050405020304" pitchFamily="18" charset="0"/>
              </a:rPr>
              <a:t>    Arrest Major Vojislav </a:t>
            </a:r>
            <a:r>
              <a:rPr lang="en-US" sz="1200" dirty="0" err="1">
                <a:latin typeface="Times New Roman" panose="02020603050405020304" pitchFamily="18" charset="0"/>
                <a:cs typeface="Times New Roman" panose="02020603050405020304" pitchFamily="18" charset="0"/>
              </a:rPr>
              <a:t>Tankosić</a:t>
            </a:r>
            <a:r>
              <a:rPr lang="en-US" sz="1200" dirty="0">
                <a:latin typeface="Times New Roman" panose="02020603050405020304" pitchFamily="18" charset="0"/>
                <a:cs typeface="Times New Roman" panose="02020603050405020304" pitchFamily="18" charset="0"/>
              </a:rPr>
              <a:t> and civil servant Milan </a:t>
            </a:r>
            <a:r>
              <a:rPr lang="en-US" sz="1200" dirty="0" err="1">
                <a:latin typeface="Times New Roman" panose="02020603050405020304" pitchFamily="18" charset="0"/>
                <a:cs typeface="Times New Roman" panose="02020603050405020304" pitchFamily="18" charset="0"/>
              </a:rPr>
              <a:t>Ciganović</a:t>
            </a:r>
            <a:r>
              <a:rPr lang="en-US" sz="1200" dirty="0">
                <a:latin typeface="Times New Roman" panose="02020603050405020304" pitchFamily="18" charset="0"/>
                <a:cs typeface="Times New Roman" panose="02020603050405020304" pitchFamily="18" charset="0"/>
              </a:rPr>
              <a:t> who were named as participants in the assassination plot.</a:t>
            </a:r>
          </a:p>
          <a:p>
            <a:r>
              <a:rPr lang="en-US" sz="1200" dirty="0">
                <a:latin typeface="Times New Roman" panose="02020603050405020304" pitchFamily="18" charset="0"/>
                <a:cs typeface="Times New Roman" panose="02020603050405020304" pitchFamily="18" charset="0"/>
              </a:rPr>
              <a:t>    Cease the cooperation of the Serbian authorities in the "traffic in arms and explosives across the frontier"; dismiss and punish the officials of </a:t>
            </a:r>
            <a:r>
              <a:rPr lang="en-US" sz="1200" dirty="0" err="1">
                <a:latin typeface="Times New Roman" panose="02020603050405020304" pitchFamily="18" charset="0"/>
                <a:cs typeface="Times New Roman" panose="02020603050405020304" pitchFamily="18" charset="0"/>
              </a:rPr>
              <a:t>Šabac</a:t>
            </a:r>
            <a:r>
              <a:rPr lang="en-US" sz="1200" dirty="0">
                <a:latin typeface="Times New Roman" panose="02020603050405020304" pitchFamily="18" charset="0"/>
                <a:cs typeface="Times New Roman" panose="02020603050405020304" pitchFamily="18" charset="0"/>
              </a:rPr>
              <a:t> and </a:t>
            </a:r>
            <a:r>
              <a:rPr lang="en-US" sz="1200" dirty="0" err="1">
                <a:latin typeface="Times New Roman" panose="02020603050405020304" pitchFamily="18" charset="0"/>
                <a:cs typeface="Times New Roman" panose="02020603050405020304" pitchFamily="18" charset="0"/>
              </a:rPr>
              <a:t>Loznica</a:t>
            </a:r>
            <a:r>
              <a:rPr lang="en-US" sz="1200" dirty="0">
                <a:latin typeface="Times New Roman" panose="02020603050405020304" pitchFamily="18" charset="0"/>
                <a:cs typeface="Times New Roman" panose="02020603050405020304" pitchFamily="18" charset="0"/>
              </a:rPr>
              <a:t> frontier service, "guilty of having assisted the perpetrators of the Sarajevo crime".</a:t>
            </a:r>
          </a:p>
          <a:p>
            <a:r>
              <a:rPr lang="en-US" sz="1200" dirty="0">
                <a:latin typeface="Times New Roman" panose="02020603050405020304" pitchFamily="18" charset="0"/>
                <a:cs typeface="Times New Roman" panose="02020603050405020304" pitchFamily="18" charset="0"/>
              </a:rPr>
              <a:t>    Provide "explanations" to the Austro-Hungarian Government regarding "Serbian officials" who have expressed themselves in interviews "in terms of hostility to the Austro-Hungarian Government".</a:t>
            </a:r>
          </a:p>
          <a:p>
            <a:r>
              <a:rPr lang="en-US" sz="1200" dirty="0">
                <a:latin typeface="Times New Roman" panose="02020603050405020304" pitchFamily="18" charset="0"/>
                <a:cs typeface="Times New Roman" panose="02020603050405020304" pitchFamily="18" charset="0"/>
              </a:rPr>
              <a:t>    Notify the Austro-Hungarian Government "without delay" of the execution of the measures comprised in the ultimatum.</a:t>
            </a:r>
          </a:p>
          <a:p>
            <a:r>
              <a:rPr lang="en-US" sz="1200" dirty="0">
                <a:latin typeface="Times New Roman" panose="02020603050405020304" pitchFamily="18" charset="0"/>
                <a:cs typeface="Times New Roman" panose="02020603050405020304" pitchFamily="18" charset="0"/>
              </a:rPr>
              <a:t>SERBIA ACCEPTS ALL CONDITIONALLY BUT POINT 6</a:t>
            </a:r>
          </a:p>
          <a:p>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26642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July Crisis</a:t>
            </a:r>
          </a:p>
        </p:txBody>
      </p:sp>
      <p:sp>
        <p:nvSpPr>
          <p:cNvPr id="3" name="Content Placeholder 2"/>
          <p:cNvSpPr>
            <a:spLocks noGrp="1"/>
          </p:cNvSpPr>
          <p:nvPr>
            <p:ph idx="1"/>
          </p:nvPr>
        </p:nvSpPr>
        <p:spPr/>
        <p:txBody>
          <a:bodyPr>
            <a:normAutofit fontScale="55000" lnSpcReduction="20000"/>
          </a:bodyPr>
          <a:lstStyle/>
          <a:p>
            <a:r>
              <a:rPr lang="en-US" dirty="0"/>
              <a:t>July 24: Serbia seeks support from Russia and Russia advises Serbia not to accept the ultimatum.[22] Germany officially declares support for Austria's position.</a:t>
            </a:r>
          </a:p>
          <a:p>
            <a:r>
              <a:rPr lang="en-US" dirty="0"/>
              <a:t>July 24 Russian Council of Ministers agrees secret partial </a:t>
            </a:r>
            <a:r>
              <a:rPr lang="en-US" dirty="0" err="1"/>
              <a:t>mobilisation</a:t>
            </a:r>
            <a:r>
              <a:rPr lang="en-US" dirty="0"/>
              <a:t> of the Russian Army and Navy.</a:t>
            </a:r>
          </a:p>
          <a:p>
            <a:r>
              <a:rPr lang="en-US" dirty="0"/>
              <a:t>July 25: Tsar approves Council of Ministers decision and Russia begins partial mobilization of 1.1 million men against the Austrian-Hungarian Empire.[23]</a:t>
            </a:r>
          </a:p>
          <a:p>
            <a:r>
              <a:rPr lang="en-US" dirty="0"/>
              <a:t>July 25: Serbia responds to Austro-Hungarian </a:t>
            </a:r>
            <a:r>
              <a:rPr lang="en-US" dirty="0" err="1"/>
              <a:t>démarche</a:t>
            </a:r>
            <a:r>
              <a:rPr lang="en-US" dirty="0"/>
              <a:t> with less than full acceptance and asks that the Hague Tribunal arbitrate. Austria-Hungary breaks diplomatic relations with Serbia. Serbia mobilizes its army.</a:t>
            </a:r>
          </a:p>
          <a:p>
            <a:r>
              <a:rPr lang="en-US" dirty="0"/>
              <a:t>July 26: Serbian reservists accidentally violate Austro-Hungarian border at </a:t>
            </a:r>
            <a:r>
              <a:rPr lang="en-US" dirty="0" err="1"/>
              <a:t>Temes-Kubin</a:t>
            </a:r>
            <a:r>
              <a:rPr lang="en-US" dirty="0"/>
              <a:t>.[24]</a:t>
            </a:r>
          </a:p>
          <a:p>
            <a:r>
              <a:rPr lang="en-US" dirty="0"/>
              <a:t>July 26: A meeting is organized to take place between ambassadors from Great Britain, Germany, Italy and France to discuss the crisis. Germany declines the invitation.</a:t>
            </a:r>
          </a:p>
          <a:p>
            <a:r>
              <a:rPr lang="en-US" b="1" dirty="0"/>
              <a:t>July 28: Austria-Hungary, having failed to accept Serbia's response of the 25th, declares war on Serbia. Austro-Hungarian mobilization against Serbia begins.</a:t>
            </a:r>
          </a:p>
          <a:p>
            <a:r>
              <a:rPr lang="en-US" dirty="0"/>
              <a:t>July 29: Sir Edward Grey appeals to Germany to intervene to maintain peace.</a:t>
            </a:r>
          </a:p>
          <a:p>
            <a:r>
              <a:rPr lang="en-US" dirty="0"/>
              <a:t>July 29: The British Ambassador in Berlin, Sir Edward </a:t>
            </a:r>
            <a:r>
              <a:rPr lang="en-US" dirty="0" err="1"/>
              <a:t>Goschen</a:t>
            </a:r>
            <a:r>
              <a:rPr lang="en-US" dirty="0"/>
              <a:t>, is informed by the German Chancellor that Germany is contemplating war with France, and furthermore, wishes to send its army through Belgium. He tries to secure Britain's neutrality in such an action.</a:t>
            </a:r>
          </a:p>
          <a:p>
            <a:r>
              <a:rPr lang="en-US" dirty="0"/>
              <a:t>July 29: In the morning Russian general mobilization against Austria and Germany is ordered; in the evening[25] the Tsar chooses for partial mobilization after a flurry of telegrams with Kaiser Wilhelm.[26]</a:t>
            </a:r>
          </a:p>
          <a:p>
            <a:r>
              <a:rPr lang="en-US" dirty="0"/>
              <a:t>July 30: Russian general mobilization is reordered by the Tsar on instigation by Sergei </a:t>
            </a:r>
            <a:r>
              <a:rPr lang="en-US" dirty="0" err="1"/>
              <a:t>Sazonov</a:t>
            </a:r>
            <a:r>
              <a:rPr lang="en-US" dirty="0"/>
              <a:t>.</a:t>
            </a:r>
          </a:p>
        </p:txBody>
      </p:sp>
    </p:spTree>
    <p:extLst>
      <p:ext uri="{BB962C8B-B14F-4D97-AF65-F5344CB8AC3E}">
        <p14:creationId xmlns:p14="http://schemas.microsoft.com/office/powerpoint/2010/main" val="42808810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July Crisis</a:t>
            </a:r>
          </a:p>
        </p:txBody>
      </p:sp>
      <p:sp>
        <p:nvSpPr>
          <p:cNvPr id="3" name="Content Placeholder 2"/>
          <p:cNvSpPr>
            <a:spLocks noGrp="1"/>
          </p:cNvSpPr>
          <p:nvPr>
            <p:ph idx="1"/>
          </p:nvPr>
        </p:nvSpPr>
        <p:spPr/>
        <p:txBody>
          <a:bodyPr>
            <a:normAutofit fontScale="47500" lnSpcReduction="20000"/>
          </a:bodyPr>
          <a:lstStyle/>
          <a:p>
            <a:r>
              <a:rPr lang="en-US" dirty="0"/>
              <a:t>July 31: Austrian general mobilization is ordered.</a:t>
            </a:r>
          </a:p>
          <a:p>
            <a:r>
              <a:rPr lang="en-US" dirty="0"/>
              <a:t>July 31: Germany enters a period preparatory to war.</a:t>
            </a:r>
          </a:p>
          <a:p>
            <a:r>
              <a:rPr lang="en-US" dirty="0"/>
              <a:t>July 31: Germany sends an ultimatum to Russia, demanding that they halt general mobilization within twelve hours, but Russia refuses.</a:t>
            </a:r>
          </a:p>
          <a:p>
            <a:r>
              <a:rPr lang="en-US" dirty="0"/>
              <a:t>July 31: Both France and Germany are asked by Britain to declare their support for the ongoing neutrality of Belgium. France agrees to this. Germany does not respond.</a:t>
            </a:r>
          </a:p>
          <a:p>
            <a:r>
              <a:rPr lang="en-US" dirty="0"/>
              <a:t>July 31: Germany asks France whether it would stay neutral in case of a war Germany vs. Russia.</a:t>
            </a:r>
          </a:p>
          <a:p>
            <a:r>
              <a:rPr lang="en-US" b="1" dirty="0"/>
              <a:t>August 1: German general mobilization is ordered, deployment plan '</a:t>
            </a:r>
            <a:r>
              <a:rPr lang="en-US" b="1" dirty="0" err="1"/>
              <a:t>Aufmarsch</a:t>
            </a:r>
            <a:r>
              <a:rPr lang="en-US" b="1" dirty="0"/>
              <a:t> II West' chosen.</a:t>
            </a:r>
          </a:p>
          <a:p>
            <a:r>
              <a:rPr lang="en-US" b="1" dirty="0"/>
              <a:t>August 1: French general mobilization is ordered, deployment Plan XVII chosen.</a:t>
            </a:r>
          </a:p>
          <a:p>
            <a:r>
              <a:rPr lang="en-US" b="1" dirty="0"/>
              <a:t>August 1: Germany declares war against Russia.</a:t>
            </a:r>
          </a:p>
          <a:p>
            <a:r>
              <a:rPr lang="en-US" dirty="0"/>
              <a:t>August 1: The Tsar responds to the king's telegram, stating, "I would gladly have accepted your proposals had not the German ambassador this afternoon presented a note to my Government declaring war."</a:t>
            </a:r>
          </a:p>
          <a:p>
            <a:r>
              <a:rPr lang="en-US" dirty="0"/>
              <a:t>August 2: Germany and the Ottoman Empire sign a secret treaty[27] entrenching the Ottoman–German Alliance.</a:t>
            </a:r>
          </a:p>
          <a:p>
            <a:r>
              <a:rPr lang="en-US" b="1" dirty="0"/>
              <a:t>August 3: Germany, after France declines (See Note) its demand to remain neutral,[28] declares war on France. Germany states to Belgium that she would "treat her as an enemy" if she did not allow free passage of German troops across her lands.</a:t>
            </a:r>
          </a:p>
          <a:p>
            <a:r>
              <a:rPr lang="en-US" dirty="0"/>
              <a:t>August 4: Germany implements offensive operation inspired by Schlieffen Plan.</a:t>
            </a:r>
          </a:p>
          <a:p>
            <a:r>
              <a:rPr lang="en-US" b="1" dirty="0"/>
              <a:t>August 4 (midnight): Having failed to receive notice from Germany assuring the neutrality of Belgium, Britain declares war on Germany.</a:t>
            </a:r>
          </a:p>
          <a:p>
            <a:r>
              <a:rPr lang="en-US" b="1" dirty="0"/>
              <a:t>August 6: Austria-Hungary declares war on Russia.</a:t>
            </a:r>
          </a:p>
          <a:p>
            <a:r>
              <a:rPr lang="en-US" b="1" dirty="0"/>
              <a:t>August 23: Japan, honoring the Anglo-Japanese Alliance, declares war on Germany.</a:t>
            </a:r>
          </a:p>
          <a:p>
            <a:r>
              <a:rPr lang="en-US" b="1" dirty="0"/>
              <a:t>August 25: Japan declares war on Austria-Hungary.</a:t>
            </a:r>
          </a:p>
        </p:txBody>
      </p:sp>
    </p:spTree>
    <p:extLst>
      <p:ext uri="{BB962C8B-B14F-4D97-AF65-F5344CB8AC3E}">
        <p14:creationId xmlns:p14="http://schemas.microsoft.com/office/powerpoint/2010/main" val="30102201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culminating point</a:t>
            </a:r>
          </a:p>
        </p:txBody>
      </p:sp>
      <p:sp>
        <p:nvSpPr>
          <p:cNvPr id="3" name="Content Placeholder 2"/>
          <p:cNvSpPr>
            <a:spLocks noGrp="1"/>
          </p:cNvSpPr>
          <p:nvPr>
            <p:ph idx="1"/>
          </p:nvPr>
        </p:nvSpPr>
        <p:spPr/>
        <p:txBody>
          <a:bodyPr>
            <a:normAutofit fontScale="92500" lnSpcReduction="20000"/>
          </a:bodyPr>
          <a:lstStyle/>
          <a:p>
            <a:r>
              <a:rPr lang="en-US" dirty="0"/>
              <a:t>The culminating point in military strategy is the point at which a military force no longer is able to perform its operations.</a:t>
            </a:r>
          </a:p>
          <a:p>
            <a:r>
              <a:rPr lang="en-US" dirty="0"/>
              <a:t>On the offensive, the culminating point marks the time when the attacking force can no longer continue its advance, because of supply problems, the opposing force, or the need for rest. The task of the attacker is to complete its objectives before the culminating point is reached. The task of the defender on the other hand, is to bring the attacking force to its culminating point before its objectives are completed.</a:t>
            </a:r>
          </a:p>
          <a:p>
            <a:r>
              <a:rPr lang="en-US" dirty="0"/>
              <a:t>The concept of a culminating point was formulated by the Prussian military theorist Carl von Clausewitz in his book On War published in 1832</a:t>
            </a:r>
          </a:p>
        </p:txBody>
      </p:sp>
    </p:spTree>
    <p:extLst>
      <p:ext uri="{BB962C8B-B14F-4D97-AF65-F5344CB8AC3E}">
        <p14:creationId xmlns:p14="http://schemas.microsoft.com/office/powerpoint/2010/main" val="5120998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Clausewitzian</a:t>
            </a:r>
            <a:r>
              <a:rPr lang="en-US" dirty="0"/>
              <a:t> Trinity</a:t>
            </a:r>
          </a:p>
        </p:txBody>
      </p:sp>
      <p:sp>
        <p:nvSpPr>
          <p:cNvPr id="3" name="Content Placeholder 2"/>
          <p:cNvSpPr>
            <a:spLocks noGrp="1"/>
          </p:cNvSpPr>
          <p:nvPr>
            <p:ph idx="1"/>
          </p:nvPr>
        </p:nvSpPr>
        <p:spPr/>
        <p:txBody>
          <a:bodyPr>
            <a:normAutofit lnSpcReduction="10000"/>
          </a:bodyPr>
          <a:lstStyle/>
          <a:p>
            <a:r>
              <a:rPr lang="en-US" dirty="0"/>
              <a:t>1) primordial violence, hatred, and enmity, which are to be regarded as a blind natural force-the people</a:t>
            </a:r>
          </a:p>
          <a:p>
            <a:r>
              <a:rPr lang="en-US" dirty="0"/>
              <a:t>2) of the play of chance and probability within which the creative spirit is free to roam-the commander of an army</a:t>
            </a:r>
          </a:p>
          <a:p>
            <a:r>
              <a:rPr lang="en-US" dirty="0"/>
              <a:t>3) and of its element of subordination</a:t>
            </a:r>
            <a:r>
              <a:rPr lang="en-US" b="1" dirty="0"/>
              <a:t>, as an instrument of policy</a:t>
            </a:r>
            <a:r>
              <a:rPr lang="en-US" dirty="0"/>
              <a:t>, which makes it subject to reason....”-the government</a:t>
            </a:r>
          </a:p>
          <a:p>
            <a:r>
              <a:rPr lang="en-US" dirty="0"/>
              <a:t>WAR IS CHAOS and the side which best manages that chaos will win</a:t>
            </a:r>
          </a:p>
          <a:p>
            <a:r>
              <a:rPr lang="en-US" dirty="0"/>
              <a:t>DETERMINISTIC CHAOS</a:t>
            </a:r>
          </a:p>
        </p:txBody>
      </p:sp>
    </p:spTree>
    <p:extLst>
      <p:ext uri="{BB962C8B-B14F-4D97-AF65-F5344CB8AC3E}">
        <p14:creationId xmlns:p14="http://schemas.microsoft.com/office/powerpoint/2010/main" val="33973556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Austria-Hungary</a:t>
            </a:r>
          </a:p>
        </p:txBody>
      </p:sp>
      <p:sp>
        <p:nvSpPr>
          <p:cNvPr id="3" name="Content Placeholder 2"/>
          <p:cNvSpPr>
            <a:spLocks noGrp="1"/>
          </p:cNvSpPr>
          <p:nvPr>
            <p:ph idx="1"/>
          </p:nvPr>
        </p:nvSpPr>
        <p:spPr/>
        <p:txBody>
          <a:bodyPr/>
          <a:lstStyle/>
          <a:p>
            <a:r>
              <a:rPr lang="en-US" dirty="0"/>
              <a:t>Least prepared for a general war of all the major powers.</a:t>
            </a:r>
          </a:p>
          <a:p>
            <a:r>
              <a:rPr lang="en-US" dirty="0"/>
              <a:t>Army Separated into 3</a:t>
            </a:r>
          </a:p>
          <a:p>
            <a:r>
              <a:rPr lang="en-US" dirty="0" err="1"/>
              <a:t>KuK</a:t>
            </a:r>
            <a:r>
              <a:rPr lang="en-US" dirty="0"/>
              <a:t> Kingdom and Imperial -Main regular army-smallest amount of trained reserves of all powers.  </a:t>
            </a:r>
          </a:p>
          <a:p>
            <a:r>
              <a:rPr lang="en-US" dirty="0"/>
              <a:t>Landwehr- Austrian militia- well trained lacking heavy guns</a:t>
            </a:r>
          </a:p>
          <a:p>
            <a:r>
              <a:rPr lang="en-US" dirty="0" err="1"/>
              <a:t>Honved</a:t>
            </a:r>
            <a:r>
              <a:rPr lang="en-US" dirty="0"/>
              <a:t>-Hungarian militia- enthusiastic, but lacking in guns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76200"/>
            <a:ext cx="2857500" cy="1905000"/>
          </a:xfrm>
          <a:prstGeom prst="rect">
            <a:avLst/>
          </a:prstGeom>
        </p:spPr>
      </p:pic>
    </p:spTree>
    <p:extLst>
      <p:ext uri="{BB962C8B-B14F-4D97-AF65-F5344CB8AC3E}">
        <p14:creationId xmlns:p14="http://schemas.microsoft.com/office/powerpoint/2010/main" val="361984491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685800"/>
            <a:ext cx="2361858" cy="329184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653143"/>
            <a:ext cx="2330824" cy="2971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228600"/>
            <a:ext cx="2524148" cy="35052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3505200"/>
            <a:ext cx="2308952" cy="319405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0" y="3505200"/>
            <a:ext cx="2325940" cy="3233056"/>
          </a:xfrm>
          <a:prstGeom prst="rect">
            <a:avLst/>
          </a:prstGeom>
        </p:spPr>
      </p:pic>
    </p:spTree>
    <p:extLst>
      <p:ext uri="{BB962C8B-B14F-4D97-AF65-F5344CB8AC3E}">
        <p14:creationId xmlns:p14="http://schemas.microsoft.com/office/powerpoint/2010/main" val="27389789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German Army </a:t>
            </a:r>
          </a:p>
        </p:txBody>
      </p:sp>
      <p:sp>
        <p:nvSpPr>
          <p:cNvPr id="6" name="Content Placeholder 5"/>
          <p:cNvSpPr>
            <a:spLocks noGrp="1"/>
          </p:cNvSpPr>
          <p:nvPr>
            <p:ph idx="1"/>
          </p:nvPr>
        </p:nvSpPr>
        <p:spPr/>
        <p:txBody>
          <a:bodyPr/>
          <a:lstStyle/>
          <a:p>
            <a:r>
              <a:rPr lang="en-US" dirty="0"/>
              <a:t>Probably the best army in the world in 1914.  </a:t>
            </a:r>
          </a:p>
          <a:p>
            <a:r>
              <a:rPr lang="en-US" dirty="0"/>
              <a:t>Best prepared and equipped for the coming fight.</a:t>
            </a:r>
          </a:p>
          <a:p>
            <a:r>
              <a:rPr lang="en-US" dirty="0"/>
              <a:t>Many more machineguns, and better heavy artillery.</a:t>
            </a:r>
          </a:p>
          <a:p>
            <a:r>
              <a:rPr lang="en-US" dirty="0"/>
              <a:t>A few million trained reservists and professionals. </a:t>
            </a:r>
          </a:p>
          <a:p>
            <a:r>
              <a:rPr lang="en-US" dirty="0"/>
              <a:t> </a:t>
            </a:r>
            <a:r>
              <a:rPr lang="en-US" i="1" dirty="0" err="1"/>
              <a:t>Exerzier</a:t>
            </a:r>
            <a:r>
              <a:rPr lang="en-US" i="1" dirty="0"/>
              <a:t>-Regiment </a:t>
            </a:r>
            <a:r>
              <a:rPr lang="en-US" i="1" dirty="0" err="1"/>
              <a:t>f</a:t>
            </a:r>
            <a:r>
              <a:rPr lang="en-US" i="1" dirty="0" err="1">
                <a:latin typeface="Times New Roman"/>
                <a:cs typeface="Times New Roman"/>
              </a:rPr>
              <a:t>ür</a:t>
            </a:r>
            <a:r>
              <a:rPr lang="en-US" i="1" dirty="0">
                <a:latin typeface="Times New Roman"/>
                <a:cs typeface="Times New Roman"/>
              </a:rPr>
              <a:t> die </a:t>
            </a:r>
            <a:r>
              <a:rPr lang="en-US" i="1" dirty="0" err="1">
                <a:latin typeface="Times New Roman"/>
                <a:cs typeface="Times New Roman"/>
              </a:rPr>
              <a:t>Infanterie</a:t>
            </a:r>
            <a:endParaRPr lang="en-US" i="1" dirty="0">
              <a:latin typeface="Times New Roman"/>
              <a:cs typeface="Times New Roman"/>
            </a:endParaRPr>
          </a:p>
          <a:p>
            <a:r>
              <a:rPr lang="en-US" i="1" dirty="0">
                <a:latin typeface="Times New Roman"/>
                <a:cs typeface="Times New Roman"/>
              </a:rPr>
              <a:t>Emphasized combined arms and fire superiority</a:t>
            </a:r>
          </a:p>
          <a:p>
            <a:r>
              <a:rPr lang="en-US" i="1" dirty="0">
                <a:latin typeface="Times New Roman"/>
                <a:cs typeface="Times New Roman"/>
              </a:rPr>
              <a:t>Major Training Areas (MTA) </a:t>
            </a:r>
            <a:endParaRPr lang="en-US" i="1" dirty="0"/>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152400"/>
            <a:ext cx="2553202" cy="1702966"/>
          </a:xfrm>
          <a:prstGeom prst="rect">
            <a:avLst/>
          </a:prstGeom>
        </p:spPr>
      </p:pic>
    </p:spTree>
    <p:extLst>
      <p:ext uri="{BB962C8B-B14F-4D97-AF65-F5344CB8AC3E}">
        <p14:creationId xmlns:p14="http://schemas.microsoft.com/office/powerpoint/2010/main" val="33019836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German Mobile Theory</a:t>
            </a:r>
          </a:p>
        </p:txBody>
      </p:sp>
      <p:sp>
        <p:nvSpPr>
          <p:cNvPr id="3" name="Content Placeholder 2"/>
          <p:cNvSpPr>
            <a:spLocks noGrp="1"/>
          </p:cNvSpPr>
          <p:nvPr>
            <p:ph idx="1"/>
          </p:nvPr>
        </p:nvSpPr>
        <p:spPr/>
        <p:txBody>
          <a:bodyPr>
            <a:normAutofit/>
          </a:bodyPr>
          <a:lstStyle/>
          <a:p>
            <a:r>
              <a:rPr lang="en-US" dirty="0"/>
              <a:t>German “doctrine” stressed  the concept of annihilation (</a:t>
            </a:r>
            <a:r>
              <a:rPr lang="en-US" dirty="0" err="1"/>
              <a:t>Vernichtungsgedänke</a:t>
            </a:r>
            <a:r>
              <a:rPr lang="en-US" dirty="0"/>
              <a:t>)</a:t>
            </a:r>
          </a:p>
          <a:p>
            <a:r>
              <a:rPr lang="en-US" dirty="0"/>
              <a:t>Mobile operations  or “war of movement”(</a:t>
            </a:r>
            <a:r>
              <a:rPr lang="en-US" dirty="0" err="1"/>
              <a:t>Bewegungskrieg</a:t>
            </a:r>
            <a:r>
              <a:rPr lang="en-US" dirty="0"/>
              <a:t>) in order to create the battle of encirclement (Kesselschlacht)</a:t>
            </a:r>
          </a:p>
          <a:p>
            <a:r>
              <a:rPr lang="en-US" dirty="0"/>
              <a:t>Concentric assaults by separated forces</a:t>
            </a:r>
          </a:p>
          <a:p>
            <a:r>
              <a:rPr lang="en-US" dirty="0"/>
              <a:t>They wished to avoid positional warfare (</a:t>
            </a:r>
            <a:r>
              <a:rPr lang="en-US" dirty="0" err="1"/>
              <a:t>Stellungskrieg</a:t>
            </a:r>
            <a:r>
              <a:rPr lang="en-US" dirty="0"/>
              <a:t>)</a:t>
            </a:r>
          </a:p>
        </p:txBody>
      </p:sp>
    </p:spTree>
    <p:extLst>
      <p:ext uri="{BB962C8B-B14F-4D97-AF65-F5344CB8AC3E}">
        <p14:creationId xmlns:p14="http://schemas.microsoft.com/office/powerpoint/2010/main" val="1809638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culminating point</a:t>
            </a:r>
          </a:p>
        </p:txBody>
      </p:sp>
      <p:sp>
        <p:nvSpPr>
          <p:cNvPr id="3" name="Content Placeholder 2"/>
          <p:cNvSpPr>
            <a:spLocks noGrp="1"/>
          </p:cNvSpPr>
          <p:nvPr>
            <p:ph idx="1"/>
          </p:nvPr>
        </p:nvSpPr>
        <p:spPr/>
        <p:txBody>
          <a:bodyPr>
            <a:normAutofit fontScale="92500" lnSpcReduction="20000"/>
          </a:bodyPr>
          <a:lstStyle/>
          <a:p>
            <a:r>
              <a:rPr lang="en-US" dirty="0"/>
              <a:t>The culminating point in military strategy is the point at which a military force no longer is able to perform its operations.</a:t>
            </a:r>
          </a:p>
          <a:p>
            <a:r>
              <a:rPr lang="en-US" dirty="0"/>
              <a:t>On the offensive, the culminating point marks the time when the attacking force can no longer continue its advance, because of supply problems, the opposing force, or the need for rest. The task of the attacker is to complete its objectives before the culminating point is reached. The task of the defender on the other hand, is to bring the attacking force to its culminating point before its objectives are completed.</a:t>
            </a:r>
          </a:p>
          <a:p>
            <a:r>
              <a:rPr lang="en-US" dirty="0"/>
              <a:t>The concept of a culminating point was formulated by the Prussian military theorist Carl von Clausewitz in his book On War published in 1832</a:t>
            </a:r>
          </a:p>
        </p:txBody>
      </p:sp>
    </p:spTree>
    <p:extLst>
      <p:ext uri="{BB962C8B-B14F-4D97-AF65-F5344CB8AC3E}">
        <p14:creationId xmlns:p14="http://schemas.microsoft.com/office/powerpoint/2010/main" val="305371490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German Practice</a:t>
            </a:r>
          </a:p>
        </p:txBody>
      </p:sp>
      <p:sp>
        <p:nvSpPr>
          <p:cNvPr id="3" name="Content Placeholder 2"/>
          <p:cNvSpPr>
            <a:spLocks noGrp="1"/>
          </p:cNvSpPr>
          <p:nvPr>
            <p:ph idx="1"/>
          </p:nvPr>
        </p:nvSpPr>
        <p:spPr/>
        <p:txBody>
          <a:bodyPr>
            <a:normAutofit fontScale="92500"/>
          </a:bodyPr>
          <a:lstStyle/>
          <a:p>
            <a:r>
              <a:rPr lang="en-US" dirty="0"/>
              <a:t>Loose command arrangement </a:t>
            </a:r>
          </a:p>
          <a:p>
            <a:r>
              <a:rPr lang="en-US" dirty="0"/>
              <a:t>Commander’s intent (</a:t>
            </a:r>
            <a:r>
              <a:rPr lang="en-US" dirty="0" err="1"/>
              <a:t>Absicht</a:t>
            </a:r>
            <a:r>
              <a:rPr lang="en-US" dirty="0"/>
              <a:t>)</a:t>
            </a:r>
          </a:p>
          <a:p>
            <a:r>
              <a:rPr lang="en-US" dirty="0"/>
              <a:t>Nature of the task (</a:t>
            </a:r>
            <a:r>
              <a:rPr lang="en-US" dirty="0" err="1"/>
              <a:t>Aufträge</a:t>
            </a:r>
            <a:r>
              <a:rPr lang="en-US" dirty="0"/>
              <a:t>)</a:t>
            </a:r>
          </a:p>
          <a:p>
            <a:r>
              <a:rPr lang="en-US" dirty="0"/>
              <a:t>Subordinate would use initiative to create a resolution (</a:t>
            </a:r>
            <a:r>
              <a:rPr lang="en-US" dirty="0" err="1"/>
              <a:t>Entschluss</a:t>
            </a:r>
            <a:r>
              <a:rPr lang="en-US" dirty="0"/>
              <a:t>)</a:t>
            </a:r>
          </a:p>
          <a:p>
            <a:r>
              <a:rPr lang="en-US" dirty="0"/>
              <a:t>German subordinate’s were given authority to abandon the task, but could never abandon his commander’s intent.  Higher HQ would be informed immediately by necessity.</a:t>
            </a:r>
          </a:p>
          <a:p>
            <a:r>
              <a:rPr lang="en-US" dirty="0"/>
              <a:t>If done the subordinate accepted full responsibility</a:t>
            </a:r>
          </a:p>
          <a:p>
            <a:r>
              <a:rPr lang="en-US" dirty="0"/>
              <a:t>System was designed to foster initiative and creativity</a:t>
            </a:r>
          </a:p>
        </p:txBody>
      </p:sp>
    </p:spTree>
    <p:extLst>
      <p:ext uri="{BB962C8B-B14F-4D97-AF65-F5344CB8AC3E}">
        <p14:creationId xmlns:p14="http://schemas.microsoft.com/office/powerpoint/2010/main" val="18790738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German Army</a:t>
            </a:r>
          </a:p>
        </p:txBody>
      </p:sp>
      <p:sp>
        <p:nvSpPr>
          <p:cNvPr id="3" name="Content Placeholder 2"/>
          <p:cNvSpPr>
            <a:spLocks noGrp="1"/>
          </p:cNvSpPr>
          <p:nvPr>
            <p:ph idx="1"/>
          </p:nvPr>
        </p:nvSpPr>
        <p:spPr/>
        <p:txBody>
          <a:bodyPr/>
          <a:lstStyle/>
          <a:p>
            <a:r>
              <a:rPr lang="en-US" dirty="0"/>
              <a:t>No set doctrine, system or dogma existed, outside what is already mentioned</a:t>
            </a:r>
          </a:p>
          <a:p>
            <a:r>
              <a:rPr lang="en-US" dirty="0"/>
              <a:t>Officer school system accepted the dialectic approach</a:t>
            </a:r>
          </a:p>
          <a:p>
            <a:r>
              <a:rPr lang="en-US" dirty="0"/>
              <a:t>Improvisation</a:t>
            </a:r>
          </a:p>
          <a:p>
            <a:r>
              <a:rPr lang="en-US" dirty="0"/>
              <a:t>German Army prior to 1945 never adopted set principles of war</a:t>
            </a:r>
          </a:p>
        </p:txBody>
      </p:sp>
    </p:spTree>
    <p:extLst>
      <p:ext uri="{BB962C8B-B14F-4D97-AF65-F5344CB8AC3E}">
        <p14:creationId xmlns:p14="http://schemas.microsoft.com/office/powerpoint/2010/main" val="38633414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Kreigspiel</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2057400"/>
            <a:ext cx="3551093" cy="264955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62400"/>
            <a:ext cx="4038600" cy="227171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905000"/>
            <a:ext cx="3794760" cy="4800600"/>
          </a:xfrm>
          <a:prstGeom prst="rect">
            <a:avLst/>
          </a:prstGeom>
        </p:spPr>
      </p:pic>
    </p:spTree>
    <p:extLst>
      <p:ext uri="{BB962C8B-B14F-4D97-AF65-F5344CB8AC3E}">
        <p14:creationId xmlns:p14="http://schemas.microsoft.com/office/powerpoint/2010/main" val="273034476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533400" y="609600"/>
            <a:ext cx="1905000" cy="278288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57200"/>
            <a:ext cx="3412617" cy="3962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8878" y="2971800"/>
            <a:ext cx="2825129" cy="3657600"/>
          </a:xfrm>
          <a:prstGeom prst="rect">
            <a:avLst/>
          </a:prstGeom>
        </p:spPr>
      </p:pic>
    </p:spTree>
    <p:extLst>
      <p:ext uri="{BB962C8B-B14F-4D97-AF65-F5344CB8AC3E}">
        <p14:creationId xmlns:p14="http://schemas.microsoft.com/office/powerpoint/2010/main" val="34931427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Russian Army</a:t>
            </a:r>
          </a:p>
        </p:txBody>
      </p:sp>
      <p:sp>
        <p:nvSpPr>
          <p:cNvPr id="3" name="Content Placeholder 2"/>
          <p:cNvSpPr>
            <a:spLocks noGrp="1"/>
          </p:cNvSpPr>
          <p:nvPr>
            <p:ph idx="1"/>
          </p:nvPr>
        </p:nvSpPr>
        <p:spPr/>
        <p:txBody>
          <a:bodyPr/>
          <a:lstStyle/>
          <a:p>
            <a:r>
              <a:rPr lang="en-US" dirty="0"/>
              <a:t>Still recovering from defeat in Russo-Japanese War 1905</a:t>
            </a:r>
          </a:p>
          <a:p>
            <a:r>
              <a:rPr lang="en-US" dirty="0"/>
              <a:t>By far largest manpower reserves.</a:t>
            </a:r>
          </a:p>
          <a:p>
            <a:r>
              <a:rPr lang="en-US" dirty="0"/>
              <a:t>15 million total soldiers mobilized (24% of total)</a:t>
            </a:r>
          </a:p>
          <a:p>
            <a:r>
              <a:rPr lang="en-US" dirty="0"/>
              <a:t>Often lacked supplies for troops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685800"/>
            <a:ext cx="1428750" cy="952500"/>
          </a:xfrm>
          <a:prstGeom prst="rect">
            <a:avLst/>
          </a:prstGeom>
        </p:spPr>
      </p:pic>
    </p:spTree>
    <p:extLst>
      <p:ext uri="{BB962C8B-B14F-4D97-AF65-F5344CB8AC3E}">
        <p14:creationId xmlns:p14="http://schemas.microsoft.com/office/powerpoint/2010/main" val="154612845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399" y="914400"/>
            <a:ext cx="2961305" cy="4495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900032"/>
            <a:ext cx="2991612" cy="4510168"/>
          </a:xfrm>
          <a:prstGeom prst="rect">
            <a:avLst/>
          </a:prstGeom>
        </p:spPr>
      </p:pic>
    </p:spTree>
    <p:extLst>
      <p:ext uri="{BB962C8B-B14F-4D97-AF65-F5344CB8AC3E}">
        <p14:creationId xmlns:p14="http://schemas.microsoft.com/office/powerpoint/2010/main" val="14967063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French Army</a:t>
            </a:r>
          </a:p>
        </p:txBody>
      </p:sp>
      <p:sp>
        <p:nvSpPr>
          <p:cNvPr id="3" name="Content Placeholder 2"/>
          <p:cNvSpPr>
            <a:spLocks noGrp="1"/>
          </p:cNvSpPr>
          <p:nvPr>
            <p:ph idx="1"/>
          </p:nvPr>
        </p:nvSpPr>
        <p:spPr/>
        <p:txBody>
          <a:bodyPr/>
          <a:lstStyle/>
          <a:p>
            <a:r>
              <a:rPr lang="en-US" dirty="0"/>
              <a:t>Mixed record on training and leadership</a:t>
            </a:r>
          </a:p>
          <a:p>
            <a:r>
              <a:rPr lang="en-US" dirty="0"/>
              <a:t>Stressed the offensive.  Eager for revenge</a:t>
            </a:r>
          </a:p>
          <a:p>
            <a:r>
              <a:rPr lang="en-US" dirty="0"/>
              <a:t>Understood that they had less of a population than Germany and a lower birthrate.</a:t>
            </a:r>
          </a:p>
          <a:p>
            <a:r>
              <a:rPr lang="en-US" dirty="0"/>
              <a:t>Had been conscripting large numbers since 1912.</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381000"/>
            <a:ext cx="2381250" cy="1587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4495800"/>
            <a:ext cx="1397000" cy="2057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2647" y="4332514"/>
            <a:ext cx="1770276" cy="2383971"/>
          </a:xfrm>
          <a:prstGeom prst="rect">
            <a:avLst/>
          </a:prstGeom>
        </p:spPr>
      </p:pic>
    </p:spTree>
    <p:extLst>
      <p:ext uri="{BB962C8B-B14F-4D97-AF65-F5344CB8AC3E}">
        <p14:creationId xmlns:p14="http://schemas.microsoft.com/office/powerpoint/2010/main" val="75231476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French Army</a:t>
            </a:r>
          </a:p>
        </p:txBody>
      </p:sp>
      <p:sp>
        <p:nvSpPr>
          <p:cNvPr id="3" name="Content Placeholder 2"/>
          <p:cNvSpPr>
            <a:spLocks noGrp="1"/>
          </p:cNvSpPr>
          <p:nvPr>
            <p:ph idx="1"/>
          </p:nvPr>
        </p:nvSpPr>
        <p:spPr/>
        <p:txBody>
          <a:bodyPr>
            <a:normAutofit fontScale="77500" lnSpcReduction="20000"/>
          </a:bodyPr>
          <a:lstStyle/>
          <a:p>
            <a:r>
              <a:rPr lang="en-US" dirty="0"/>
              <a:t>Mixed training- some good, some bad</a:t>
            </a:r>
          </a:p>
          <a:p>
            <a:r>
              <a:rPr lang="en-US" dirty="0"/>
              <a:t>Belief that the French were natural soldiers</a:t>
            </a:r>
          </a:p>
          <a:p>
            <a:r>
              <a:rPr lang="en-US" dirty="0"/>
              <a:t>Battalion </a:t>
            </a:r>
            <a:r>
              <a:rPr lang="en-US" dirty="0" err="1"/>
              <a:t>caree</a:t>
            </a:r>
            <a:endParaRPr lang="en-US" dirty="0"/>
          </a:p>
          <a:p>
            <a:r>
              <a:rPr lang="en-US" dirty="0"/>
              <a:t>Advance guard to draw enemy attention while reserves would maneuver and attack</a:t>
            </a:r>
          </a:p>
          <a:p>
            <a:r>
              <a:rPr lang="en-US" dirty="0"/>
              <a:t>Breakthrough over encirclement</a:t>
            </a:r>
          </a:p>
          <a:p>
            <a:r>
              <a:rPr lang="en-US" dirty="0" err="1"/>
              <a:t>Ardant</a:t>
            </a:r>
            <a:r>
              <a:rPr lang="en-US" dirty="0"/>
              <a:t> Du </a:t>
            </a:r>
            <a:r>
              <a:rPr lang="en-US" dirty="0" err="1"/>
              <a:t>Picq</a:t>
            </a:r>
            <a:r>
              <a:rPr lang="en-US" dirty="0"/>
              <a:t> </a:t>
            </a:r>
            <a:r>
              <a:rPr lang="en-US" i="1" dirty="0"/>
              <a:t>Battle Studies</a:t>
            </a:r>
          </a:p>
          <a:p>
            <a:r>
              <a:rPr lang="en-US" i="1" dirty="0" err="1"/>
              <a:t>Grandmaison</a:t>
            </a:r>
            <a:r>
              <a:rPr lang="en-US" i="1" dirty="0"/>
              <a:t> theory of </a:t>
            </a:r>
            <a:r>
              <a:rPr lang="en-US" i="1" dirty="0" err="1"/>
              <a:t>offenisive</a:t>
            </a:r>
            <a:endParaRPr lang="en-US" i="1" dirty="0"/>
          </a:p>
          <a:p>
            <a:r>
              <a:rPr lang="en-US" i="1" dirty="0"/>
              <a:t>Stressed movement over fire superiority</a:t>
            </a:r>
          </a:p>
          <a:p>
            <a:r>
              <a:rPr lang="en-US" i="1" dirty="0"/>
              <a:t>Movement “was a decisive and irresistible force”</a:t>
            </a:r>
          </a:p>
          <a:p>
            <a:r>
              <a:rPr lang="en-US" i="1" dirty="0"/>
              <a:t>Divided battle into preparatory, decisive attack and completion</a:t>
            </a:r>
          </a:p>
          <a:p>
            <a:r>
              <a:rPr lang="en-US" i="1" dirty="0"/>
              <a:t>In practice the offensive was done in driblets</a:t>
            </a:r>
          </a:p>
          <a:p>
            <a:r>
              <a:rPr lang="en-US" i="1" dirty="0"/>
              <a:t>Battle between “security” and movement</a:t>
            </a:r>
          </a:p>
          <a:p>
            <a:r>
              <a:rPr lang="en-US" i="1" dirty="0"/>
              <a:t>Bayonet</a:t>
            </a:r>
          </a:p>
          <a:p>
            <a:endParaRPr lang="en-US" i="1" dirty="0"/>
          </a:p>
          <a:p>
            <a:endParaRPr lang="en-US" i="1" dirty="0"/>
          </a:p>
        </p:txBody>
      </p:sp>
    </p:spTree>
    <p:extLst>
      <p:ext uri="{BB962C8B-B14F-4D97-AF65-F5344CB8AC3E}">
        <p14:creationId xmlns:p14="http://schemas.microsoft.com/office/powerpoint/2010/main" val="232232237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p:txBody>
          <a:bodyPr/>
          <a:lstStyle/>
          <a:p>
            <a:r>
              <a:rPr lang="en-US" altLang="en-US"/>
              <a:t>Napoleonic Strategy</a:t>
            </a:r>
          </a:p>
        </p:txBody>
      </p:sp>
      <p:sp>
        <p:nvSpPr>
          <p:cNvPr id="36867" name="Rectangle 3"/>
          <p:cNvSpPr>
            <a:spLocks noGrp="1" noRot="1" noChangeArrowheads="1"/>
          </p:cNvSpPr>
          <p:nvPr>
            <p:ph type="body" idx="1"/>
          </p:nvPr>
        </p:nvSpPr>
        <p:spPr/>
        <p:txBody>
          <a:bodyPr/>
          <a:lstStyle/>
          <a:p>
            <a:r>
              <a:rPr lang="en-US" altLang="en-US"/>
              <a:t>Battalion Caree</a:t>
            </a:r>
          </a:p>
          <a:p>
            <a:endParaRPr lang="en-US" altLang="en-US"/>
          </a:p>
        </p:txBody>
      </p:sp>
      <p:pic>
        <p:nvPicPr>
          <p:cNvPr id="36868" name="Picture 4" descr="bataillon_carre_18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90800"/>
            <a:ext cx="299085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36869" name="Picture 5" descr="map_Jena_Campaign_18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676400"/>
            <a:ext cx="464820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4192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304800"/>
            <a:ext cx="4648200" cy="6259576"/>
          </a:xfrm>
          <a:prstGeom prst="rect">
            <a:avLst/>
          </a:prstGeom>
        </p:spPr>
      </p:pic>
    </p:spTree>
    <p:extLst>
      <p:ext uri="{BB962C8B-B14F-4D97-AF65-F5344CB8AC3E}">
        <p14:creationId xmlns:p14="http://schemas.microsoft.com/office/powerpoint/2010/main" val="612568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Clausewitzian</a:t>
            </a:r>
            <a:r>
              <a:rPr lang="en-US" dirty="0"/>
              <a:t> Trinity</a:t>
            </a:r>
          </a:p>
        </p:txBody>
      </p:sp>
      <p:sp>
        <p:nvSpPr>
          <p:cNvPr id="3" name="Content Placeholder 2"/>
          <p:cNvSpPr>
            <a:spLocks noGrp="1"/>
          </p:cNvSpPr>
          <p:nvPr>
            <p:ph idx="1"/>
          </p:nvPr>
        </p:nvSpPr>
        <p:spPr/>
        <p:txBody>
          <a:bodyPr>
            <a:normAutofit lnSpcReduction="10000"/>
          </a:bodyPr>
          <a:lstStyle/>
          <a:p>
            <a:r>
              <a:rPr lang="en-US" dirty="0"/>
              <a:t>1) primordial violence, hatred, and enmity, which are to be regarded as a blind natural force-the people</a:t>
            </a:r>
          </a:p>
          <a:p>
            <a:r>
              <a:rPr lang="en-US" dirty="0"/>
              <a:t>2) of the play of chance and probability within which the creative spirit is free to roam-the commander of an army</a:t>
            </a:r>
          </a:p>
          <a:p>
            <a:r>
              <a:rPr lang="en-US" dirty="0"/>
              <a:t>3) and of its element of subordination</a:t>
            </a:r>
            <a:r>
              <a:rPr lang="en-US" b="1" dirty="0"/>
              <a:t>, as an instrument of policy</a:t>
            </a:r>
            <a:r>
              <a:rPr lang="en-US" dirty="0"/>
              <a:t>, which makes it subject to reason....”-the government</a:t>
            </a:r>
          </a:p>
          <a:p>
            <a:r>
              <a:rPr lang="en-US" dirty="0"/>
              <a:t>WAR IS CHAOS and the side which best manages that chaos will win</a:t>
            </a:r>
          </a:p>
          <a:p>
            <a:r>
              <a:rPr lang="en-US" dirty="0"/>
              <a:t>DETERMINISTIC CHAOS</a:t>
            </a:r>
          </a:p>
        </p:txBody>
      </p:sp>
    </p:spTree>
    <p:extLst>
      <p:ext uri="{BB962C8B-B14F-4D97-AF65-F5344CB8AC3E}">
        <p14:creationId xmlns:p14="http://schemas.microsoft.com/office/powerpoint/2010/main" val="317104617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Great Britain</a:t>
            </a:r>
          </a:p>
        </p:txBody>
      </p:sp>
      <p:sp>
        <p:nvSpPr>
          <p:cNvPr id="3" name="Content Placeholder 2"/>
          <p:cNvSpPr>
            <a:spLocks noGrp="1"/>
          </p:cNvSpPr>
          <p:nvPr>
            <p:ph idx="1"/>
          </p:nvPr>
        </p:nvSpPr>
        <p:spPr/>
        <p:txBody>
          <a:bodyPr>
            <a:normAutofit lnSpcReduction="10000"/>
          </a:bodyPr>
          <a:lstStyle/>
          <a:p>
            <a:r>
              <a:rPr lang="en-US" dirty="0"/>
              <a:t>Unprepared for a large land war.</a:t>
            </a:r>
          </a:p>
          <a:p>
            <a:r>
              <a:rPr lang="en-US" dirty="0"/>
              <a:t>Small professional constabulary army.  Well trained individually, but lacking experience in fighting in large formations.</a:t>
            </a:r>
          </a:p>
          <a:p>
            <a:r>
              <a:rPr lang="en-US" dirty="0"/>
              <a:t>Individual marksmanship- </a:t>
            </a:r>
            <a:r>
              <a:rPr lang="en-US" dirty="0" err="1"/>
              <a:t>Hythe</a:t>
            </a:r>
            <a:r>
              <a:rPr lang="en-US" dirty="0"/>
              <a:t> School- mad minute</a:t>
            </a:r>
          </a:p>
          <a:p>
            <a:r>
              <a:rPr lang="en-US" dirty="0"/>
              <a:t>200,000</a:t>
            </a:r>
          </a:p>
          <a:p>
            <a:r>
              <a:rPr lang="en-US" dirty="0"/>
              <a:t>About 1.2 million will volunteer by the end of 1914.</a:t>
            </a:r>
          </a:p>
          <a:p>
            <a:r>
              <a:rPr lang="en-US" dirty="0" err="1"/>
              <a:t>BEF</a:t>
            </a:r>
            <a:r>
              <a:rPr lang="en-US" dirty="0"/>
              <a:t> cadre’s largely destroyed by the time 1</a:t>
            </a:r>
            <a:r>
              <a:rPr lang="en-US" baseline="30000" dirty="0"/>
              <a:t>st</a:t>
            </a:r>
            <a:r>
              <a:rPr lang="en-US" dirty="0"/>
              <a:t> volunteers arrived.</a:t>
            </a:r>
          </a:p>
          <a:p>
            <a:r>
              <a:rPr lang="en-US" dirty="0"/>
              <a:t>Will only enact conscription in 1916</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838200"/>
            <a:ext cx="1981200" cy="998525"/>
          </a:xfrm>
          <a:prstGeom prst="rect">
            <a:avLst/>
          </a:prstGeom>
        </p:spPr>
      </p:pic>
    </p:spTree>
    <p:extLst>
      <p:ext uri="{BB962C8B-B14F-4D97-AF65-F5344CB8AC3E}">
        <p14:creationId xmlns:p14="http://schemas.microsoft.com/office/powerpoint/2010/main" val="246954129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85800"/>
            <a:ext cx="8313964" cy="5586984"/>
          </a:xfrm>
          <a:prstGeom prst="rect">
            <a:avLst/>
          </a:prstGeom>
        </p:spPr>
      </p:pic>
    </p:spTree>
    <p:extLst>
      <p:ext uri="{BB962C8B-B14F-4D97-AF65-F5344CB8AC3E}">
        <p14:creationId xmlns:p14="http://schemas.microsoft.com/office/powerpoint/2010/main" val="124714761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French Plans Plan XVII</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1532" y="1935163"/>
            <a:ext cx="5660936" cy="4389437"/>
          </a:xfrm>
        </p:spPr>
      </p:pic>
    </p:spTree>
    <p:extLst>
      <p:ext uri="{BB962C8B-B14F-4D97-AF65-F5344CB8AC3E}">
        <p14:creationId xmlns:p14="http://schemas.microsoft.com/office/powerpoint/2010/main" val="392130900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French Army</a:t>
            </a:r>
          </a:p>
        </p:txBody>
      </p:sp>
      <p:sp>
        <p:nvSpPr>
          <p:cNvPr id="3" name="Content Placeholder 2"/>
          <p:cNvSpPr>
            <a:spLocks noGrp="1"/>
          </p:cNvSpPr>
          <p:nvPr>
            <p:ph idx="1"/>
          </p:nvPr>
        </p:nvSpPr>
        <p:spPr/>
        <p:txBody>
          <a:bodyPr/>
          <a:lstStyle/>
          <a:p>
            <a:r>
              <a:rPr lang="en-US" dirty="0"/>
              <a:t>Were aware that the Germans may go through Belgium</a:t>
            </a:r>
          </a:p>
          <a:p>
            <a:r>
              <a:rPr lang="en-US" dirty="0"/>
              <a:t>That they could either pull back to check or</a:t>
            </a:r>
          </a:p>
          <a:p>
            <a:r>
              <a:rPr lang="en-US" dirty="0"/>
              <a:t>That the attack would force the Germans to react.</a:t>
            </a:r>
          </a:p>
          <a:p>
            <a:r>
              <a:rPr lang="en-US" dirty="0"/>
              <a:t>Wanted fight off of French soil</a:t>
            </a:r>
          </a:p>
          <a:p>
            <a:r>
              <a:rPr lang="en-US" dirty="0"/>
              <a:t>Seize key objectives and consolidate.</a:t>
            </a:r>
          </a:p>
        </p:txBody>
      </p:sp>
    </p:spTree>
    <p:extLst>
      <p:ext uri="{BB962C8B-B14F-4D97-AF65-F5344CB8AC3E}">
        <p14:creationId xmlns:p14="http://schemas.microsoft.com/office/powerpoint/2010/main" val="9979373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970" y="590550"/>
            <a:ext cx="7338060" cy="5676900"/>
          </a:xfrm>
          <a:prstGeom prst="rect">
            <a:avLst/>
          </a:prstGeom>
        </p:spPr>
      </p:pic>
    </p:spTree>
    <p:extLst>
      <p:ext uri="{BB962C8B-B14F-4D97-AF65-F5344CB8AC3E}">
        <p14:creationId xmlns:p14="http://schemas.microsoft.com/office/powerpoint/2010/main" val="117756016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Schlieffen Plan</a:t>
            </a:r>
          </a:p>
        </p:txBody>
      </p:sp>
      <p:sp>
        <p:nvSpPr>
          <p:cNvPr id="3" name="Content Placeholder 2"/>
          <p:cNvSpPr>
            <a:spLocks noGrp="1"/>
          </p:cNvSpPr>
          <p:nvPr>
            <p:ph idx="1"/>
          </p:nvPr>
        </p:nvSpPr>
        <p:spPr/>
        <p:txBody>
          <a:bodyPr>
            <a:normAutofit fontScale="85000" lnSpcReduction="20000"/>
          </a:bodyPr>
          <a:lstStyle/>
          <a:p>
            <a:r>
              <a:rPr lang="en-US" dirty="0"/>
              <a:t>It did not exist as is commonly used in history or by officers postwar with an axed to grind.</a:t>
            </a:r>
          </a:p>
          <a:p>
            <a:r>
              <a:rPr lang="en-US" dirty="0"/>
              <a:t>It was a theoretical construct and not to be taken as a dogmatic plan to be used to the letter.</a:t>
            </a:r>
          </a:p>
          <a:p>
            <a:r>
              <a:rPr lang="en-US" dirty="0"/>
              <a:t>Von Schlieffen already knew thorough wargaming that the German Army had too few divisions to make it work needed 93 divisions, but only a maximum of 86 were available.</a:t>
            </a:r>
          </a:p>
          <a:p>
            <a:r>
              <a:rPr lang="en-US" dirty="0"/>
              <a:t>There were other Schlieffen plans. </a:t>
            </a:r>
            <a:r>
              <a:rPr lang="en-US" dirty="0" err="1"/>
              <a:t>Aufmarsch</a:t>
            </a:r>
            <a:r>
              <a:rPr lang="en-US" dirty="0"/>
              <a:t> West and </a:t>
            </a:r>
            <a:r>
              <a:rPr lang="en-US" dirty="0" err="1"/>
              <a:t>Ost</a:t>
            </a:r>
            <a:endParaRPr lang="en-US" dirty="0"/>
          </a:p>
          <a:p>
            <a:r>
              <a:rPr lang="en-US" dirty="0"/>
              <a:t>The plan was a means to an end, NOT and end itself.</a:t>
            </a:r>
          </a:p>
          <a:p>
            <a:r>
              <a:rPr lang="en-US" dirty="0"/>
              <a:t>The plan was predicated on a situation when there would be no enemy in the east [...] there was no six-week deadline for completing the western offensive: the speed of the Russian advance was irrelevant to a plan devised for a war scenario excluding Russia.</a:t>
            </a:r>
          </a:p>
        </p:txBody>
      </p:sp>
    </p:spTree>
    <p:extLst>
      <p:ext uri="{BB962C8B-B14F-4D97-AF65-F5344CB8AC3E}">
        <p14:creationId xmlns:p14="http://schemas.microsoft.com/office/powerpoint/2010/main" val="19344753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Difference between history and military science</a:t>
            </a:r>
          </a:p>
        </p:txBody>
      </p:sp>
      <p:sp>
        <p:nvSpPr>
          <p:cNvPr id="3" name="Content Placeholder 2"/>
          <p:cNvSpPr>
            <a:spLocks noGrp="1"/>
          </p:cNvSpPr>
          <p:nvPr>
            <p:ph idx="1"/>
          </p:nvPr>
        </p:nvSpPr>
        <p:spPr/>
        <p:txBody>
          <a:bodyPr/>
          <a:lstStyle/>
          <a:p>
            <a:r>
              <a:rPr lang="en-US" dirty="0"/>
              <a:t>Military historians, as opposed to historians that write about military history, judged that the physical constraints of German, Belgian and French railways and the Belgian and northern French road networks </a:t>
            </a:r>
            <a:r>
              <a:rPr lang="en-US" b="1" dirty="0"/>
              <a:t>made it impossible to move enough troops far enough and fast enough for them to fight a decisive battle if the French retreated from the frontier. </a:t>
            </a:r>
          </a:p>
          <a:p>
            <a:r>
              <a:rPr lang="en-US" b="1" dirty="0"/>
              <a:t>A military historian knows what a military force can and can’t do realistically.</a:t>
            </a:r>
          </a:p>
        </p:txBody>
      </p:sp>
    </p:spTree>
    <p:extLst>
      <p:ext uri="{BB962C8B-B14F-4D97-AF65-F5344CB8AC3E}">
        <p14:creationId xmlns:p14="http://schemas.microsoft.com/office/powerpoint/2010/main" val="233427468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reality</a:t>
            </a:r>
          </a:p>
        </p:txBody>
      </p:sp>
      <p:sp>
        <p:nvSpPr>
          <p:cNvPr id="3" name="Content Placeholder 2"/>
          <p:cNvSpPr>
            <a:spLocks noGrp="1"/>
          </p:cNvSpPr>
          <p:nvPr>
            <p:ph idx="1"/>
          </p:nvPr>
        </p:nvSpPr>
        <p:spPr/>
        <p:txBody>
          <a:bodyPr/>
          <a:lstStyle/>
          <a:p>
            <a:r>
              <a:rPr lang="en-US" dirty="0"/>
              <a:t>To be used as a basis for further planning.</a:t>
            </a:r>
          </a:p>
          <a:p>
            <a:r>
              <a:rPr lang="en-US" dirty="0"/>
              <a:t>Von Moltke, in his wartime papers, did not expect the plan to knock France out of the war, but did believe that they could seize territory to be used in peace negotiations.</a:t>
            </a:r>
          </a:p>
          <a:p>
            <a:r>
              <a:rPr lang="en-US" dirty="0" err="1"/>
              <a:t>Aufmarsch</a:t>
            </a:r>
            <a:r>
              <a:rPr lang="en-US" dirty="0"/>
              <a:t> II West selected</a:t>
            </a:r>
          </a:p>
          <a:p>
            <a:endParaRPr lang="en-US" dirty="0"/>
          </a:p>
        </p:txBody>
      </p:sp>
    </p:spTree>
    <p:extLst>
      <p:ext uri="{BB962C8B-B14F-4D97-AF65-F5344CB8AC3E}">
        <p14:creationId xmlns:p14="http://schemas.microsoft.com/office/powerpoint/2010/main" val="409753975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endParaRPr lang="en-US" altLang="en-US"/>
          </a:p>
        </p:txBody>
      </p:sp>
      <p:sp>
        <p:nvSpPr>
          <p:cNvPr id="38915" name="Rectangle 3"/>
          <p:cNvSpPr>
            <a:spLocks noGrp="1" noChangeArrowheads="1"/>
          </p:cNvSpPr>
          <p:nvPr>
            <p:ph type="body" idx="1"/>
          </p:nvPr>
        </p:nvSpPr>
        <p:spPr/>
        <p:txBody>
          <a:bodyPr/>
          <a:lstStyle/>
          <a:p>
            <a:endParaRPr lang="en-US" altLang="en-US"/>
          </a:p>
        </p:txBody>
      </p:sp>
      <p:pic>
        <p:nvPicPr>
          <p:cNvPr id="38916" name="Picture 4" descr="Helmuth_von_Moltke_the_Youn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28600"/>
            <a:ext cx="1905000" cy="2605088"/>
          </a:xfrm>
          <a:prstGeom prst="rect">
            <a:avLst/>
          </a:prstGeom>
          <a:noFill/>
          <a:extLst>
            <a:ext uri="{909E8E84-426E-40DD-AFC4-6F175D3DCCD1}">
              <a14:hiddenFill xmlns:a14="http://schemas.microsoft.com/office/drawing/2010/main">
                <a:solidFill>
                  <a:srgbClr val="FFFFFF"/>
                </a:solidFill>
              </a14:hiddenFill>
            </a:ext>
          </a:extLst>
        </p:spPr>
      </p:pic>
      <p:pic>
        <p:nvPicPr>
          <p:cNvPr id="38917" name="Picture 5" descr="460px-KluckGB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9581" y="3733800"/>
            <a:ext cx="1874838"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458px-BuelowGB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657600"/>
            <a:ext cx="1941513" cy="2590800"/>
          </a:xfrm>
          <a:prstGeom prst="rect">
            <a:avLst/>
          </a:prstGeom>
          <a:noFill/>
          <a:extLst>
            <a:ext uri="{909E8E84-426E-40DD-AFC4-6F175D3DCCD1}">
              <a14:hiddenFill xmlns:a14="http://schemas.microsoft.com/office/drawing/2010/main">
                <a:solidFill>
                  <a:srgbClr val="FFFFFF"/>
                </a:solidFill>
              </a14:hiddenFill>
            </a:ext>
          </a:extLst>
        </p:spPr>
      </p:pic>
      <p:pic>
        <p:nvPicPr>
          <p:cNvPr id="38919" name="Picture 7" descr="800px-General_Sir_John_French_in_Paris%2C_Bain_photograp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28600"/>
            <a:ext cx="32766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descr="Joseph_Joff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57200"/>
            <a:ext cx="1865313"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1152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endParaRPr lang="en-US" altLang="en-US"/>
          </a:p>
        </p:txBody>
      </p:sp>
      <p:sp>
        <p:nvSpPr>
          <p:cNvPr id="39939" name="Rectangle 3"/>
          <p:cNvSpPr>
            <a:spLocks noGrp="1" noChangeArrowheads="1"/>
          </p:cNvSpPr>
          <p:nvPr>
            <p:ph type="body" idx="1"/>
          </p:nvPr>
        </p:nvSpPr>
        <p:spPr/>
        <p:txBody>
          <a:bodyPr/>
          <a:lstStyle/>
          <a:p>
            <a:endParaRPr lang="en-US" altLang="en-US"/>
          </a:p>
        </p:txBody>
      </p:sp>
      <p:pic>
        <p:nvPicPr>
          <p:cNvPr id="39941" name="Picture 5" descr="WWOne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8600"/>
            <a:ext cx="81534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71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a:t>Friedrich Adolf Julius von Bernhardi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7890" y="1935163"/>
            <a:ext cx="3048220" cy="4389437"/>
          </a:xfrm>
        </p:spPr>
      </p:pic>
    </p:spTree>
    <p:extLst>
      <p:ext uri="{BB962C8B-B14F-4D97-AF65-F5344CB8AC3E}">
        <p14:creationId xmlns:p14="http://schemas.microsoft.com/office/powerpoint/2010/main" val="29006387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n-US" altLang="en-US"/>
          </a:p>
        </p:txBody>
      </p:sp>
      <p:sp>
        <p:nvSpPr>
          <p:cNvPr id="40963" name="Rectangle 3"/>
          <p:cNvSpPr>
            <a:spLocks noGrp="1" noChangeArrowheads="1"/>
          </p:cNvSpPr>
          <p:nvPr>
            <p:ph type="body" idx="1"/>
          </p:nvPr>
        </p:nvSpPr>
        <p:spPr/>
        <p:txBody>
          <a:bodyPr/>
          <a:lstStyle/>
          <a:p>
            <a:endParaRPr lang="en-US" altLang="en-US"/>
          </a:p>
        </p:txBody>
      </p:sp>
      <p:pic>
        <p:nvPicPr>
          <p:cNvPr id="40964" name="Picture 4" descr="WWOne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
            <a:ext cx="8162925"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4833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en-US" altLang="en-US"/>
          </a:p>
        </p:txBody>
      </p:sp>
      <p:sp>
        <p:nvSpPr>
          <p:cNvPr id="41987" name="Rectangle 3"/>
          <p:cNvSpPr>
            <a:spLocks noGrp="1" noChangeArrowheads="1"/>
          </p:cNvSpPr>
          <p:nvPr>
            <p:ph type="body" idx="1"/>
          </p:nvPr>
        </p:nvSpPr>
        <p:spPr/>
        <p:txBody>
          <a:bodyPr/>
          <a:lstStyle/>
          <a:p>
            <a:endParaRPr lang="en-US" altLang="en-US"/>
          </a:p>
        </p:txBody>
      </p:sp>
      <p:pic>
        <p:nvPicPr>
          <p:cNvPr id="41988" name="Picture 4" descr="WWOne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57200"/>
            <a:ext cx="7705725"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09391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endParaRPr lang="en-US" altLang="en-US"/>
          </a:p>
        </p:txBody>
      </p:sp>
      <p:sp>
        <p:nvSpPr>
          <p:cNvPr id="43011" name="Rectangle 3"/>
          <p:cNvSpPr>
            <a:spLocks noGrp="1" noChangeArrowheads="1"/>
          </p:cNvSpPr>
          <p:nvPr>
            <p:ph type="body" idx="1"/>
          </p:nvPr>
        </p:nvSpPr>
        <p:spPr/>
        <p:txBody>
          <a:bodyPr/>
          <a:lstStyle/>
          <a:p>
            <a:endParaRPr lang="en-US" altLang="en-US"/>
          </a:p>
        </p:txBody>
      </p:sp>
      <p:pic>
        <p:nvPicPr>
          <p:cNvPr id="43012" name="Picture 4" descr="WWOne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457200"/>
            <a:ext cx="8696325"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46802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endParaRPr lang="en-US" altLang="en-US"/>
          </a:p>
        </p:txBody>
      </p:sp>
      <p:sp>
        <p:nvSpPr>
          <p:cNvPr id="52227" name="Rectangle 3"/>
          <p:cNvSpPr>
            <a:spLocks noGrp="1" noChangeArrowheads="1"/>
          </p:cNvSpPr>
          <p:nvPr>
            <p:ph type="body" idx="1"/>
          </p:nvPr>
        </p:nvSpPr>
        <p:spPr/>
        <p:txBody>
          <a:bodyPr/>
          <a:lstStyle/>
          <a:p>
            <a:endParaRPr lang="en-US" altLang="en-US"/>
          </a:p>
        </p:txBody>
      </p:sp>
      <p:pic>
        <p:nvPicPr>
          <p:cNvPr id="52228" name="Picture 4" descr="WWOne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8086725" cy="580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32513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endParaRPr lang="en-US" altLang="en-US"/>
          </a:p>
        </p:txBody>
      </p:sp>
      <p:sp>
        <p:nvSpPr>
          <p:cNvPr id="54275" name="Rectangle 3"/>
          <p:cNvSpPr>
            <a:spLocks noGrp="1" noChangeArrowheads="1"/>
          </p:cNvSpPr>
          <p:nvPr>
            <p:ph type="body" idx="1"/>
          </p:nvPr>
        </p:nvSpPr>
        <p:spPr/>
        <p:txBody>
          <a:bodyPr/>
          <a:lstStyle/>
          <a:p>
            <a:endParaRPr lang="en-US" altLang="en-US"/>
          </a:p>
        </p:txBody>
      </p:sp>
      <p:pic>
        <p:nvPicPr>
          <p:cNvPr id="54276" name="Picture 4" descr="WWOne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8315325"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74504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WWOne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779145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16294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1" name="Picture 5" descr="433px-Rennenkamp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646714"/>
            <a:ext cx="18288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45062" name="Picture 6" descr="samson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450771"/>
            <a:ext cx="18288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45064" name="Picture 8" descr="Graf_conr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19050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45065" name="Picture 9" descr="Max-hoffman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533400"/>
            <a:ext cx="12192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5066" name="Picture 10" descr="416px-Bundesarchiv_Bild_183-U0618-0500%2C_Paul_v__Hindenbur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04800"/>
            <a:ext cx="1981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45067" name="Picture 11" descr="437px-Erich_Ludendorf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0" y="533400"/>
            <a:ext cx="1700213"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35141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WWOne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800"/>
            <a:ext cx="7705725" cy="602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24716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lgn="ctr"/>
            <a:r>
              <a:rPr lang="en-US" altLang="en-US" sz="2800"/>
              <a:t>Battle of Gumbinnen Aug 20, 1914</a:t>
            </a:r>
          </a:p>
        </p:txBody>
      </p:sp>
      <p:sp>
        <p:nvSpPr>
          <p:cNvPr id="47107" name="Rectangle 3"/>
          <p:cNvSpPr>
            <a:spLocks noGrp="1" noChangeArrowheads="1"/>
          </p:cNvSpPr>
          <p:nvPr>
            <p:ph type="body" idx="1"/>
          </p:nvPr>
        </p:nvSpPr>
        <p:spPr/>
        <p:txBody>
          <a:bodyPr/>
          <a:lstStyle/>
          <a:p>
            <a:endParaRPr lang="en-US" altLang="en-US"/>
          </a:p>
        </p:txBody>
      </p:sp>
      <p:pic>
        <p:nvPicPr>
          <p:cNvPr id="47108" name="Picture 4" descr="Gumbinnen_Rueckzu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47800"/>
            <a:ext cx="5797550" cy="514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84936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endParaRPr lang="en-US" altLang="en-US"/>
          </a:p>
        </p:txBody>
      </p:sp>
      <p:sp>
        <p:nvSpPr>
          <p:cNvPr id="46083" name="Rectangle 3"/>
          <p:cNvSpPr>
            <a:spLocks noGrp="1" noChangeArrowheads="1"/>
          </p:cNvSpPr>
          <p:nvPr>
            <p:ph type="body" idx="1"/>
          </p:nvPr>
        </p:nvSpPr>
        <p:spPr/>
        <p:txBody>
          <a:bodyPr/>
          <a:lstStyle/>
          <a:p>
            <a:endParaRPr lang="en-US" altLang="en-US"/>
          </a:p>
        </p:txBody>
      </p:sp>
      <p:pic>
        <p:nvPicPr>
          <p:cNvPr id="46084" name="Picture 4" descr="WWOne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8324850" cy="580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726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Von </a:t>
            </a:r>
            <a:r>
              <a:rPr lang="en-US" dirty="0" err="1"/>
              <a:t>Bernardi</a:t>
            </a:r>
            <a:endParaRPr lang="en-US" dirty="0"/>
          </a:p>
        </p:txBody>
      </p:sp>
      <p:sp>
        <p:nvSpPr>
          <p:cNvPr id="3" name="Content Placeholder 2"/>
          <p:cNvSpPr>
            <a:spLocks noGrp="1"/>
          </p:cNvSpPr>
          <p:nvPr>
            <p:ph idx="1"/>
          </p:nvPr>
        </p:nvSpPr>
        <p:spPr/>
        <p:txBody>
          <a:bodyPr/>
          <a:lstStyle/>
          <a:p>
            <a:r>
              <a:rPr lang="de-DE" dirty="0"/>
              <a:t>Deutschland und der Nächste Krieg (Germany and the Next War), 1911</a:t>
            </a:r>
          </a:p>
          <a:p>
            <a:r>
              <a:rPr lang="en-US" dirty="0"/>
              <a:t> a policy of ruthless aggression and of complete disregard of treaties</a:t>
            </a:r>
          </a:p>
          <a:p>
            <a:r>
              <a:rPr lang="en-US" dirty="0"/>
              <a:t>War is divine business</a:t>
            </a:r>
          </a:p>
          <a:p>
            <a:r>
              <a:rPr lang="en-US" dirty="0"/>
              <a:t>war "is a biological necessity,“</a:t>
            </a:r>
          </a:p>
          <a:p>
            <a:r>
              <a:rPr lang="en-US" dirty="0"/>
              <a:t>"the natural law, upon which all the laws of Nature rest, the law of the struggle for existence."</a:t>
            </a:r>
          </a:p>
        </p:txBody>
      </p:sp>
    </p:spTree>
    <p:extLst>
      <p:ext uri="{BB962C8B-B14F-4D97-AF65-F5344CB8AC3E}">
        <p14:creationId xmlns:p14="http://schemas.microsoft.com/office/powerpoint/2010/main" val="125509405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endParaRPr lang="en-US" altLang="en-US"/>
          </a:p>
        </p:txBody>
      </p:sp>
      <p:sp>
        <p:nvSpPr>
          <p:cNvPr id="48131" name="Rectangle 3"/>
          <p:cNvSpPr>
            <a:spLocks noGrp="1" noChangeArrowheads="1"/>
          </p:cNvSpPr>
          <p:nvPr>
            <p:ph type="body" idx="1"/>
          </p:nvPr>
        </p:nvSpPr>
        <p:spPr/>
        <p:txBody>
          <a:bodyPr/>
          <a:lstStyle/>
          <a:p>
            <a:endParaRPr lang="en-US" altLang="en-US"/>
          </a:p>
        </p:txBody>
      </p:sp>
      <p:pic>
        <p:nvPicPr>
          <p:cNvPr id="48132" name="Picture 4" descr="WWOne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786765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3219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endParaRPr lang="en-US" altLang="en-US"/>
          </a:p>
        </p:txBody>
      </p:sp>
      <p:sp>
        <p:nvSpPr>
          <p:cNvPr id="49155" name="Rectangle 3"/>
          <p:cNvSpPr>
            <a:spLocks noGrp="1" noChangeArrowheads="1"/>
          </p:cNvSpPr>
          <p:nvPr>
            <p:ph type="body" idx="1"/>
          </p:nvPr>
        </p:nvSpPr>
        <p:spPr/>
        <p:txBody>
          <a:bodyPr/>
          <a:lstStyle/>
          <a:p>
            <a:endParaRPr lang="en-US" altLang="en-US"/>
          </a:p>
        </p:txBody>
      </p:sp>
      <p:pic>
        <p:nvPicPr>
          <p:cNvPr id="49156" name="Picture 4" descr="WWOne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57200"/>
            <a:ext cx="72580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02559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endParaRPr lang="en-US" altLang="en-US"/>
          </a:p>
        </p:txBody>
      </p:sp>
      <p:sp>
        <p:nvSpPr>
          <p:cNvPr id="50179" name="Rectangle 3"/>
          <p:cNvSpPr>
            <a:spLocks noGrp="1" noChangeArrowheads="1"/>
          </p:cNvSpPr>
          <p:nvPr>
            <p:ph type="body" idx="1"/>
          </p:nvPr>
        </p:nvSpPr>
        <p:spPr/>
        <p:txBody>
          <a:bodyPr/>
          <a:lstStyle/>
          <a:p>
            <a:endParaRPr lang="en-US" altLang="en-US"/>
          </a:p>
        </p:txBody>
      </p:sp>
      <p:pic>
        <p:nvPicPr>
          <p:cNvPr id="50180" name="Picture 4" descr="WWOne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457200"/>
            <a:ext cx="862965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62070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en-US" altLang="en-US"/>
          </a:p>
        </p:txBody>
      </p:sp>
      <p:sp>
        <p:nvSpPr>
          <p:cNvPr id="51203" name="Rectangle 3"/>
          <p:cNvSpPr>
            <a:spLocks noGrp="1" noChangeArrowheads="1"/>
          </p:cNvSpPr>
          <p:nvPr>
            <p:ph type="body" idx="1"/>
          </p:nvPr>
        </p:nvSpPr>
        <p:spPr/>
        <p:txBody>
          <a:bodyPr/>
          <a:lstStyle/>
          <a:p>
            <a:endParaRPr lang="en-US" altLang="en-US"/>
          </a:p>
        </p:txBody>
      </p:sp>
      <p:pic>
        <p:nvPicPr>
          <p:cNvPr id="51204" name="Picture 4" descr="WWOne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832485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16618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normAutofit fontScale="90000"/>
          </a:bodyPr>
          <a:lstStyle/>
          <a:p>
            <a:r>
              <a:rPr lang="en-US" altLang="en-US"/>
              <a:t>Lord Kitchener and the New Army</a:t>
            </a:r>
          </a:p>
        </p:txBody>
      </p:sp>
      <p:sp>
        <p:nvSpPr>
          <p:cNvPr id="56325" name="Rectangle 5"/>
          <p:cNvSpPr>
            <a:spLocks noGrp="1" noChangeArrowheads="1"/>
          </p:cNvSpPr>
          <p:nvPr>
            <p:ph type="body" sz="half" idx="1"/>
          </p:nvPr>
        </p:nvSpPr>
        <p:spPr/>
        <p:txBody>
          <a:bodyPr/>
          <a:lstStyle/>
          <a:p>
            <a:endParaRPr lang="en-US" altLang="en-US"/>
          </a:p>
        </p:txBody>
      </p:sp>
      <p:sp>
        <p:nvSpPr>
          <p:cNvPr id="56326" name="Rectangle 6"/>
          <p:cNvSpPr>
            <a:spLocks noGrp="1" noChangeArrowheads="1"/>
          </p:cNvSpPr>
          <p:nvPr>
            <p:ph type="body" sz="half" idx="2"/>
          </p:nvPr>
        </p:nvSpPr>
        <p:spPr/>
        <p:txBody>
          <a:bodyPr/>
          <a:lstStyle/>
          <a:p>
            <a:endParaRPr lang="en-US" altLang="en-US"/>
          </a:p>
          <a:p>
            <a:endParaRPr lang="en-US" altLang="en-US"/>
          </a:p>
          <a:p>
            <a:endParaRPr lang="en-US" altLang="en-US"/>
          </a:p>
          <a:p>
            <a:endParaRPr lang="en-US" altLang="en-US"/>
          </a:p>
          <a:p>
            <a:r>
              <a:rPr lang="en-US" altLang="en-US"/>
              <a:t>Accrington Pals</a:t>
            </a:r>
          </a:p>
          <a:p>
            <a:r>
              <a:rPr lang="en-US" altLang="en-US"/>
              <a:t>700 men enlisted 585 casualties 230 kia 350 wia</a:t>
            </a:r>
          </a:p>
        </p:txBody>
      </p:sp>
      <p:pic>
        <p:nvPicPr>
          <p:cNvPr id="56324" name="Picture 4" descr="415px-Horatio_Kitchener%2C_1st_Earl_Kitchener_-_Project_Gutenberg_eText_153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81200"/>
            <a:ext cx="230346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6327" name="Picture 7" descr="pals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76400"/>
            <a:ext cx="4286250" cy="226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78698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290" y="803910"/>
            <a:ext cx="6789420" cy="5250180"/>
          </a:xfrm>
          <a:prstGeom prst="rect">
            <a:avLst/>
          </a:prstGeom>
        </p:spPr>
      </p:pic>
    </p:spTree>
    <p:extLst>
      <p:ext uri="{BB962C8B-B14F-4D97-AF65-F5344CB8AC3E}">
        <p14:creationId xmlns:p14="http://schemas.microsoft.com/office/powerpoint/2010/main" val="334075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Lecturer Biases</a:t>
            </a:r>
          </a:p>
        </p:txBody>
      </p:sp>
      <p:sp>
        <p:nvSpPr>
          <p:cNvPr id="3" name="Content Placeholder 2"/>
          <p:cNvSpPr>
            <a:spLocks noGrp="1"/>
          </p:cNvSpPr>
          <p:nvPr>
            <p:ph idx="1"/>
          </p:nvPr>
        </p:nvSpPr>
        <p:spPr/>
        <p:txBody>
          <a:bodyPr>
            <a:normAutofit fontScale="92500" lnSpcReduction="10000"/>
          </a:bodyPr>
          <a:lstStyle/>
          <a:p>
            <a:r>
              <a:rPr lang="en-US" dirty="0"/>
              <a:t>Anti-socialist/communist.</a:t>
            </a:r>
          </a:p>
          <a:p>
            <a:r>
              <a:rPr lang="en-US" dirty="0"/>
              <a:t>Anti-Frankfurt School and Third Way- Marcuse and Foucault as naïve morons.</a:t>
            </a:r>
          </a:p>
          <a:p>
            <a:r>
              <a:rPr lang="en-US" dirty="0"/>
              <a:t>Political realist, but in the Austrian School in economics.</a:t>
            </a:r>
          </a:p>
          <a:p>
            <a:r>
              <a:rPr lang="en-US" dirty="0"/>
              <a:t>Opposed to political idealism as a matter of practicality.</a:t>
            </a:r>
          </a:p>
          <a:p>
            <a:r>
              <a:rPr lang="en-US" dirty="0"/>
              <a:t>Oppose the Democratic Peace Theory as naïve in the extreme, with no basis in history.</a:t>
            </a:r>
          </a:p>
          <a:p>
            <a:r>
              <a:rPr lang="en-US" dirty="0"/>
              <a:t>Anti-egalitarian and “Justice as fairness” (Rawls)- again on practical matters. </a:t>
            </a:r>
          </a:p>
          <a:p>
            <a:r>
              <a:rPr lang="en-US" dirty="0"/>
              <a:t>Political Realist in the mold of Machiavelli, von Clausewitz, Mackinder, Hobbes, Kennan, Kissinger model.</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961903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Political Realism?</a:t>
            </a:r>
          </a:p>
        </p:txBody>
      </p:sp>
      <p:sp>
        <p:nvSpPr>
          <p:cNvPr id="3" name="Content Placeholder 2"/>
          <p:cNvSpPr>
            <a:spLocks noGrp="1"/>
          </p:cNvSpPr>
          <p:nvPr>
            <p:ph idx="1"/>
          </p:nvPr>
        </p:nvSpPr>
        <p:spPr/>
        <p:txBody>
          <a:bodyPr>
            <a:normAutofit fontScale="77500" lnSpcReduction="20000"/>
          </a:bodyPr>
          <a:lstStyle/>
          <a:p>
            <a:r>
              <a:rPr lang="en-US" b="1" dirty="0"/>
              <a:t>That states are the central actors in international politics rather than individuals or international organizations,</a:t>
            </a:r>
          </a:p>
          <a:p>
            <a:r>
              <a:rPr lang="en-US" b="1" dirty="0">
                <a:solidFill>
                  <a:srgbClr val="FF0000"/>
                </a:solidFill>
              </a:rPr>
              <a:t>Caveat 1 -that they serve some purpose, but are largely impotent short of world power agreement.</a:t>
            </a:r>
          </a:p>
          <a:p>
            <a:r>
              <a:rPr lang="en-US" b="1" dirty="0"/>
              <a:t>That the international political system is anarchic as there is no supranational authority that can enforce rules over the states, </a:t>
            </a:r>
          </a:p>
          <a:p>
            <a:r>
              <a:rPr lang="en-US" b="1" dirty="0">
                <a:solidFill>
                  <a:srgbClr val="FF0000"/>
                </a:solidFill>
              </a:rPr>
              <a:t>Caveat 2-WITHOUT the compliance of the states.</a:t>
            </a:r>
          </a:p>
          <a:p>
            <a:r>
              <a:rPr lang="en-US" b="1" dirty="0"/>
              <a:t>That the actors in the international political system are rational as their actions maximize their own self-interest, and</a:t>
            </a:r>
          </a:p>
          <a:p>
            <a:r>
              <a:rPr lang="en-US" b="1" dirty="0">
                <a:solidFill>
                  <a:srgbClr val="FF0000"/>
                </a:solidFill>
              </a:rPr>
              <a:t>Caveat 3- Irrational actors are usually short lived if they threaten the world balance.</a:t>
            </a:r>
          </a:p>
          <a:p>
            <a:r>
              <a:rPr lang="en-US" b="1" dirty="0"/>
              <a:t>That all states desire power so that they can ensure their own self-preservation.</a:t>
            </a:r>
          </a:p>
        </p:txBody>
      </p:sp>
    </p:spTree>
    <p:extLst>
      <p:ext uri="{BB962C8B-B14F-4D97-AF65-F5344CB8AC3E}">
        <p14:creationId xmlns:p14="http://schemas.microsoft.com/office/powerpoint/2010/main" val="149043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does this mean</a:t>
            </a:r>
          </a:p>
        </p:txBody>
      </p:sp>
      <p:sp>
        <p:nvSpPr>
          <p:cNvPr id="3" name="Content Placeholder 2"/>
          <p:cNvSpPr>
            <a:spLocks noGrp="1"/>
          </p:cNvSpPr>
          <p:nvPr>
            <p:ph idx="1"/>
          </p:nvPr>
        </p:nvSpPr>
        <p:spPr/>
        <p:txBody>
          <a:bodyPr/>
          <a:lstStyle/>
          <a:p>
            <a:r>
              <a:rPr lang="en-US" dirty="0"/>
              <a:t>I view political realism as the only political philosophy with evidence in history.</a:t>
            </a:r>
          </a:p>
        </p:txBody>
      </p:sp>
    </p:spTree>
    <p:extLst>
      <p:ext uri="{BB962C8B-B14F-4D97-AF65-F5344CB8AC3E}">
        <p14:creationId xmlns:p14="http://schemas.microsoft.com/office/powerpoint/2010/main" val="2572103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Qualifications</a:t>
            </a:r>
          </a:p>
        </p:txBody>
      </p:sp>
      <p:sp>
        <p:nvSpPr>
          <p:cNvPr id="3" name="Content Placeholder 2"/>
          <p:cNvSpPr>
            <a:spLocks noGrp="1"/>
          </p:cNvSpPr>
          <p:nvPr>
            <p:ph idx="1"/>
          </p:nvPr>
        </p:nvSpPr>
        <p:spPr/>
        <p:txBody>
          <a:bodyPr>
            <a:normAutofit fontScale="70000" lnSpcReduction="20000"/>
          </a:bodyPr>
          <a:lstStyle/>
          <a:p>
            <a:r>
              <a:rPr lang="en-US" dirty="0"/>
              <a:t>Doctorate in Military History/Civil War Concentration from American University- </a:t>
            </a:r>
            <a:r>
              <a:rPr lang="en-US" dirty="0" err="1"/>
              <a:t>Dr</a:t>
            </a:r>
            <a:r>
              <a:rPr lang="en-US" dirty="0"/>
              <a:t> Steven Woodworth of TCU mentor</a:t>
            </a:r>
          </a:p>
          <a:p>
            <a:r>
              <a:rPr lang="en-US" dirty="0"/>
              <a:t>Masters in Military History/Science with concentrations in the American Civil War, The World Wars, Napoleon and the Long Peace, Colonial America, Classical</a:t>
            </a:r>
          </a:p>
          <a:p>
            <a:r>
              <a:rPr lang="en-US" dirty="0"/>
              <a:t>Graduate Certificates-Europe in the Middle Ages, Renaissance and Reformation, War and Diplomacy, Military Science</a:t>
            </a:r>
          </a:p>
          <a:p>
            <a:r>
              <a:rPr lang="en-US" dirty="0"/>
              <a:t>US Army Veteran of the Cold War, Panama- Just Cause, Gulf War 1- Desert Shield and Desert Storm</a:t>
            </a:r>
          </a:p>
          <a:p>
            <a:r>
              <a:rPr lang="en-US" dirty="0"/>
              <a:t>Cav Scout, US Army Weapons Immersion Program, NCO Armor leadership course., US Army Airborne School, US Army Pathfinder School, Spur Ride with Delta Troop, 10</a:t>
            </a:r>
            <a:r>
              <a:rPr lang="en-US" baseline="30000" dirty="0"/>
              <a:t>th</a:t>
            </a:r>
            <a:r>
              <a:rPr lang="en-US" dirty="0"/>
              <a:t> Cav 194</a:t>
            </a:r>
            <a:r>
              <a:rPr lang="en-US" baseline="30000" dirty="0"/>
              <a:t>th</a:t>
            </a:r>
            <a:r>
              <a:rPr lang="en-US" dirty="0"/>
              <a:t> Arm </a:t>
            </a:r>
            <a:r>
              <a:rPr lang="en-US" dirty="0" err="1"/>
              <a:t>Bde</a:t>
            </a:r>
            <a:r>
              <a:rPr lang="en-US" dirty="0"/>
              <a:t>, </a:t>
            </a:r>
            <a:r>
              <a:rPr lang="en-US" dirty="0" err="1"/>
              <a:t>SFQC</a:t>
            </a:r>
            <a:r>
              <a:rPr lang="en-US" dirty="0"/>
              <a:t>.</a:t>
            </a:r>
          </a:p>
          <a:p>
            <a:r>
              <a:rPr lang="en-US" dirty="0"/>
              <a:t>Delta Troop 10</a:t>
            </a:r>
            <a:r>
              <a:rPr lang="en-US" baseline="30000" dirty="0"/>
              <a:t>th</a:t>
            </a:r>
            <a:r>
              <a:rPr lang="en-US" dirty="0"/>
              <a:t> Cav-194</a:t>
            </a:r>
            <a:r>
              <a:rPr lang="en-US" baseline="30000" dirty="0"/>
              <a:t>th</a:t>
            </a:r>
            <a:r>
              <a:rPr lang="en-US" dirty="0"/>
              <a:t> Arm </a:t>
            </a:r>
            <a:r>
              <a:rPr lang="en-US" dirty="0" err="1"/>
              <a:t>Bde</a:t>
            </a:r>
            <a:r>
              <a:rPr lang="en-US" dirty="0"/>
              <a:t>, C. Co, 3</a:t>
            </a:r>
            <a:r>
              <a:rPr lang="en-US" baseline="30000" dirty="0"/>
              <a:t>rd</a:t>
            </a:r>
            <a:r>
              <a:rPr lang="en-US" dirty="0"/>
              <a:t> </a:t>
            </a:r>
            <a:r>
              <a:rPr lang="en-US" dirty="0" err="1"/>
              <a:t>Bn</a:t>
            </a:r>
            <a:r>
              <a:rPr lang="en-US" dirty="0"/>
              <a:t>, 73</a:t>
            </a:r>
            <a:r>
              <a:rPr lang="en-US" baseline="30000" dirty="0"/>
              <a:t>rd</a:t>
            </a:r>
            <a:r>
              <a:rPr lang="en-US" dirty="0"/>
              <a:t> Arm, 82</a:t>
            </a:r>
            <a:r>
              <a:rPr lang="en-US" baseline="30000" dirty="0"/>
              <a:t>nd</a:t>
            </a:r>
            <a:r>
              <a:rPr lang="en-US" dirty="0"/>
              <a:t> Airborne- US Army </a:t>
            </a:r>
            <a:r>
              <a:rPr lang="en-US" dirty="0" err="1"/>
              <a:t>OPFOR</a:t>
            </a:r>
            <a:r>
              <a:rPr lang="en-US" dirty="0"/>
              <a:t> detachment Ft Knox when with 10</a:t>
            </a:r>
            <a:r>
              <a:rPr lang="en-US" baseline="30000" dirty="0"/>
              <a:t>th</a:t>
            </a:r>
            <a:r>
              <a:rPr lang="en-US" dirty="0"/>
              <a:t> Cav.</a:t>
            </a:r>
          </a:p>
          <a:p>
            <a:r>
              <a:rPr lang="en-US" dirty="0"/>
              <a:t>Trained to be an expert on the Red Army with an emphasis on their armor, mechanized/motorized infantry, </a:t>
            </a:r>
            <a:r>
              <a:rPr lang="en-US" dirty="0" err="1"/>
              <a:t>Spetznaz</a:t>
            </a:r>
            <a:r>
              <a:rPr lang="en-US" dirty="0"/>
              <a:t> and reconnaissance forces.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28600"/>
            <a:ext cx="1524000" cy="84268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674325"/>
            <a:ext cx="1416050" cy="10771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283717"/>
            <a:ext cx="1180943" cy="151494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325748"/>
            <a:ext cx="1177290" cy="1491067"/>
          </a:xfrm>
          <a:prstGeom prst="rect">
            <a:avLst/>
          </a:prstGeom>
        </p:spPr>
      </p:pic>
    </p:spTree>
    <p:extLst>
      <p:ext uri="{BB962C8B-B14F-4D97-AF65-F5344CB8AC3E}">
        <p14:creationId xmlns:p14="http://schemas.microsoft.com/office/powerpoint/2010/main" val="3255614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4 Propositions of Realism</a:t>
            </a:r>
          </a:p>
        </p:txBody>
      </p:sp>
      <p:sp>
        <p:nvSpPr>
          <p:cNvPr id="3" name="Content Placeholder 2"/>
          <p:cNvSpPr>
            <a:spLocks noGrp="1"/>
          </p:cNvSpPr>
          <p:nvPr>
            <p:ph idx="1"/>
          </p:nvPr>
        </p:nvSpPr>
        <p:spPr/>
        <p:txBody>
          <a:bodyPr>
            <a:normAutofit/>
          </a:bodyPr>
          <a:lstStyle/>
          <a:p>
            <a:r>
              <a:rPr lang="en-US" dirty="0"/>
              <a:t>The international system is anarchic. No actor exists above states, capable of regulating their interactions; states must arrive at relations with other states on their own, rather than it being dictated to them by some higher controlling entity. The international system exists in a state of constant antagonism</a:t>
            </a:r>
          </a:p>
          <a:p>
            <a:r>
              <a:rPr lang="en-US" dirty="0"/>
              <a:t>States, or semi states, are the most important actors.</a:t>
            </a:r>
          </a:p>
          <a:p>
            <a:endParaRPr lang="en-US" dirty="0"/>
          </a:p>
          <a:p>
            <a:endParaRPr lang="en-US" dirty="0"/>
          </a:p>
          <a:p>
            <a:endParaRPr lang="en-US" dirty="0"/>
          </a:p>
        </p:txBody>
      </p:sp>
    </p:spTree>
    <p:extLst>
      <p:ext uri="{BB962C8B-B14F-4D97-AF65-F5344CB8AC3E}">
        <p14:creationId xmlns:p14="http://schemas.microsoft.com/office/powerpoint/2010/main" val="295284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4 Propositions of Realism</a:t>
            </a:r>
          </a:p>
        </p:txBody>
      </p:sp>
      <p:sp>
        <p:nvSpPr>
          <p:cNvPr id="3" name="Content Placeholder 2"/>
          <p:cNvSpPr>
            <a:spLocks noGrp="1"/>
          </p:cNvSpPr>
          <p:nvPr>
            <p:ph idx="1"/>
          </p:nvPr>
        </p:nvSpPr>
        <p:spPr/>
        <p:txBody>
          <a:bodyPr/>
          <a:lstStyle/>
          <a:p>
            <a:r>
              <a:rPr lang="en-US" dirty="0"/>
              <a:t>All states within the system are unitary, rational actors- </a:t>
            </a:r>
            <a:r>
              <a:rPr lang="en-US" b="1" dirty="0"/>
              <a:t>States tend to pursue self-interest</a:t>
            </a:r>
            <a:r>
              <a:rPr lang="en-US" dirty="0"/>
              <a:t>. Groups strive to attain as many resources as possible.</a:t>
            </a:r>
          </a:p>
          <a:p>
            <a:r>
              <a:rPr lang="en-US" dirty="0"/>
              <a:t>The primary concern of all states is survival. States build up a military to survive, which may lead to a security dilemma.</a:t>
            </a:r>
          </a:p>
        </p:txBody>
      </p:sp>
    </p:spTree>
    <p:extLst>
      <p:ext uri="{BB962C8B-B14F-4D97-AF65-F5344CB8AC3E}">
        <p14:creationId xmlns:p14="http://schemas.microsoft.com/office/powerpoint/2010/main" val="325439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Geopolitics</a:t>
            </a:r>
          </a:p>
        </p:txBody>
      </p:sp>
      <p:sp>
        <p:nvSpPr>
          <p:cNvPr id="3" name="Content Placeholder 2"/>
          <p:cNvSpPr>
            <a:spLocks noGrp="1"/>
          </p:cNvSpPr>
          <p:nvPr>
            <p:ph idx="1"/>
          </p:nvPr>
        </p:nvSpPr>
        <p:spPr/>
        <p:txBody>
          <a:bodyPr>
            <a:normAutofit fontScale="92500"/>
          </a:bodyPr>
          <a:lstStyle/>
          <a:p>
            <a:r>
              <a:rPr lang="en-US" dirty="0"/>
              <a:t>Geopolitics, analysis of the geographic influences on power relationships in international relations, however, in contemporary discourse, geopolitics has been widely employed as a loose synonym for international politics.</a:t>
            </a:r>
          </a:p>
          <a:p>
            <a:r>
              <a:rPr lang="en-US" dirty="0"/>
              <a:t>Earliest roots in Thucydides, Machiavelli- </a:t>
            </a:r>
            <a:r>
              <a:rPr lang="en-US" i="1" dirty="0"/>
              <a:t>The Prince and Art of War.</a:t>
            </a:r>
          </a:p>
          <a:p>
            <a:r>
              <a:rPr lang="en-US" b="1" i="1" dirty="0">
                <a:solidFill>
                  <a:srgbClr val="FF0000"/>
                </a:solidFill>
              </a:rPr>
              <a:t>CAN TRANSCEND WHATEVER POLITICAL PARTY CONTROLS A NATION, HOWEVER, A POLITICAL PHILOSOPHY, AS WELL AS RELIGION, AND CULTURAL ISSUES CAN HEAVILY INFLUENCE GEOPOLITICS.</a:t>
            </a:r>
          </a:p>
        </p:txBody>
      </p:sp>
    </p:spTree>
    <p:extLst>
      <p:ext uri="{BB962C8B-B14F-4D97-AF65-F5344CB8AC3E}">
        <p14:creationId xmlns:p14="http://schemas.microsoft.com/office/powerpoint/2010/main" val="45340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MODERN GEOPOLITICAL THEORY</a:t>
            </a:r>
          </a:p>
        </p:txBody>
      </p:sp>
      <p:sp>
        <p:nvSpPr>
          <p:cNvPr id="3" name="Content Placeholder 2"/>
          <p:cNvSpPr>
            <a:spLocks noGrp="1"/>
          </p:cNvSpPr>
          <p:nvPr>
            <p:ph idx="1"/>
          </p:nvPr>
        </p:nvSpPr>
        <p:spPr/>
        <p:txBody>
          <a:bodyPr>
            <a:normAutofit lnSpcReduction="10000"/>
          </a:bodyPr>
          <a:lstStyle/>
          <a:p>
            <a:r>
              <a:rPr lang="en-US" dirty="0"/>
              <a:t>CHOKEPOINT THEORY</a:t>
            </a:r>
          </a:p>
          <a:p>
            <a:r>
              <a:rPr lang="en-US" dirty="0"/>
              <a:t>Antoine-Henri </a:t>
            </a:r>
            <a:r>
              <a:rPr lang="en-US" dirty="0" err="1"/>
              <a:t>Jomini</a:t>
            </a:r>
            <a:endParaRPr lang="en-US" dirty="0"/>
          </a:p>
          <a:p>
            <a:r>
              <a:rPr lang="en-US" dirty="0"/>
              <a:t>Alfred Thayer Mahan- </a:t>
            </a:r>
            <a:r>
              <a:rPr lang="en-US" i="1" dirty="0"/>
              <a:t>The Influence of Sea Power Upon History, 1660–1783 (1890) </a:t>
            </a:r>
            <a:r>
              <a:rPr lang="en-US" dirty="0"/>
              <a:t>believed that national greatness was inextricably associated with the sea—and particularly with its commercial use in peace and its control in war…and emphasized that strategic locations (such as chokepoints, canals, and coaling stations), as well as quantifiable levels of fighting power in a fleet, were conducive to control over the sea.</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304800"/>
            <a:ext cx="794517" cy="914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27254"/>
            <a:ext cx="917602" cy="1091946"/>
          </a:xfrm>
          <a:prstGeom prst="rect">
            <a:avLst/>
          </a:prstGeom>
        </p:spPr>
      </p:pic>
    </p:spTree>
    <p:extLst>
      <p:ext uri="{BB962C8B-B14F-4D97-AF65-F5344CB8AC3E}">
        <p14:creationId xmlns:p14="http://schemas.microsoft.com/office/powerpoint/2010/main" val="1067942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Mahan</a:t>
            </a:r>
          </a:p>
        </p:txBody>
      </p:sp>
      <p:sp>
        <p:nvSpPr>
          <p:cNvPr id="3" name="Content Placeholder 2"/>
          <p:cNvSpPr>
            <a:spLocks noGrp="1"/>
          </p:cNvSpPr>
          <p:nvPr>
            <p:ph idx="1"/>
          </p:nvPr>
        </p:nvSpPr>
        <p:spPr/>
        <p:txBody>
          <a:bodyPr>
            <a:normAutofit fontScale="92500" lnSpcReduction="10000"/>
          </a:bodyPr>
          <a:lstStyle/>
          <a:p>
            <a:r>
              <a:rPr lang="en-US" dirty="0"/>
              <a:t>He proposed six conditions required for a nation to have sea power:.</a:t>
            </a:r>
          </a:p>
          <a:p>
            <a:pPr marL="514350" indent="-514350">
              <a:buFont typeface="+mj-lt"/>
              <a:buAutoNum type="arabicPeriod"/>
            </a:pPr>
            <a:r>
              <a:rPr lang="en-US" dirty="0"/>
              <a:t>Advantageous geographical position;</a:t>
            </a:r>
          </a:p>
          <a:p>
            <a:pPr marL="514350" indent="-514350">
              <a:buFont typeface="+mj-lt"/>
              <a:buAutoNum type="arabicPeriod"/>
            </a:pPr>
            <a:r>
              <a:rPr lang="en-US" dirty="0"/>
              <a:t>Serviceable coastlines, abundant natural resources, and favorable climate;</a:t>
            </a:r>
          </a:p>
          <a:p>
            <a:pPr marL="514350" indent="-514350">
              <a:buFont typeface="+mj-lt"/>
              <a:buAutoNum type="arabicPeriod"/>
            </a:pPr>
            <a:r>
              <a:rPr lang="en-US" dirty="0"/>
              <a:t>Extent of territory</a:t>
            </a:r>
          </a:p>
          <a:p>
            <a:pPr marL="514350" indent="-514350">
              <a:buFont typeface="+mj-lt"/>
              <a:buAutoNum type="arabicPeriod"/>
            </a:pPr>
            <a:r>
              <a:rPr lang="en-US" dirty="0"/>
              <a:t>Population large enough to defend its territory;</a:t>
            </a:r>
          </a:p>
          <a:p>
            <a:pPr marL="514350" indent="-514350">
              <a:buFont typeface="+mj-lt"/>
              <a:buAutoNum type="arabicPeriod"/>
            </a:pPr>
            <a:r>
              <a:rPr lang="en-US" dirty="0"/>
              <a:t>Society with an aptitude for the sea and commercial enterprise; and</a:t>
            </a:r>
          </a:p>
          <a:p>
            <a:pPr marL="514350" indent="-514350">
              <a:buFont typeface="+mj-lt"/>
              <a:buAutoNum type="arabicPeriod"/>
            </a:pPr>
            <a:r>
              <a:rPr lang="en-US" dirty="0"/>
              <a:t>Government with the influence and inclination to dominate the sea</a:t>
            </a:r>
          </a:p>
        </p:txBody>
      </p:sp>
    </p:spTree>
    <p:extLst>
      <p:ext uri="{BB962C8B-B14F-4D97-AF65-F5344CB8AC3E}">
        <p14:creationId xmlns:p14="http://schemas.microsoft.com/office/powerpoint/2010/main" val="308849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Influence</a:t>
            </a:r>
          </a:p>
        </p:txBody>
      </p:sp>
      <p:sp>
        <p:nvSpPr>
          <p:cNvPr id="3" name="Content Placeholder 2"/>
          <p:cNvSpPr>
            <a:spLocks noGrp="1"/>
          </p:cNvSpPr>
          <p:nvPr>
            <p:ph idx="1"/>
          </p:nvPr>
        </p:nvSpPr>
        <p:spPr/>
        <p:txBody>
          <a:bodyPr/>
          <a:lstStyle/>
          <a:p>
            <a:r>
              <a:rPr lang="en-US" dirty="0"/>
              <a:t>United Kingdom- to some extent with exception on some aspects of naval strategy.</a:t>
            </a:r>
          </a:p>
          <a:p>
            <a:r>
              <a:rPr lang="en-US" dirty="0"/>
              <a:t>Germany to 1918</a:t>
            </a:r>
          </a:p>
          <a:p>
            <a:r>
              <a:rPr lang="en-US" dirty="0"/>
              <a:t>Japan to 1945</a:t>
            </a:r>
          </a:p>
          <a:p>
            <a:r>
              <a:rPr lang="en-US" dirty="0"/>
              <a:t>United States</a:t>
            </a:r>
          </a:p>
        </p:txBody>
      </p:sp>
    </p:spTree>
    <p:extLst>
      <p:ext uri="{BB962C8B-B14F-4D97-AF65-F5344CB8AC3E}">
        <p14:creationId xmlns:p14="http://schemas.microsoft.com/office/powerpoint/2010/main" val="1036804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Sir Halford Mackinder</a:t>
            </a:r>
          </a:p>
        </p:txBody>
      </p:sp>
      <p:sp>
        <p:nvSpPr>
          <p:cNvPr id="5" name="Content Placeholder 4"/>
          <p:cNvSpPr>
            <a:spLocks noGrp="1"/>
          </p:cNvSpPr>
          <p:nvPr>
            <p:ph idx="1"/>
          </p:nvPr>
        </p:nvSpPr>
        <p:spPr/>
        <p:txBody>
          <a:bodyPr/>
          <a:lstStyle/>
          <a:p>
            <a:r>
              <a:rPr lang="en-US" dirty="0"/>
              <a:t>Heartland Theory</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09" y="3429000"/>
            <a:ext cx="5758883" cy="288346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990600"/>
            <a:ext cx="2245502" cy="3211068"/>
          </a:xfrm>
          <a:prstGeom prst="rect">
            <a:avLst/>
          </a:prstGeom>
        </p:spPr>
      </p:pic>
    </p:spTree>
    <p:extLst>
      <p:ext uri="{BB962C8B-B14F-4D97-AF65-F5344CB8AC3E}">
        <p14:creationId xmlns:p14="http://schemas.microsoft.com/office/powerpoint/2010/main" val="3618894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Heartland Theory</a:t>
            </a:r>
          </a:p>
        </p:txBody>
      </p:sp>
      <p:sp>
        <p:nvSpPr>
          <p:cNvPr id="3" name="Content Placeholder 2"/>
          <p:cNvSpPr>
            <a:spLocks noGrp="1"/>
          </p:cNvSpPr>
          <p:nvPr>
            <p:ph idx="1"/>
          </p:nvPr>
        </p:nvSpPr>
        <p:spPr/>
        <p:txBody>
          <a:bodyPr/>
          <a:lstStyle/>
          <a:p>
            <a:r>
              <a:rPr lang="en-US" dirty="0"/>
              <a:t>"Who rules East Europe commands the Heartland;</a:t>
            </a:r>
          </a:p>
          <a:p>
            <a:r>
              <a:rPr lang="en-US" dirty="0"/>
              <a:t>who rules the Heartland commands the World-Island;</a:t>
            </a:r>
          </a:p>
          <a:p>
            <a:r>
              <a:rPr lang="en-US" dirty="0"/>
              <a:t>who rules the World-Island commands the world.“</a:t>
            </a:r>
          </a:p>
          <a:p>
            <a:r>
              <a:rPr lang="en-US" dirty="0"/>
              <a:t>The West European powers had combined, usually successfully, in the </a:t>
            </a:r>
            <a:r>
              <a:rPr lang="en-US" b="1" dirty="0"/>
              <a:t>Great Game</a:t>
            </a:r>
            <a:r>
              <a:rPr lang="en-US" dirty="0"/>
              <a:t> to prevent Russian expansion.</a:t>
            </a:r>
          </a:p>
          <a:p>
            <a:r>
              <a:rPr lang="en-US" dirty="0"/>
              <a:t>The Russian Empire was huge but socially, politically and technologically backward—i.e., inferior in "virility, equipment and organization".</a:t>
            </a:r>
          </a:p>
        </p:txBody>
      </p:sp>
    </p:spTree>
    <p:extLst>
      <p:ext uri="{BB962C8B-B14F-4D97-AF65-F5344CB8AC3E}">
        <p14:creationId xmlns:p14="http://schemas.microsoft.com/office/powerpoint/2010/main" val="297458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Heartland Theory</a:t>
            </a:r>
          </a:p>
        </p:txBody>
      </p:sp>
      <p:sp>
        <p:nvSpPr>
          <p:cNvPr id="3" name="Content Placeholder 2"/>
          <p:cNvSpPr>
            <a:spLocks noGrp="1"/>
          </p:cNvSpPr>
          <p:nvPr>
            <p:ph idx="1"/>
          </p:nvPr>
        </p:nvSpPr>
        <p:spPr/>
        <p:txBody>
          <a:bodyPr/>
          <a:lstStyle/>
          <a:p>
            <a:r>
              <a:rPr lang="en-US" dirty="0"/>
              <a:t>The Heartland was protected from sea power by ice to the north and mountains and deserts to the south.</a:t>
            </a:r>
          </a:p>
          <a:p>
            <a:r>
              <a:rPr lang="en-US" dirty="0"/>
              <a:t>Previous land invasions from east to west and vice versa were unsuccessful because lack of efficient transportation made it impossible to assure a continual stream of men and supplies.</a:t>
            </a:r>
          </a:p>
        </p:txBody>
      </p:sp>
    </p:spTree>
    <p:extLst>
      <p:ext uri="{BB962C8B-B14F-4D97-AF65-F5344CB8AC3E}">
        <p14:creationId xmlns:p14="http://schemas.microsoft.com/office/powerpoint/2010/main" val="3926263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Heartland Theory</a:t>
            </a:r>
          </a:p>
        </p:txBody>
      </p:sp>
      <p:sp>
        <p:nvSpPr>
          <p:cNvPr id="3" name="Content Placeholder 2"/>
          <p:cNvSpPr>
            <a:spLocks noGrp="1"/>
          </p:cNvSpPr>
          <p:nvPr>
            <p:ph idx="1"/>
          </p:nvPr>
        </p:nvSpPr>
        <p:spPr/>
        <p:txBody>
          <a:bodyPr>
            <a:normAutofit lnSpcReduction="10000"/>
          </a:bodyPr>
          <a:lstStyle/>
          <a:p>
            <a:r>
              <a:rPr lang="en-US" dirty="0"/>
              <a:t>Mackinder warned the leaders of Great Britain that its reliance on </a:t>
            </a:r>
            <a:r>
              <a:rPr lang="en-US" dirty="0" err="1"/>
              <a:t>seapower</a:t>
            </a:r>
            <a:r>
              <a:rPr lang="en-US" dirty="0"/>
              <a:t> and quasi-</a:t>
            </a:r>
            <a:r>
              <a:rPr lang="en-US" dirty="0" err="1"/>
              <a:t>Mahanian</a:t>
            </a:r>
            <a:r>
              <a:rPr lang="en-US" dirty="0"/>
              <a:t> theory might not be enough to contain a Eurasian power that controlled the Heartland.</a:t>
            </a:r>
          </a:p>
          <a:p>
            <a:r>
              <a:rPr lang="en-US" dirty="0"/>
              <a:t>The nightmare was that if Germany or Russia were allowed to control East Europe then this could lead to the domination of the Eurasian land mass by one of these two powers as a prelude to mastery of the world.</a:t>
            </a:r>
          </a:p>
          <a:p>
            <a:r>
              <a:rPr lang="en-US" dirty="0"/>
              <a:t>Coincided to past British National Policy.</a:t>
            </a:r>
          </a:p>
          <a:p>
            <a:r>
              <a:rPr lang="en-US" dirty="0"/>
              <a:t>Very influential on both US and UK foreign policy post World War 2</a:t>
            </a:r>
          </a:p>
        </p:txBody>
      </p:sp>
    </p:spTree>
    <p:extLst>
      <p:ext uri="{BB962C8B-B14F-4D97-AF65-F5344CB8AC3E}">
        <p14:creationId xmlns:p14="http://schemas.microsoft.com/office/powerpoint/2010/main" val="693051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979714" y="1396999"/>
          <a:ext cx="7478486" cy="4927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2898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Geo-political concepts</a:t>
            </a:r>
          </a:p>
        </p:txBody>
      </p:sp>
      <p:sp>
        <p:nvSpPr>
          <p:cNvPr id="3" name="Content Placeholder 2"/>
          <p:cNvSpPr>
            <a:spLocks noGrp="1"/>
          </p:cNvSpPr>
          <p:nvPr>
            <p:ph idx="1"/>
          </p:nvPr>
        </p:nvSpPr>
        <p:spPr/>
        <p:txBody>
          <a:bodyPr/>
          <a:lstStyle/>
          <a:p>
            <a:r>
              <a:rPr lang="en-US" sz="2800" b="1" dirty="0"/>
              <a:t>Autarky</a:t>
            </a:r>
            <a:r>
              <a:rPr lang="en-US" dirty="0"/>
              <a:t> is the quality of being self-sufficient. Usually the term is applied to political states or their economic systems. Autarky exists whenever an entity can survive or continue its activities without external assistance or international trade. If a self-sufficient economy also refuses all trade with the outside world then it is called a closed economy</a:t>
            </a:r>
          </a:p>
        </p:txBody>
      </p:sp>
    </p:spTree>
    <p:extLst>
      <p:ext uri="{BB962C8B-B14F-4D97-AF65-F5344CB8AC3E}">
        <p14:creationId xmlns:p14="http://schemas.microsoft.com/office/powerpoint/2010/main" val="4150547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War 1 Historiography</a:t>
            </a:r>
          </a:p>
        </p:txBody>
      </p:sp>
      <p:sp>
        <p:nvSpPr>
          <p:cNvPr id="3" name="Content Placeholder 2"/>
          <p:cNvSpPr>
            <a:spLocks noGrp="1"/>
          </p:cNvSpPr>
          <p:nvPr>
            <p:ph idx="1"/>
          </p:nvPr>
        </p:nvSpPr>
        <p:spPr/>
        <p:txBody>
          <a:bodyPr>
            <a:normAutofit fontScale="77500" lnSpcReduction="20000"/>
          </a:bodyPr>
          <a:lstStyle/>
          <a:p>
            <a:r>
              <a:rPr lang="en-US" dirty="0"/>
              <a:t>History of history</a:t>
            </a:r>
          </a:p>
          <a:p>
            <a:r>
              <a:rPr lang="en-US" dirty="0"/>
              <a:t>No current consensus- in which a majority agree on why the war started</a:t>
            </a:r>
          </a:p>
          <a:p>
            <a:r>
              <a:rPr lang="en-US" dirty="0"/>
              <a:t>There are large pluralities on different aspects</a:t>
            </a:r>
          </a:p>
          <a:p>
            <a:r>
              <a:rPr lang="en-US" dirty="0"/>
              <a:t>My position is that it was all of the above</a:t>
            </a:r>
          </a:p>
          <a:p>
            <a:r>
              <a:rPr lang="en-US" dirty="0"/>
              <a:t>I eschew historical schools of thought such as the Annales or Marxist</a:t>
            </a:r>
          </a:p>
          <a:p>
            <a:r>
              <a:rPr lang="en-US" dirty="0"/>
              <a:t>I will use a mixture of the Annales and the Great Man Theory</a:t>
            </a:r>
          </a:p>
          <a:p>
            <a:r>
              <a:rPr lang="en-US" dirty="0"/>
              <a:t>Annales is history over a long period of time and mentalities</a:t>
            </a:r>
          </a:p>
          <a:p>
            <a:r>
              <a:rPr lang="en-US" dirty="0"/>
              <a:t>The history of mentalities focuses on the wider mindsets of past cultural and social groups. In keeping with the Annales' interest in the longue </a:t>
            </a:r>
            <a:r>
              <a:rPr lang="en-US" dirty="0" err="1"/>
              <a:t>durée</a:t>
            </a:r>
            <a:r>
              <a:rPr lang="en-US" dirty="0"/>
              <a:t> (long-term), it tends to focus on gradual developments rather than short-term events. The term can also be seen as an equivalent to, or a form of, cultural history or historical anthropology.</a:t>
            </a:r>
          </a:p>
          <a:p>
            <a:r>
              <a:rPr lang="en-US" dirty="0"/>
              <a:t>Famous Annales School of Georges </a:t>
            </a:r>
            <a:r>
              <a:rPr lang="en-US" dirty="0" err="1"/>
              <a:t>Duby</a:t>
            </a:r>
            <a:r>
              <a:rPr lang="en-US" dirty="0"/>
              <a:t>, Marc Bloch, Roger </a:t>
            </a:r>
            <a:r>
              <a:rPr lang="en-US" dirty="0" err="1"/>
              <a:t>Chartier</a:t>
            </a:r>
            <a:endParaRPr lang="en-US" dirty="0"/>
          </a:p>
          <a:p>
            <a:endParaRPr lang="en-US" dirty="0"/>
          </a:p>
        </p:txBody>
      </p:sp>
    </p:spTree>
    <p:extLst>
      <p:ext uri="{BB962C8B-B14F-4D97-AF65-F5344CB8AC3E}">
        <p14:creationId xmlns:p14="http://schemas.microsoft.com/office/powerpoint/2010/main" val="1530830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German Guilt</a:t>
            </a:r>
          </a:p>
        </p:txBody>
      </p:sp>
      <p:sp>
        <p:nvSpPr>
          <p:cNvPr id="3" name="Content Placeholder 2"/>
          <p:cNvSpPr>
            <a:spLocks noGrp="1"/>
          </p:cNvSpPr>
          <p:nvPr>
            <p:ph idx="1"/>
          </p:nvPr>
        </p:nvSpPr>
        <p:spPr/>
        <p:txBody>
          <a:bodyPr>
            <a:normAutofit fontScale="55000" lnSpcReduction="20000"/>
          </a:bodyPr>
          <a:lstStyle/>
          <a:p>
            <a:r>
              <a:rPr lang="en-US" dirty="0"/>
              <a:t>Von </a:t>
            </a:r>
            <a:r>
              <a:rPr lang="en-US" dirty="0" err="1"/>
              <a:t>Bernardi</a:t>
            </a:r>
            <a:r>
              <a:rPr lang="en-US" dirty="0"/>
              <a:t> and to a less extent von Clausewitz as warmongers</a:t>
            </a:r>
          </a:p>
          <a:p>
            <a:r>
              <a:rPr lang="en-US" dirty="0"/>
              <a:t>Fritz Fischer- Fischer Hypothesis-the outbreak of the war rested solely on Imperial Germany.</a:t>
            </a:r>
          </a:p>
          <a:p>
            <a:r>
              <a:rPr lang="de-DE" b="1" i="1" dirty="0"/>
              <a:t>Griff nach der Weltmacht: die Kriegszielpolitik des Kaiserlichen Deutschland, 1914–18</a:t>
            </a:r>
            <a:r>
              <a:rPr lang="de-DE" dirty="0"/>
              <a:t>, 1961. </a:t>
            </a:r>
            <a:endParaRPr lang="en-US" dirty="0"/>
          </a:p>
          <a:p>
            <a:r>
              <a:rPr lang="en-US" dirty="0"/>
              <a:t>Examined German Imperial Documents alone</a:t>
            </a:r>
          </a:p>
          <a:p>
            <a:r>
              <a:rPr lang="en-US" dirty="0"/>
              <a:t>that there was continuity in German foreign policy from 1900 to the Second World War, implying that Germany was responsible for both world wars.</a:t>
            </a:r>
          </a:p>
          <a:p>
            <a:r>
              <a:rPr lang="en-US" dirty="0"/>
              <a:t>Fischer was the first German historian to support the negative version of the </a:t>
            </a:r>
            <a:r>
              <a:rPr lang="en-US" b="1" dirty="0" err="1"/>
              <a:t>Sonderweg</a:t>
            </a:r>
            <a:r>
              <a:rPr lang="en-US" dirty="0"/>
              <a:t> ("special path") interpretation of German history, which holds that the way German society developed from the Reformation (or from a later time, such as the establishment of the German Reich of 1871) inexorably culminated in the Third Reich.  Prussian/German militarism peculiar to the Germans.</a:t>
            </a:r>
          </a:p>
          <a:p>
            <a:r>
              <a:rPr lang="en-US" dirty="0"/>
              <a:t>Particularly strong among leftwing German historians and select leftists from other countries with the exception of many Marxists who dislike Fischer for not mentioning class to the extent of their desires.</a:t>
            </a:r>
          </a:p>
          <a:p>
            <a:r>
              <a:rPr lang="en-US" b="1" dirty="0"/>
              <a:t>This is still a VERY influential school.</a:t>
            </a:r>
          </a:p>
          <a:p>
            <a:r>
              <a:rPr lang="en-US" b="1" dirty="0"/>
              <a:t>I like </a:t>
            </a:r>
            <a:r>
              <a:rPr lang="en-US" b="1" dirty="0" err="1"/>
              <a:t>m0st</a:t>
            </a:r>
            <a:r>
              <a:rPr lang="en-US" b="1" dirty="0"/>
              <a:t> British historians reject at it as an oversimplification that ignores the warlike tendencies of other nations and its laser like focus on German documents to the exclusion of others.</a:t>
            </a:r>
          </a:p>
          <a:p>
            <a:r>
              <a:rPr lang="en-US" b="1" dirty="0"/>
              <a:t>Fischer found what he wanted to find and ignored what he didn’t.</a:t>
            </a:r>
          </a:p>
        </p:txBody>
      </p:sp>
    </p:spTree>
    <p:extLst>
      <p:ext uri="{BB962C8B-B14F-4D97-AF65-F5344CB8AC3E}">
        <p14:creationId xmlns:p14="http://schemas.microsoft.com/office/powerpoint/2010/main" val="614888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Caveat-Weltpolitik</a:t>
            </a:r>
          </a:p>
        </p:txBody>
      </p:sp>
      <p:sp>
        <p:nvSpPr>
          <p:cNvPr id="3" name="Content Placeholder 2"/>
          <p:cNvSpPr>
            <a:spLocks noGrp="1"/>
          </p:cNvSpPr>
          <p:nvPr>
            <p:ph idx="1"/>
          </p:nvPr>
        </p:nvSpPr>
        <p:spPr/>
        <p:txBody>
          <a:bodyPr>
            <a:normAutofit fontScale="92500"/>
          </a:bodyPr>
          <a:lstStyle/>
          <a:p>
            <a:r>
              <a:rPr lang="en-US" dirty="0"/>
              <a:t>I do recognize </a:t>
            </a:r>
            <a:r>
              <a:rPr lang="en-US" dirty="0" err="1"/>
              <a:t>Wilhlem</a:t>
            </a:r>
            <a:r>
              <a:rPr lang="en-US" dirty="0"/>
              <a:t> </a:t>
            </a:r>
            <a:r>
              <a:rPr lang="en-US" dirty="0" err="1"/>
              <a:t>II’s</a:t>
            </a:r>
            <a:r>
              <a:rPr lang="en-US" dirty="0"/>
              <a:t> transition to Weltpolitik</a:t>
            </a:r>
          </a:p>
          <a:p>
            <a:r>
              <a:rPr lang="en-US" dirty="0"/>
              <a:t>Was the imperialist foreign policy adopted by the German Empire during the reign of Emperor Wilhelm II from 1890 onwards. </a:t>
            </a:r>
            <a:r>
              <a:rPr lang="en-US" b="1" dirty="0"/>
              <a:t>The aim was to transform Germany into a global power through aggressive diplomacy, the acquisition of overseas colonies, and the development of a large navy</a:t>
            </a:r>
            <a:r>
              <a:rPr lang="en-US" dirty="0"/>
              <a:t>. Though considered a logical consequence of the German unification by a broad spectrum of </a:t>
            </a:r>
            <a:r>
              <a:rPr lang="en-US" dirty="0" err="1"/>
              <a:t>Wilhilmine</a:t>
            </a:r>
            <a:r>
              <a:rPr lang="en-US" dirty="0"/>
              <a:t> society, </a:t>
            </a:r>
            <a:r>
              <a:rPr lang="en-US" b="1" dirty="0"/>
              <a:t>it marked a decisive break with the defensive Realpolitik of the Bismarck era.</a:t>
            </a:r>
          </a:p>
          <a:p>
            <a:r>
              <a:rPr lang="en-US" b="1" dirty="0"/>
              <a:t>German bungling</a:t>
            </a:r>
          </a:p>
        </p:txBody>
      </p:sp>
    </p:spTree>
    <p:extLst>
      <p:ext uri="{BB962C8B-B14F-4D97-AF65-F5344CB8AC3E}">
        <p14:creationId xmlns:p14="http://schemas.microsoft.com/office/powerpoint/2010/main" val="9635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Germany</a:t>
            </a:r>
          </a:p>
        </p:txBody>
      </p:sp>
      <p:sp>
        <p:nvSpPr>
          <p:cNvPr id="3" name="Content Placeholder 2"/>
          <p:cNvSpPr>
            <a:spLocks noGrp="1"/>
          </p:cNvSpPr>
          <p:nvPr>
            <p:ph idx="1"/>
          </p:nvPr>
        </p:nvSpPr>
        <p:spPr/>
        <p:txBody>
          <a:bodyPr/>
          <a:lstStyle/>
          <a:p>
            <a:r>
              <a:rPr lang="en-US" dirty="0"/>
              <a:t>German Imperial General Staff worried about growing Russian power and suggested that if war was inevitable it was better sooner than later.</a:t>
            </a:r>
          </a:p>
          <a:p>
            <a:r>
              <a:rPr lang="en-US" dirty="0"/>
              <a:t>Most people forget this was the military does by nature.</a:t>
            </a:r>
          </a:p>
          <a:p>
            <a:r>
              <a:rPr lang="en-US" dirty="0"/>
              <a:t>War Plan Red scenario</a:t>
            </a:r>
          </a:p>
          <a:p>
            <a:r>
              <a:rPr lang="en-US" dirty="0"/>
              <a:t>Germany was looking to split the Entente isolating France.</a:t>
            </a:r>
          </a:p>
        </p:txBody>
      </p:sp>
    </p:spTree>
    <p:extLst>
      <p:ext uri="{BB962C8B-B14F-4D97-AF65-F5344CB8AC3E}">
        <p14:creationId xmlns:p14="http://schemas.microsoft.com/office/powerpoint/2010/main" val="3050715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Austria-Hungary</a:t>
            </a:r>
          </a:p>
        </p:txBody>
      </p:sp>
      <p:sp>
        <p:nvSpPr>
          <p:cNvPr id="3" name="Content Placeholder 2"/>
          <p:cNvSpPr>
            <a:spLocks noGrp="1"/>
          </p:cNvSpPr>
          <p:nvPr>
            <p:ph idx="1"/>
          </p:nvPr>
        </p:nvSpPr>
        <p:spPr/>
        <p:txBody>
          <a:bodyPr/>
          <a:lstStyle/>
          <a:p>
            <a:r>
              <a:rPr lang="en-US" dirty="0"/>
              <a:t>View that AH was on its way out- its multi-ethnic Empire could not exist because of Austrian, Hungarian, and the many Slavic groups nationalism.</a:t>
            </a:r>
          </a:p>
          <a:p>
            <a:r>
              <a:rPr lang="en-US" dirty="0" err="1"/>
              <a:t>Trialism</a:t>
            </a:r>
            <a:r>
              <a:rPr lang="en-US" dirty="0"/>
              <a:t>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3962400"/>
            <a:ext cx="3121158" cy="2410973"/>
          </a:xfrm>
          <a:prstGeom prst="rect">
            <a:avLst/>
          </a:prstGeom>
        </p:spPr>
      </p:pic>
    </p:spTree>
    <p:extLst>
      <p:ext uri="{BB962C8B-B14F-4D97-AF65-F5344CB8AC3E}">
        <p14:creationId xmlns:p14="http://schemas.microsoft.com/office/powerpoint/2010/main" val="214308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 y="411480"/>
            <a:ext cx="7802880" cy="6035040"/>
          </a:xfrm>
          <a:prstGeom prst="rect">
            <a:avLst/>
          </a:prstGeom>
        </p:spPr>
      </p:pic>
    </p:spTree>
    <p:extLst>
      <p:ext uri="{BB962C8B-B14F-4D97-AF65-F5344CB8AC3E}">
        <p14:creationId xmlns:p14="http://schemas.microsoft.com/office/powerpoint/2010/main" val="782386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Austria-Hungary</a:t>
            </a:r>
          </a:p>
        </p:txBody>
      </p:sp>
      <p:sp>
        <p:nvSpPr>
          <p:cNvPr id="3" name="Content Placeholder 2"/>
          <p:cNvSpPr>
            <a:spLocks noGrp="1"/>
          </p:cNvSpPr>
          <p:nvPr>
            <p:ph idx="1"/>
          </p:nvPr>
        </p:nvSpPr>
        <p:spPr/>
        <p:txBody>
          <a:bodyPr>
            <a:normAutofit fontScale="92500"/>
          </a:bodyPr>
          <a:lstStyle/>
          <a:p>
            <a:r>
              <a:rPr lang="en-US" dirty="0"/>
              <a:t>Quality of life was actually going up in AH before the war which lessened nationalistic sentiment.</a:t>
            </a:r>
          </a:p>
          <a:p>
            <a:r>
              <a:rPr lang="en-US" dirty="0"/>
              <a:t>There were no mainstream attempts by the local powers that be to break it up</a:t>
            </a:r>
          </a:p>
          <a:p>
            <a:r>
              <a:rPr lang="en-US" dirty="0"/>
              <a:t>They wanted to share in the power.</a:t>
            </a:r>
          </a:p>
          <a:p>
            <a:r>
              <a:rPr lang="en-US" dirty="0"/>
              <a:t>A contemporary described it ‘desperate but not serious.”</a:t>
            </a:r>
          </a:p>
          <a:p>
            <a:r>
              <a:rPr lang="en-US" dirty="0"/>
              <a:t>Postwar to discredit the breakup of AH</a:t>
            </a:r>
          </a:p>
          <a:p>
            <a:r>
              <a:rPr lang="en-US" dirty="0"/>
              <a:t>AH was very aggressive towards Serbia and reckless</a:t>
            </a:r>
          </a:p>
          <a:p>
            <a:r>
              <a:rPr lang="en-US" dirty="0"/>
              <a:t>Believed that war would only be with Serbia</a:t>
            </a:r>
          </a:p>
          <a:p>
            <a:r>
              <a:rPr lang="en-US" dirty="0"/>
              <a:t>AH incompetents</a:t>
            </a:r>
          </a:p>
        </p:txBody>
      </p:sp>
    </p:spTree>
    <p:extLst>
      <p:ext uri="{BB962C8B-B14F-4D97-AF65-F5344CB8AC3E}">
        <p14:creationId xmlns:p14="http://schemas.microsoft.com/office/powerpoint/2010/main" val="4007142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Serbia</a:t>
            </a:r>
          </a:p>
        </p:txBody>
      </p:sp>
      <p:sp>
        <p:nvSpPr>
          <p:cNvPr id="3" name="Content Placeholder 2"/>
          <p:cNvSpPr>
            <a:spLocks noGrp="1"/>
          </p:cNvSpPr>
          <p:nvPr>
            <p:ph idx="1"/>
          </p:nvPr>
        </p:nvSpPr>
        <p:spPr/>
        <p:txBody>
          <a:bodyPr/>
          <a:lstStyle/>
          <a:p>
            <a:r>
              <a:rPr lang="en-US" dirty="0"/>
              <a:t>Greater Serbia</a:t>
            </a:r>
          </a:p>
          <a:p>
            <a:r>
              <a:rPr lang="en-US" dirty="0"/>
              <a:t>Elements of the Serbian government were behind the assassination of Franz Ferdinand.</a:t>
            </a:r>
          </a:p>
        </p:txBody>
      </p:sp>
    </p:spTree>
    <p:extLst>
      <p:ext uri="{BB962C8B-B14F-4D97-AF65-F5344CB8AC3E}">
        <p14:creationId xmlns:p14="http://schemas.microsoft.com/office/powerpoint/2010/main" val="24188299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857" y="1219476"/>
            <a:ext cx="5714286" cy="4419047"/>
          </a:xfrm>
          <a:prstGeom prst="rect">
            <a:avLst/>
          </a:prstGeom>
        </p:spPr>
      </p:pic>
    </p:spTree>
    <p:extLst>
      <p:ext uri="{BB962C8B-B14F-4D97-AF65-F5344CB8AC3E}">
        <p14:creationId xmlns:p14="http://schemas.microsoft.com/office/powerpoint/2010/main" val="1960360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National Policy</a:t>
            </a:r>
          </a:p>
        </p:txBody>
      </p:sp>
      <p:sp>
        <p:nvSpPr>
          <p:cNvPr id="3" name="Content Placeholder 2"/>
          <p:cNvSpPr>
            <a:spLocks noGrp="1"/>
          </p:cNvSpPr>
          <p:nvPr>
            <p:ph idx="1"/>
          </p:nvPr>
        </p:nvSpPr>
        <p:spPr/>
        <p:txBody>
          <a:bodyPr>
            <a:normAutofit/>
          </a:bodyPr>
          <a:lstStyle/>
          <a:p>
            <a:r>
              <a:rPr lang="en-US" dirty="0"/>
              <a:t>The basic and supreme war aim of the nation.</a:t>
            </a:r>
          </a:p>
          <a:p>
            <a:r>
              <a:rPr lang="en-US" dirty="0"/>
              <a:t>Everything else subordinate and considered tools to achieving the all encompassing national policy.</a:t>
            </a:r>
          </a:p>
          <a:p>
            <a:r>
              <a:rPr lang="en-US" dirty="0"/>
              <a:t>For the Central Powers- Defeat, in some form, of the Entente- Germany as uncontested dominant power of Europe with Austria-Hungary strengthened.</a:t>
            </a:r>
          </a:p>
          <a:p>
            <a:r>
              <a:rPr lang="en-US" dirty="0"/>
              <a:t>For the Entente- Defeat, in some form, of the Central Powers redress of territorial issues. separation and independence.</a:t>
            </a:r>
          </a:p>
          <a:p>
            <a:r>
              <a:rPr lang="en-US" dirty="0"/>
              <a:t>Political in nature.</a:t>
            </a:r>
          </a:p>
          <a:p>
            <a:endParaRPr lang="en-US" dirty="0"/>
          </a:p>
        </p:txBody>
      </p:sp>
    </p:spTree>
    <p:extLst>
      <p:ext uri="{BB962C8B-B14F-4D97-AF65-F5344CB8AC3E}">
        <p14:creationId xmlns:p14="http://schemas.microsoft.com/office/powerpoint/2010/main" val="487052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French and Russian Stupidity</a:t>
            </a:r>
          </a:p>
        </p:txBody>
      </p:sp>
      <p:sp>
        <p:nvSpPr>
          <p:cNvPr id="5" name="Content Placeholder 4"/>
          <p:cNvSpPr>
            <a:spLocks noGrp="1"/>
          </p:cNvSpPr>
          <p:nvPr>
            <p:ph idx="1"/>
          </p:nvPr>
        </p:nvSpPr>
        <p:spPr/>
        <p:txBody>
          <a:bodyPr>
            <a:normAutofit fontScale="92500" lnSpcReduction="20000"/>
          </a:bodyPr>
          <a:lstStyle/>
          <a:p>
            <a:r>
              <a:rPr lang="en-US" dirty="0"/>
              <a:t>The Entente went from a loose defensive alliance to one in which the French pushed for an alliance based upon expansion and spheres of influence.</a:t>
            </a:r>
          </a:p>
          <a:p>
            <a:r>
              <a:rPr lang="en-US" dirty="0"/>
              <a:t>France recognizes Russia’s “protectorate” over Slavs, particularly South Slavs.</a:t>
            </a:r>
          </a:p>
          <a:p>
            <a:r>
              <a:rPr lang="en-US" dirty="0"/>
              <a:t> </a:t>
            </a:r>
            <a:r>
              <a:rPr lang="en-US" dirty="0" err="1"/>
              <a:t>Poincaré</a:t>
            </a:r>
            <a:r>
              <a:rPr lang="en-US" dirty="0"/>
              <a:t> visit 20 July and departed on 23 July 1914</a:t>
            </a:r>
          </a:p>
          <a:p>
            <a:r>
              <a:rPr lang="en-US" dirty="0"/>
              <a:t>The French blank </a:t>
            </a:r>
            <a:r>
              <a:rPr lang="en-US" dirty="0" err="1"/>
              <a:t>checque</a:t>
            </a:r>
            <a:r>
              <a:rPr lang="en-US" dirty="0"/>
              <a:t> to Russia</a:t>
            </a:r>
          </a:p>
          <a:p>
            <a:r>
              <a:rPr lang="en-US" dirty="0"/>
              <a:t>Agreement to protect Serbia</a:t>
            </a:r>
          </a:p>
          <a:p>
            <a:r>
              <a:rPr lang="en-US" dirty="0"/>
              <a:t>Russia has been flaming anti-Austrian irredentism since 1912</a:t>
            </a:r>
          </a:p>
          <a:p>
            <a:r>
              <a:rPr lang="en-US" dirty="0"/>
              <a:t>France aggressively wants return of Alsace-Lorraine and ahs been looking for an alliance with another power to go to war.</a:t>
            </a:r>
          </a:p>
        </p:txBody>
      </p:sp>
    </p:spTree>
    <p:extLst>
      <p:ext uri="{BB962C8B-B14F-4D97-AF65-F5344CB8AC3E}">
        <p14:creationId xmlns:p14="http://schemas.microsoft.com/office/powerpoint/2010/main" val="2272228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British Bungling</a:t>
            </a:r>
          </a:p>
        </p:txBody>
      </p:sp>
      <p:sp>
        <p:nvSpPr>
          <p:cNvPr id="3" name="Content Placeholder 2"/>
          <p:cNvSpPr>
            <a:spLocks noGrp="1"/>
          </p:cNvSpPr>
          <p:nvPr>
            <p:ph idx="1"/>
          </p:nvPr>
        </p:nvSpPr>
        <p:spPr/>
        <p:txBody>
          <a:bodyPr>
            <a:normAutofit fontScale="92500" lnSpcReduction="20000"/>
          </a:bodyPr>
          <a:lstStyle/>
          <a:p>
            <a:r>
              <a:rPr lang="en-US" dirty="0"/>
              <a:t>Anglo-German Détente 1912-1914 ignored </a:t>
            </a:r>
          </a:p>
          <a:p>
            <a:r>
              <a:rPr lang="en-US" dirty="0"/>
              <a:t>Britain ignored French bellicosity while highlighting every action in Germany</a:t>
            </a:r>
          </a:p>
          <a:p>
            <a:r>
              <a:rPr lang="en-US" dirty="0"/>
              <a:t>Even if the alliance was loose there was a view that Britain had to back the Entente or ally with the Central Powers.</a:t>
            </a:r>
          </a:p>
          <a:p>
            <a:r>
              <a:rPr lang="en-US" dirty="0"/>
              <a:t>Only the former was a realistic policy for if Germany one Britain’s position would be threatened.</a:t>
            </a:r>
          </a:p>
          <a:p>
            <a:r>
              <a:rPr lang="en-US" dirty="0"/>
              <a:t>Britain already an existing quasi-alliance with France and Russia.</a:t>
            </a:r>
          </a:p>
          <a:p>
            <a:r>
              <a:rPr lang="en-US" dirty="0"/>
              <a:t>Niall Ferguson and Christopher Clark believe that Britain turned to alliance with France and Russia over Germany as they saw the former as less of a threat to her empire.</a:t>
            </a:r>
          </a:p>
        </p:txBody>
      </p:sp>
    </p:spTree>
    <p:extLst>
      <p:ext uri="{BB962C8B-B14F-4D97-AF65-F5344CB8AC3E}">
        <p14:creationId xmlns:p14="http://schemas.microsoft.com/office/powerpoint/2010/main" val="1502338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Sick Man of Europe-The Ottoman Empire</a:t>
            </a:r>
          </a:p>
        </p:txBody>
      </p:sp>
      <p:sp>
        <p:nvSpPr>
          <p:cNvPr id="3" name="Content Placeholder 2"/>
          <p:cNvSpPr>
            <a:spLocks noGrp="1"/>
          </p:cNvSpPr>
          <p:nvPr>
            <p:ph idx="1"/>
          </p:nvPr>
        </p:nvSpPr>
        <p:spPr/>
        <p:txBody>
          <a:bodyPr/>
          <a:lstStyle/>
          <a:p>
            <a:r>
              <a:rPr lang="en-US" dirty="0"/>
              <a:t>By 1914 had lost most of its European possessions.</a:t>
            </a:r>
          </a:p>
          <a:p>
            <a:r>
              <a:rPr lang="en-US" dirty="0"/>
              <a:t>British, Russian, and French ambitions</a:t>
            </a:r>
          </a:p>
        </p:txBody>
      </p:sp>
    </p:spTree>
    <p:extLst>
      <p:ext uri="{BB962C8B-B14F-4D97-AF65-F5344CB8AC3E}">
        <p14:creationId xmlns:p14="http://schemas.microsoft.com/office/powerpoint/2010/main" val="1660494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Arms Race</a:t>
            </a:r>
          </a:p>
        </p:txBody>
      </p:sp>
      <p:sp>
        <p:nvSpPr>
          <p:cNvPr id="3" name="Content Placeholder 2"/>
          <p:cNvSpPr>
            <a:spLocks noGrp="1"/>
          </p:cNvSpPr>
          <p:nvPr>
            <p:ph idx="1"/>
          </p:nvPr>
        </p:nvSpPr>
        <p:spPr/>
        <p:txBody>
          <a:bodyPr/>
          <a:lstStyle/>
          <a:p>
            <a:r>
              <a:rPr lang="en-US" dirty="0"/>
              <a:t>Both sides were training substantially larger reserves pools of manpower.</a:t>
            </a:r>
          </a:p>
          <a:p>
            <a:r>
              <a:rPr lang="en-US" dirty="0"/>
              <a:t>Naval</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0" y="2683856"/>
            <a:ext cx="2628900" cy="3672494"/>
          </a:xfrm>
          <a:prstGeom prst="rect">
            <a:avLst/>
          </a:prstGeom>
        </p:spPr>
      </p:pic>
    </p:spTree>
    <p:extLst>
      <p:ext uri="{BB962C8B-B14F-4D97-AF65-F5344CB8AC3E}">
        <p14:creationId xmlns:p14="http://schemas.microsoft.com/office/powerpoint/2010/main" val="18460135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Arms Race</a:t>
            </a:r>
          </a:p>
        </p:txBody>
      </p:sp>
      <p:sp>
        <p:nvSpPr>
          <p:cNvPr id="3" name="Content Placeholder 2"/>
          <p:cNvSpPr>
            <a:spLocks noGrp="1"/>
          </p:cNvSpPr>
          <p:nvPr>
            <p:ph idx="1"/>
          </p:nvPr>
        </p:nvSpPr>
        <p:spPr/>
        <p:txBody>
          <a:bodyPr/>
          <a:lstStyle/>
          <a:p>
            <a:r>
              <a:rPr lang="en-US" dirty="0"/>
              <a:t>Jackie Fisher</a:t>
            </a:r>
          </a:p>
          <a:p>
            <a:r>
              <a:rPr lang="en-US" dirty="0"/>
              <a:t>1912 Haldane Mission-the Germans attempted to link a "naval holiday" with a British promise to remain neutral if Germany should attack France</a:t>
            </a:r>
          </a:p>
          <a:p>
            <a:r>
              <a:rPr lang="en-US" dirty="0"/>
              <a:t>The Germans largely abandoned the race in 1913 as too expensive.</a:t>
            </a:r>
          </a:p>
          <a:p>
            <a:r>
              <a:rPr lang="en-US" dirty="0"/>
              <a:t>However, the cultural aspects is downplayed Clark and Ferguson.</a:t>
            </a:r>
          </a:p>
          <a:p>
            <a:endParaRPr lang="en-US" dirty="0"/>
          </a:p>
        </p:txBody>
      </p:sp>
    </p:spTree>
    <p:extLst>
      <p:ext uri="{BB962C8B-B14F-4D97-AF65-F5344CB8AC3E}">
        <p14:creationId xmlns:p14="http://schemas.microsoft.com/office/powerpoint/2010/main" val="2552632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Imperialism</a:t>
            </a:r>
          </a:p>
        </p:txBody>
      </p:sp>
      <p:sp>
        <p:nvSpPr>
          <p:cNvPr id="3" name="Content Placeholder 2"/>
          <p:cNvSpPr>
            <a:spLocks noGrp="1"/>
          </p:cNvSpPr>
          <p:nvPr>
            <p:ph idx="1"/>
          </p:nvPr>
        </p:nvSpPr>
        <p:spPr/>
        <p:txBody>
          <a:bodyPr/>
          <a:lstStyle/>
          <a:p>
            <a:r>
              <a:rPr lang="en-US" dirty="0"/>
              <a:t>Germany, Italy and Japan the late bloomers</a:t>
            </a:r>
          </a:p>
          <a:p>
            <a:r>
              <a:rPr lang="en-US" dirty="0"/>
              <a:t>All sides had extensive colonial Empires.</a:t>
            </a:r>
          </a:p>
          <a:p>
            <a:r>
              <a:rPr lang="en-US" dirty="0"/>
              <a:t>The primary Marxist cause for the war.</a:t>
            </a:r>
          </a:p>
          <a:p>
            <a:r>
              <a:rPr lang="en-US" dirty="0"/>
              <a:t> "Imperialism," argued Lenin, "is the monopoly stage of capitalism.</a:t>
            </a:r>
          </a:p>
          <a:p>
            <a:endParaRPr lang="en-US" dirty="0"/>
          </a:p>
        </p:txBody>
      </p:sp>
    </p:spTree>
    <p:extLst>
      <p:ext uri="{BB962C8B-B14F-4D97-AF65-F5344CB8AC3E}">
        <p14:creationId xmlns:p14="http://schemas.microsoft.com/office/powerpoint/2010/main" val="4061607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3736"/>
            <a:ext cx="9144000" cy="4010527"/>
          </a:xfrm>
          <a:prstGeom prst="rect">
            <a:avLst/>
          </a:prstGeom>
        </p:spPr>
      </p:pic>
    </p:spTree>
    <p:extLst>
      <p:ext uri="{BB962C8B-B14F-4D97-AF65-F5344CB8AC3E}">
        <p14:creationId xmlns:p14="http://schemas.microsoft.com/office/powerpoint/2010/main" val="6552914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3736"/>
            <a:ext cx="9144000" cy="4010527"/>
          </a:xfrm>
          <a:prstGeom prst="rect">
            <a:avLst/>
          </a:prstGeom>
        </p:spPr>
      </p:pic>
    </p:spTree>
    <p:extLst>
      <p:ext uri="{BB962C8B-B14F-4D97-AF65-F5344CB8AC3E}">
        <p14:creationId xmlns:p14="http://schemas.microsoft.com/office/powerpoint/2010/main" val="1440885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Short War Theory</a:t>
            </a:r>
          </a:p>
        </p:txBody>
      </p:sp>
      <p:sp>
        <p:nvSpPr>
          <p:cNvPr id="3" name="Content Placeholder 2"/>
          <p:cNvSpPr>
            <a:spLocks noGrp="1"/>
          </p:cNvSpPr>
          <p:nvPr>
            <p:ph idx="1"/>
          </p:nvPr>
        </p:nvSpPr>
        <p:spPr/>
        <p:txBody>
          <a:bodyPr>
            <a:normAutofit fontScale="92500" lnSpcReduction="20000"/>
          </a:bodyPr>
          <a:lstStyle/>
          <a:p>
            <a:r>
              <a:rPr lang="en-US" dirty="0"/>
              <a:t>Still seen in High School and some college textbooks</a:t>
            </a:r>
          </a:p>
          <a:p>
            <a:r>
              <a:rPr lang="en-US" dirty="0"/>
              <a:t>Largely discredited as theory as there is ample evidence that the governments thought this was going to be a long war even if they said otherwise to their public.</a:t>
            </a:r>
          </a:p>
          <a:p>
            <a:r>
              <a:rPr lang="en-US" dirty="0"/>
              <a:t>Moltke hoped that a European war, if it broke out, would be resolved swiftly, but he also conceded that it might drag on for years, wreaking immeasurable ruin. Asquith wrote of the approach of ‘Armageddon’ and French and Russian generals spoke of a ‘war of extermination’ and the ‘end of civilization’. Foreign Secretary Grey famously stated just hours before Britain declared war: "The lamps are going out all over Europe, we shall not see them lit again in our life-time”. </a:t>
            </a:r>
          </a:p>
        </p:txBody>
      </p:sp>
    </p:spTree>
    <p:extLst>
      <p:ext uri="{BB962C8B-B14F-4D97-AF65-F5344CB8AC3E}">
        <p14:creationId xmlns:p14="http://schemas.microsoft.com/office/powerpoint/2010/main" val="24530725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Alliances </a:t>
            </a:r>
          </a:p>
        </p:txBody>
      </p:sp>
      <p:sp>
        <p:nvSpPr>
          <p:cNvPr id="3" name="Content Placeholder 2"/>
          <p:cNvSpPr>
            <a:spLocks noGrp="1"/>
          </p:cNvSpPr>
          <p:nvPr>
            <p:ph idx="1"/>
          </p:nvPr>
        </p:nvSpPr>
        <p:spPr/>
        <p:txBody>
          <a:bodyPr/>
          <a:lstStyle/>
          <a:p>
            <a:r>
              <a:rPr lang="en-US" dirty="0"/>
              <a:t>Both Alliance systems, until relatively late, were much looser than is suggested.</a:t>
            </a:r>
          </a:p>
          <a:p>
            <a:r>
              <a:rPr lang="en-US" dirty="0"/>
              <a:t>Defensive in nature only.</a:t>
            </a:r>
          </a:p>
        </p:txBody>
      </p:sp>
    </p:spTree>
    <p:extLst>
      <p:ext uri="{BB962C8B-B14F-4D97-AF65-F5344CB8AC3E}">
        <p14:creationId xmlns:p14="http://schemas.microsoft.com/office/powerpoint/2010/main" val="1037206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Grand Strategy</a:t>
            </a:r>
          </a:p>
        </p:txBody>
      </p:sp>
      <p:sp>
        <p:nvSpPr>
          <p:cNvPr id="3" name="Content Placeholder 2"/>
          <p:cNvSpPr>
            <a:spLocks noGrp="1"/>
          </p:cNvSpPr>
          <p:nvPr>
            <p:ph idx="1"/>
          </p:nvPr>
        </p:nvSpPr>
        <p:spPr/>
        <p:txBody>
          <a:bodyPr>
            <a:normAutofit fontScale="92500" lnSpcReduction="10000"/>
          </a:bodyPr>
          <a:lstStyle/>
          <a:p>
            <a:r>
              <a:rPr lang="en-US" dirty="0"/>
              <a:t>The mobilization of a nations, political, military, social, cultural, religious, and economic forces to achieve the national policy.</a:t>
            </a:r>
          </a:p>
          <a:p>
            <a:r>
              <a:rPr lang="en-US" dirty="0"/>
              <a:t>Military planning at its most basic- {attack into French territory). Some overlap with military strategy. </a:t>
            </a:r>
          </a:p>
          <a:p>
            <a:r>
              <a:rPr lang="en-US" b="1" dirty="0"/>
              <a:t>Centers of gravity.</a:t>
            </a:r>
            <a:endParaRPr lang="en-US" dirty="0"/>
          </a:p>
          <a:p>
            <a:r>
              <a:rPr lang="en-US" dirty="0"/>
              <a:t>Center of gravity could be a geographical point or the enemy’s army(</a:t>
            </a:r>
            <a:r>
              <a:rPr lang="en-US" dirty="0" err="1"/>
              <a:t>ies</a:t>
            </a:r>
            <a:r>
              <a:rPr lang="en-US" dirty="0"/>
              <a:t>).  There can also be more than one.</a:t>
            </a:r>
          </a:p>
          <a:p>
            <a:r>
              <a:rPr lang="en-US" i="1" dirty="0"/>
              <a:t>Grand strategy includes such things as emancipation.</a:t>
            </a:r>
          </a:p>
          <a:p>
            <a:r>
              <a:rPr lang="en-US" i="1" dirty="0"/>
              <a:t>While it identifies centers of gravity, it is less military in nature, as it includes all of the factors.</a:t>
            </a:r>
          </a:p>
        </p:txBody>
      </p:sp>
    </p:spTree>
    <p:extLst>
      <p:ext uri="{BB962C8B-B14F-4D97-AF65-F5344CB8AC3E}">
        <p14:creationId xmlns:p14="http://schemas.microsoft.com/office/powerpoint/2010/main" val="58801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 y="1169670"/>
            <a:ext cx="7635240" cy="4518660"/>
          </a:xfrm>
          <a:prstGeom prst="rect">
            <a:avLst/>
          </a:prstGeom>
        </p:spPr>
      </p:pic>
    </p:spTree>
    <p:extLst>
      <p:ext uri="{BB962C8B-B14F-4D97-AF65-F5344CB8AC3E}">
        <p14:creationId xmlns:p14="http://schemas.microsoft.com/office/powerpoint/2010/main" val="4140215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2912"/>
            <a:ext cx="9144000" cy="5972175"/>
          </a:xfrm>
          <a:prstGeom prst="rect">
            <a:avLst/>
          </a:prstGeom>
        </p:spPr>
      </p:pic>
    </p:spTree>
    <p:extLst>
      <p:ext uri="{BB962C8B-B14F-4D97-AF65-F5344CB8AC3E}">
        <p14:creationId xmlns:p14="http://schemas.microsoft.com/office/powerpoint/2010/main" val="29254816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Long Term (VERY) causes of the War</a:t>
            </a:r>
          </a:p>
        </p:txBody>
      </p:sp>
      <p:sp>
        <p:nvSpPr>
          <p:cNvPr id="3" name="Content Placeholder 2"/>
          <p:cNvSpPr>
            <a:spLocks noGrp="1"/>
          </p:cNvSpPr>
          <p:nvPr>
            <p:ph idx="1"/>
          </p:nvPr>
        </p:nvSpPr>
        <p:spPr/>
        <p:txBody>
          <a:bodyPr>
            <a:normAutofit fontScale="92500" lnSpcReduction="10000"/>
          </a:bodyPr>
          <a:lstStyle/>
          <a:p>
            <a:r>
              <a:rPr lang="en-US" dirty="0"/>
              <a:t>Can be traced to formation of modern Europe and the changing geo-political factors of Europe.</a:t>
            </a:r>
          </a:p>
          <a:p>
            <a:r>
              <a:rPr lang="en-US" dirty="0"/>
              <a:t>The wars of religion in France, Britain, and Germany will have a profound impact on later European history.</a:t>
            </a:r>
          </a:p>
          <a:p>
            <a:r>
              <a:rPr lang="en-US" dirty="0"/>
              <a:t>The Holy Roman Empire and the growing power of Britain and France.</a:t>
            </a:r>
          </a:p>
          <a:p>
            <a:r>
              <a:rPr lang="en-US" dirty="0"/>
              <a:t>Protestant vs Catholic</a:t>
            </a:r>
          </a:p>
          <a:p>
            <a:r>
              <a:rPr lang="en-US" dirty="0"/>
              <a:t>France vs any too powerful German state, which is for most of the period since 1648 the Holy Roman Empire or Hapsburg Austria.</a:t>
            </a:r>
          </a:p>
          <a:p>
            <a:r>
              <a:rPr lang="en-US" dirty="0"/>
              <a:t>France actively working to suppress German nationalism.</a:t>
            </a:r>
          </a:p>
        </p:txBody>
      </p:sp>
    </p:spTree>
    <p:extLst>
      <p:ext uri="{BB962C8B-B14F-4D97-AF65-F5344CB8AC3E}">
        <p14:creationId xmlns:p14="http://schemas.microsoft.com/office/powerpoint/2010/main" val="1117443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194" y="0"/>
            <a:ext cx="5289612" cy="6858000"/>
          </a:xfrm>
          <a:prstGeom prst="rect">
            <a:avLst/>
          </a:prstGeom>
        </p:spPr>
      </p:pic>
    </p:spTree>
    <p:extLst>
      <p:ext uri="{BB962C8B-B14F-4D97-AF65-F5344CB8AC3E}">
        <p14:creationId xmlns:p14="http://schemas.microsoft.com/office/powerpoint/2010/main" val="4967963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6841" y="0"/>
            <a:ext cx="5270317" cy="6858000"/>
          </a:xfrm>
          <a:prstGeom prst="rect">
            <a:avLst/>
          </a:prstGeom>
        </p:spPr>
      </p:pic>
    </p:spTree>
    <p:extLst>
      <p:ext uri="{BB962C8B-B14F-4D97-AF65-F5344CB8AC3E}">
        <p14:creationId xmlns:p14="http://schemas.microsoft.com/office/powerpoint/2010/main" val="11304909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60077"/>
            <a:ext cx="7250315" cy="5912123"/>
          </a:xfrm>
          <a:prstGeom prst="rect">
            <a:avLst/>
          </a:prstGeom>
        </p:spPr>
      </p:pic>
    </p:spTree>
    <p:extLst>
      <p:ext uri="{BB962C8B-B14F-4D97-AF65-F5344CB8AC3E}">
        <p14:creationId xmlns:p14="http://schemas.microsoft.com/office/powerpoint/2010/main" val="26185862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Internal Hindrances to German </a:t>
            </a:r>
            <a:r>
              <a:rPr lang="en-US" dirty="0" err="1"/>
              <a:t>Irridentism</a:t>
            </a:r>
            <a:endParaRPr lang="en-US" dirty="0"/>
          </a:p>
        </p:txBody>
      </p:sp>
      <p:sp>
        <p:nvSpPr>
          <p:cNvPr id="3" name="Content Placeholder 2"/>
          <p:cNvSpPr>
            <a:spLocks noGrp="1"/>
          </p:cNvSpPr>
          <p:nvPr>
            <p:ph idx="1"/>
          </p:nvPr>
        </p:nvSpPr>
        <p:spPr/>
        <p:txBody>
          <a:bodyPr>
            <a:normAutofit fontScale="92500"/>
          </a:bodyPr>
          <a:lstStyle/>
          <a:p>
            <a:r>
              <a:rPr lang="en-US" dirty="0"/>
              <a:t>If you are one of the minor German states do you want to you want to bel completely subservient to the Holy Roman Empire?</a:t>
            </a:r>
          </a:p>
          <a:p>
            <a:r>
              <a:rPr lang="en-US" dirty="0"/>
              <a:t>Especially is Catholic and you are Protestant or vice versa</a:t>
            </a:r>
          </a:p>
          <a:p>
            <a:r>
              <a:rPr lang="en-US" dirty="0"/>
              <a:t>You will do enough homage</a:t>
            </a:r>
          </a:p>
          <a:p>
            <a:r>
              <a:rPr lang="en-US" dirty="0"/>
              <a:t>But you will play the major powers against each other</a:t>
            </a:r>
          </a:p>
          <a:p>
            <a:r>
              <a:rPr lang="en-US" dirty="0"/>
              <a:t>Catholic Bavaria will usually side against Catholic Austria.</a:t>
            </a:r>
          </a:p>
          <a:p>
            <a:r>
              <a:rPr lang="en-US" dirty="0"/>
              <a:t>Later Protestant Saxony will ally with Catholic Austria or France against Protestant Prussia</a:t>
            </a:r>
          </a:p>
        </p:txBody>
      </p:sp>
    </p:spTree>
    <p:extLst>
      <p:ext uri="{BB962C8B-B14F-4D97-AF65-F5344CB8AC3E}">
        <p14:creationId xmlns:p14="http://schemas.microsoft.com/office/powerpoint/2010/main" val="33449031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the </a:t>
            </a:r>
            <a:r>
              <a:rPr lang="en-US" dirty="0" err="1"/>
              <a:t>1700’s</a:t>
            </a:r>
            <a:endParaRPr lang="en-US" dirty="0"/>
          </a:p>
        </p:txBody>
      </p:sp>
      <p:sp>
        <p:nvSpPr>
          <p:cNvPr id="3" name="Content Placeholder 2"/>
          <p:cNvSpPr>
            <a:spLocks noGrp="1"/>
          </p:cNvSpPr>
          <p:nvPr>
            <p:ph idx="1"/>
          </p:nvPr>
        </p:nvSpPr>
        <p:spPr/>
        <p:txBody>
          <a:bodyPr/>
          <a:lstStyle/>
          <a:p>
            <a:r>
              <a:rPr lang="en-US" dirty="0"/>
              <a:t>The UK has a national policy of maintaining the preeminent navy, plus allying against the strongest power in the continental Europe-usually France.</a:t>
            </a:r>
          </a:p>
          <a:p>
            <a:r>
              <a:rPr lang="en-US" dirty="0"/>
              <a:t>The rise of Prussia.</a:t>
            </a:r>
          </a:p>
          <a:p>
            <a:r>
              <a:rPr lang="en-US" dirty="0"/>
              <a:t>France plus others, usually Spain and sometimes Prussia and Russia against the UK, Austria, and sometimes Russia</a:t>
            </a:r>
          </a:p>
          <a:p>
            <a:r>
              <a:rPr lang="en-US" dirty="0"/>
              <a:t>France allies with Austria (Marie Antoinette), causing the UK to support Prussia.</a:t>
            </a:r>
          </a:p>
          <a:p>
            <a:r>
              <a:rPr lang="en-US" dirty="0"/>
              <a:t>Russian power grows.</a:t>
            </a:r>
          </a:p>
        </p:txBody>
      </p:sp>
    </p:spTree>
    <p:extLst>
      <p:ext uri="{BB962C8B-B14F-4D97-AF65-F5344CB8AC3E}">
        <p14:creationId xmlns:p14="http://schemas.microsoft.com/office/powerpoint/2010/main" val="24705235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Prussia</a:t>
            </a:r>
          </a:p>
        </p:txBody>
      </p:sp>
      <p:sp>
        <p:nvSpPr>
          <p:cNvPr id="3" name="Content Placeholder 2"/>
          <p:cNvSpPr>
            <a:spLocks noGrp="1"/>
          </p:cNvSpPr>
          <p:nvPr>
            <p:ph idx="1"/>
          </p:nvPr>
        </p:nvSpPr>
        <p:spPr/>
        <p:txBody>
          <a:bodyPr/>
          <a:lstStyle/>
          <a:p>
            <a:r>
              <a:rPr lang="en-US" dirty="0"/>
              <a:t>Starts as tributary to Austria King in Prussia instead of King of Prussia</a:t>
            </a:r>
          </a:p>
          <a:p>
            <a:r>
              <a:rPr lang="en-US" dirty="0"/>
              <a:t>Will change with Frederick the Great</a:t>
            </a:r>
          </a:p>
          <a:p>
            <a:r>
              <a:rPr lang="en-US" dirty="0"/>
              <a:t>Prussia comes to challenge Austria for supremacy among German states.</a:t>
            </a:r>
          </a:p>
        </p:txBody>
      </p:sp>
    </p:spTree>
    <p:extLst>
      <p:ext uri="{BB962C8B-B14F-4D97-AF65-F5344CB8AC3E}">
        <p14:creationId xmlns:p14="http://schemas.microsoft.com/office/powerpoint/2010/main" val="39656141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43" y="685800"/>
            <a:ext cx="7652657" cy="5356860"/>
          </a:xfrm>
          <a:prstGeom prst="rect">
            <a:avLst/>
          </a:prstGeom>
        </p:spPr>
      </p:pic>
    </p:spTree>
    <p:extLst>
      <p:ext uri="{BB962C8B-B14F-4D97-AF65-F5344CB8AC3E}">
        <p14:creationId xmlns:p14="http://schemas.microsoft.com/office/powerpoint/2010/main" val="1215767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Military strategy</a:t>
            </a:r>
          </a:p>
        </p:txBody>
      </p:sp>
      <p:sp>
        <p:nvSpPr>
          <p:cNvPr id="3" name="Content Placeholder 2"/>
          <p:cNvSpPr>
            <a:spLocks noGrp="1"/>
          </p:cNvSpPr>
          <p:nvPr>
            <p:ph idx="1"/>
          </p:nvPr>
        </p:nvSpPr>
        <p:spPr/>
        <p:txBody>
          <a:bodyPr>
            <a:normAutofit/>
          </a:bodyPr>
          <a:lstStyle/>
          <a:p>
            <a:r>
              <a:rPr lang="en-US" dirty="0"/>
              <a:t>The more detailed planning and employment of military forces in an attempt to carry out the grand strategy and national policy.</a:t>
            </a:r>
          </a:p>
          <a:p>
            <a:r>
              <a:rPr lang="en-US" dirty="0"/>
              <a:t>“Arrows on maps”</a:t>
            </a:r>
          </a:p>
          <a:p>
            <a:r>
              <a:rPr lang="en-US" dirty="0"/>
              <a:t>For example-Schlieffen Plan.</a:t>
            </a:r>
          </a:p>
          <a:p>
            <a:r>
              <a:rPr lang="en-US" dirty="0"/>
              <a:t>Military in nature- the importance of other aspects still present but diminishing.</a:t>
            </a:r>
          </a:p>
          <a:p>
            <a:r>
              <a:rPr lang="en-US" dirty="0"/>
              <a:t>Concentration in time</a:t>
            </a:r>
          </a:p>
          <a:p>
            <a:r>
              <a:rPr lang="en-US" dirty="0"/>
              <a:t>Concentration in space</a:t>
            </a:r>
          </a:p>
        </p:txBody>
      </p:sp>
    </p:spTree>
    <p:extLst>
      <p:ext uri="{BB962C8B-B14F-4D97-AF65-F5344CB8AC3E}">
        <p14:creationId xmlns:p14="http://schemas.microsoft.com/office/powerpoint/2010/main" val="9510112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British National Policy Tudor to 1815</a:t>
            </a:r>
          </a:p>
        </p:txBody>
      </p:sp>
      <p:sp>
        <p:nvSpPr>
          <p:cNvPr id="3" name="Content Placeholder 2"/>
          <p:cNvSpPr>
            <a:spLocks noGrp="1"/>
          </p:cNvSpPr>
          <p:nvPr>
            <p:ph idx="1"/>
          </p:nvPr>
        </p:nvSpPr>
        <p:spPr/>
        <p:txBody>
          <a:bodyPr>
            <a:normAutofit fontScale="70000" lnSpcReduction="20000"/>
          </a:bodyPr>
          <a:lstStyle/>
          <a:p>
            <a:r>
              <a:rPr lang="en-US" dirty="0"/>
              <a:t>Tudor through 1791</a:t>
            </a:r>
          </a:p>
          <a:p>
            <a:r>
              <a:rPr lang="en-US" dirty="0"/>
              <a:t>Semi-Autarky through mercantilism</a:t>
            </a:r>
          </a:p>
          <a:p>
            <a:r>
              <a:rPr lang="en-US" dirty="0"/>
              <a:t>Naval parity to protect trade to 1700</a:t>
            </a:r>
          </a:p>
          <a:p>
            <a:r>
              <a:rPr lang="en-US" dirty="0"/>
              <a:t>Colonial competition- Colonies benefiting mother country.</a:t>
            </a:r>
          </a:p>
          <a:p>
            <a:r>
              <a:rPr lang="en-US" b="1" dirty="0"/>
              <a:t>Maintain naval supremacy from 1700 1815 to protect sea lanes in terms favorable to Britain.</a:t>
            </a:r>
          </a:p>
          <a:p>
            <a:r>
              <a:rPr lang="en-US" b="1" dirty="0"/>
              <a:t>Ally against strongest European power because they posed a threat to British national policy.  From France to Spain, Holy Roman Empire, France, briefly the Dutch, back to France</a:t>
            </a:r>
          </a:p>
          <a:p>
            <a:r>
              <a:rPr lang="en-US" b="1" dirty="0"/>
              <a:t>When France was the enemy they usually allied with Austria and/or Prussia.</a:t>
            </a:r>
          </a:p>
          <a:p>
            <a:r>
              <a:rPr lang="en-US" b="1" dirty="0"/>
              <a:t>Saw France as primary threat for most of the period, because of France’s threat to British trade and French ambitions in Europe as leading power.</a:t>
            </a:r>
          </a:p>
          <a:p>
            <a:r>
              <a:rPr lang="en-US" b="1" dirty="0"/>
              <a:t>Concerned with Russian expansion from mid-</a:t>
            </a:r>
            <a:r>
              <a:rPr lang="en-US" b="1" dirty="0" err="1"/>
              <a:t>1650’s</a:t>
            </a:r>
            <a:r>
              <a:rPr lang="en-US" b="1" dirty="0"/>
              <a:t> in the Baltic, and Balkans.’</a:t>
            </a:r>
          </a:p>
          <a:p>
            <a:r>
              <a:rPr lang="en-US" b="1" dirty="0"/>
              <a:t>Naval Supremacy and ally against the strongest European power.</a:t>
            </a:r>
          </a:p>
          <a:p>
            <a:pPr marL="0" indent="0">
              <a:buNone/>
            </a:pPr>
            <a:endParaRPr lang="en-US" dirty="0"/>
          </a:p>
        </p:txBody>
      </p:sp>
    </p:spTree>
    <p:extLst>
      <p:ext uri="{BB962C8B-B14F-4D97-AF65-F5344CB8AC3E}">
        <p14:creationId xmlns:p14="http://schemas.microsoft.com/office/powerpoint/2010/main" val="27746655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1756 The Great Shift</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89" y="1935163"/>
            <a:ext cx="6034622" cy="4389437"/>
          </a:xfrm>
        </p:spPr>
      </p:pic>
    </p:spTree>
    <p:extLst>
      <p:ext uri="{BB962C8B-B14F-4D97-AF65-F5344CB8AC3E}">
        <p14:creationId xmlns:p14="http://schemas.microsoft.com/office/powerpoint/2010/main" val="33594705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Russia and Austria-Hungary</a:t>
            </a:r>
          </a:p>
        </p:txBody>
      </p:sp>
      <p:sp>
        <p:nvSpPr>
          <p:cNvPr id="3" name="Content Placeholder 2"/>
          <p:cNvSpPr>
            <a:spLocks noGrp="1"/>
          </p:cNvSpPr>
          <p:nvPr>
            <p:ph idx="1"/>
          </p:nvPr>
        </p:nvSpPr>
        <p:spPr/>
        <p:txBody>
          <a:bodyPr/>
          <a:lstStyle/>
          <a:p>
            <a:r>
              <a:rPr lang="en-US" dirty="0"/>
              <a:t>From Peter the Great’s time Russia expands against Swedish, Turkish territory</a:t>
            </a:r>
          </a:p>
          <a:p>
            <a:r>
              <a:rPr lang="en-US" dirty="0"/>
              <a:t>AH starts nibbling at Ottoman Empire territory in the Balkans.</a:t>
            </a:r>
          </a:p>
          <a:p>
            <a:endParaRPr lang="en-US" dirty="0"/>
          </a:p>
        </p:txBody>
      </p:sp>
    </p:spTree>
    <p:extLst>
      <p:ext uri="{BB962C8B-B14F-4D97-AF65-F5344CB8AC3E}">
        <p14:creationId xmlns:p14="http://schemas.microsoft.com/office/powerpoint/2010/main" val="38929794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920" y="914400"/>
            <a:ext cx="7599680" cy="5181600"/>
          </a:xfrm>
          <a:prstGeom prst="rect">
            <a:avLst/>
          </a:prstGeom>
        </p:spPr>
      </p:pic>
    </p:spTree>
    <p:extLst>
      <p:ext uri="{BB962C8B-B14F-4D97-AF65-F5344CB8AC3E}">
        <p14:creationId xmlns:p14="http://schemas.microsoft.com/office/powerpoint/2010/main" val="4214306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39" y="1295400"/>
            <a:ext cx="8277225" cy="4191000"/>
          </a:xfrm>
          <a:prstGeom prst="rect">
            <a:avLst/>
          </a:prstGeom>
        </p:spPr>
      </p:pic>
    </p:spTree>
    <p:extLst>
      <p:ext uri="{BB962C8B-B14F-4D97-AF65-F5344CB8AC3E}">
        <p14:creationId xmlns:p14="http://schemas.microsoft.com/office/powerpoint/2010/main" val="8289662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Russia’s Expansion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2362200"/>
            <a:ext cx="5802630" cy="4118616"/>
          </a:xfrm>
        </p:spPr>
      </p:pic>
    </p:spTree>
    <p:extLst>
      <p:ext uri="{BB962C8B-B14F-4D97-AF65-F5344CB8AC3E}">
        <p14:creationId xmlns:p14="http://schemas.microsoft.com/office/powerpoint/2010/main" val="17993642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Age of Metternich or Concert of Europe</a:t>
            </a:r>
          </a:p>
        </p:txBody>
      </p:sp>
      <p:sp>
        <p:nvSpPr>
          <p:cNvPr id="3" name="Content Placeholder 2"/>
          <p:cNvSpPr>
            <a:spLocks noGrp="1"/>
          </p:cNvSpPr>
          <p:nvPr>
            <p:ph idx="1"/>
          </p:nvPr>
        </p:nvSpPr>
        <p:spPr/>
        <p:txBody>
          <a:bodyPr/>
          <a:lstStyle/>
          <a:p>
            <a:r>
              <a:rPr lang="en-US" dirty="0"/>
              <a:t>Semi-officially over by 1823.</a:t>
            </a:r>
          </a:p>
          <a:p>
            <a:r>
              <a:rPr lang="en-US" dirty="0"/>
              <a:t>Maintains the balance of power</a:t>
            </a:r>
          </a:p>
          <a:p>
            <a:r>
              <a:rPr lang="en-US" dirty="0"/>
              <a:t>Count Metternich</a:t>
            </a:r>
          </a:p>
          <a:p>
            <a:r>
              <a:rPr lang="en-US" dirty="0"/>
              <a:t>Suppressed nationalist and revolutionary fervor</a:t>
            </a:r>
          </a:p>
          <a:p>
            <a:r>
              <a:rPr lang="en-US" dirty="0"/>
              <a:t>Killed by national rational self-interest</a:t>
            </a:r>
          </a:p>
          <a:p>
            <a:endParaRPr lang="en-US" dirty="0"/>
          </a:p>
          <a:p>
            <a:endParaRPr lang="en-US" dirty="0"/>
          </a:p>
          <a:p>
            <a:endParaRPr lang="en-US" dirty="0"/>
          </a:p>
        </p:txBody>
      </p:sp>
    </p:spTree>
    <p:extLst>
      <p:ext uri="{BB962C8B-B14F-4D97-AF65-F5344CB8AC3E}">
        <p14:creationId xmlns:p14="http://schemas.microsoft.com/office/powerpoint/2010/main" val="20157323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27660"/>
            <a:ext cx="6096000" cy="6202680"/>
          </a:xfrm>
          <a:prstGeom prst="rect">
            <a:avLst/>
          </a:prstGeom>
        </p:spPr>
      </p:pic>
    </p:spTree>
    <p:extLst>
      <p:ext uri="{BB962C8B-B14F-4D97-AF65-F5344CB8AC3E}">
        <p14:creationId xmlns:p14="http://schemas.microsoft.com/office/powerpoint/2010/main" val="40782823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210995647"/>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1600200" y="1524000"/>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Russia</a:t>
            </a:r>
          </a:p>
        </p:txBody>
      </p:sp>
      <p:sp>
        <p:nvSpPr>
          <p:cNvPr id="4" name="Rectangle 3"/>
          <p:cNvSpPr/>
          <p:nvPr/>
        </p:nvSpPr>
        <p:spPr>
          <a:xfrm>
            <a:off x="3276600" y="1524000"/>
            <a:ext cx="1066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Austria-Hungary</a:t>
            </a:r>
          </a:p>
        </p:txBody>
      </p:sp>
      <p:sp>
        <p:nvSpPr>
          <p:cNvPr id="5" name="Rectangle 4"/>
          <p:cNvSpPr/>
          <p:nvPr/>
        </p:nvSpPr>
        <p:spPr>
          <a:xfrm>
            <a:off x="4953000" y="1524000"/>
            <a:ext cx="1371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UK</a:t>
            </a:r>
          </a:p>
        </p:txBody>
      </p:sp>
      <p:sp>
        <p:nvSpPr>
          <p:cNvPr id="6" name="Rectangle 5"/>
          <p:cNvSpPr/>
          <p:nvPr/>
        </p:nvSpPr>
        <p:spPr>
          <a:xfrm>
            <a:off x="6858000" y="1600200"/>
            <a:ext cx="1219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Italy</a:t>
            </a:r>
          </a:p>
        </p:txBody>
      </p:sp>
      <p:sp>
        <p:nvSpPr>
          <p:cNvPr id="7" name="Oval 6"/>
          <p:cNvSpPr/>
          <p:nvPr/>
        </p:nvSpPr>
        <p:spPr>
          <a:xfrm>
            <a:off x="597408" y="4047744"/>
            <a:ext cx="1371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Serbia</a:t>
            </a:r>
          </a:p>
        </p:txBody>
      </p:sp>
      <p:sp>
        <p:nvSpPr>
          <p:cNvPr id="8" name="Oval 7"/>
          <p:cNvSpPr/>
          <p:nvPr/>
        </p:nvSpPr>
        <p:spPr>
          <a:xfrm>
            <a:off x="3733800" y="4953000"/>
            <a:ext cx="22098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Ottoman Empire</a:t>
            </a:r>
          </a:p>
        </p:txBody>
      </p:sp>
      <p:sp>
        <p:nvSpPr>
          <p:cNvPr id="9" name="Oval 8"/>
          <p:cNvSpPr/>
          <p:nvPr/>
        </p:nvSpPr>
        <p:spPr>
          <a:xfrm>
            <a:off x="6553200" y="5257800"/>
            <a:ext cx="16764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Bulgaria</a:t>
            </a:r>
          </a:p>
        </p:txBody>
      </p:sp>
      <p:sp>
        <p:nvSpPr>
          <p:cNvPr id="12" name="Oval 11"/>
          <p:cNvSpPr/>
          <p:nvPr/>
        </p:nvSpPr>
        <p:spPr>
          <a:xfrm>
            <a:off x="1219200" y="5486400"/>
            <a:ext cx="16764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Rumania</a:t>
            </a:r>
          </a:p>
        </p:txBody>
      </p:sp>
      <p:cxnSp>
        <p:nvCxnSpPr>
          <p:cNvPr id="14" name="Straight Arrow Connector 13"/>
          <p:cNvCxnSpPr/>
          <p:nvPr/>
        </p:nvCxnSpPr>
        <p:spPr>
          <a:xfrm flipH="1">
            <a:off x="1447800" y="2286000"/>
            <a:ext cx="521208" cy="16002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6324600" y="4419600"/>
            <a:ext cx="18288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Greece</a:t>
            </a:r>
          </a:p>
        </p:txBody>
      </p:sp>
    </p:spTree>
    <p:extLst>
      <p:ext uri="{BB962C8B-B14F-4D97-AF65-F5344CB8AC3E}">
        <p14:creationId xmlns:p14="http://schemas.microsoft.com/office/powerpoint/2010/main" val="41978457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Franco-Prussian War 1870-1871</a:t>
            </a:r>
          </a:p>
        </p:txBody>
      </p:sp>
      <p:sp>
        <p:nvSpPr>
          <p:cNvPr id="3" name="Content Placeholder 2"/>
          <p:cNvSpPr>
            <a:spLocks noGrp="1"/>
          </p:cNvSpPr>
          <p:nvPr>
            <p:ph idx="1"/>
          </p:nvPr>
        </p:nvSpPr>
        <p:spPr/>
        <p:txBody>
          <a:bodyPr/>
          <a:lstStyle/>
          <a:p>
            <a:r>
              <a:rPr lang="en-US" dirty="0"/>
              <a:t>Leads to the formation of the German Empire under Prussian (House of Hohenzollern).</a:t>
            </a:r>
          </a:p>
          <a:p>
            <a:r>
              <a:rPr lang="en-US" dirty="0"/>
              <a:t>German Empire is a Federation dominated by Prussia.</a:t>
            </a:r>
          </a:p>
          <a:p>
            <a:r>
              <a:rPr lang="en-US" dirty="0"/>
              <a:t>Bavaria, Wurttemberg, and Saxony maintain their own separate armies subordinated to the German High Command.  Practically indistinguishable from each other.</a:t>
            </a:r>
          </a:p>
          <a:p>
            <a:r>
              <a:rPr lang="en-US" dirty="0"/>
              <a:t>Rise of the socialists.  German domestic policy is to split the progressives and maintain the Center and conservatives.</a:t>
            </a:r>
          </a:p>
          <a:p>
            <a:endParaRPr lang="en-US" dirty="0"/>
          </a:p>
        </p:txBody>
      </p:sp>
    </p:spTree>
    <p:extLst>
      <p:ext uri="{BB962C8B-B14F-4D97-AF65-F5344CB8AC3E}">
        <p14:creationId xmlns:p14="http://schemas.microsoft.com/office/powerpoint/2010/main" val="1167222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Operations</a:t>
            </a:r>
          </a:p>
        </p:txBody>
      </p:sp>
      <p:sp>
        <p:nvSpPr>
          <p:cNvPr id="3" name="Content Placeholder 2"/>
          <p:cNvSpPr>
            <a:spLocks noGrp="1"/>
          </p:cNvSpPr>
          <p:nvPr>
            <p:ph idx="1"/>
          </p:nvPr>
        </p:nvSpPr>
        <p:spPr/>
        <p:txBody>
          <a:bodyPr/>
          <a:lstStyle/>
          <a:p>
            <a:r>
              <a:rPr lang="en-US" dirty="0"/>
              <a:t>The planning and employment for a particular campaign.</a:t>
            </a:r>
          </a:p>
          <a:p>
            <a:r>
              <a:rPr lang="en-US" dirty="0"/>
              <a:t>The management and organization of an army</a:t>
            </a:r>
          </a:p>
          <a:p>
            <a:r>
              <a:rPr lang="en-US" dirty="0"/>
              <a:t>For example, the decision to invade through Belgium.</a:t>
            </a:r>
          </a:p>
        </p:txBody>
      </p:sp>
    </p:spTree>
    <p:extLst>
      <p:ext uri="{BB962C8B-B14F-4D97-AF65-F5344CB8AC3E}">
        <p14:creationId xmlns:p14="http://schemas.microsoft.com/office/powerpoint/2010/main" val="12183043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543" y="152400"/>
            <a:ext cx="5428034" cy="6560167"/>
          </a:xfrm>
          <a:prstGeom prst="rect">
            <a:avLst/>
          </a:prstGeom>
        </p:spPr>
      </p:pic>
    </p:spTree>
    <p:extLst>
      <p:ext uri="{BB962C8B-B14F-4D97-AF65-F5344CB8AC3E}">
        <p14:creationId xmlns:p14="http://schemas.microsoft.com/office/powerpoint/2010/main" val="12402947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Realpolitik-Bismarck, </a:t>
            </a:r>
            <a:r>
              <a:rPr lang="en-US" dirty="0" err="1"/>
              <a:t>Roon</a:t>
            </a:r>
            <a:r>
              <a:rPr lang="en-US" dirty="0"/>
              <a:t>, Moltke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2800" y="2785375"/>
            <a:ext cx="3209372" cy="3539225"/>
          </a:xfrm>
        </p:spPr>
      </p:pic>
    </p:spTree>
    <p:extLst>
      <p:ext uri="{BB962C8B-B14F-4D97-AF65-F5344CB8AC3E}">
        <p14:creationId xmlns:p14="http://schemas.microsoft.com/office/powerpoint/2010/main" val="7386625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Bismarck’s goals</a:t>
            </a:r>
          </a:p>
        </p:txBody>
      </p:sp>
      <p:sp>
        <p:nvSpPr>
          <p:cNvPr id="3" name="Content Placeholder 2"/>
          <p:cNvSpPr>
            <a:spLocks noGrp="1"/>
          </p:cNvSpPr>
          <p:nvPr>
            <p:ph idx="1"/>
          </p:nvPr>
        </p:nvSpPr>
        <p:spPr/>
        <p:txBody>
          <a:bodyPr>
            <a:normAutofit fontScale="92500"/>
          </a:bodyPr>
          <a:lstStyle/>
          <a:p>
            <a:r>
              <a:rPr lang="en-US" dirty="0"/>
              <a:t>KEEP FRANCE POLITICALLY ISOLATED</a:t>
            </a:r>
          </a:p>
          <a:p>
            <a:r>
              <a:rPr lang="en-US" dirty="0"/>
              <a:t>German belief that an alliance with 2 of the 3 essential.  Italy, Russia, Austria-Hungary to its survival.</a:t>
            </a:r>
          </a:p>
          <a:p>
            <a:r>
              <a:rPr lang="en-US" dirty="0"/>
              <a:t>Austrian isolation after failure to help Russia during Crimean War and Austro-Prussian loss.</a:t>
            </a:r>
          </a:p>
          <a:p>
            <a:r>
              <a:rPr lang="en-US" dirty="0"/>
              <a:t>Dual Alliance from 1879</a:t>
            </a:r>
          </a:p>
          <a:p>
            <a:r>
              <a:rPr lang="en-US" dirty="0"/>
              <a:t>League of the Three Emperors- 1873-1878, 1881-1887 fails because Russian and Austrian disputes in the Balkans.</a:t>
            </a:r>
          </a:p>
          <a:p>
            <a:r>
              <a:rPr lang="en-US" dirty="0"/>
              <a:t>Reinsurance Treaty 1887-1890- Secret treaty between Russia and Germany</a:t>
            </a:r>
          </a:p>
          <a:p>
            <a:endParaRPr lang="en-US" dirty="0"/>
          </a:p>
          <a:p>
            <a:endParaRPr lang="en-US" dirty="0"/>
          </a:p>
        </p:txBody>
      </p:sp>
    </p:spTree>
    <p:extLst>
      <p:ext uri="{BB962C8B-B14F-4D97-AF65-F5344CB8AC3E}">
        <p14:creationId xmlns:p14="http://schemas.microsoft.com/office/powerpoint/2010/main" val="38729216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Triple Alliance 1882-1914</a:t>
            </a:r>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61999" y="1984928"/>
            <a:ext cx="3455989" cy="4339672"/>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762868"/>
            <a:ext cx="4038600" cy="2749901"/>
          </a:xfrm>
        </p:spPr>
      </p:pic>
    </p:spTree>
    <p:extLst>
      <p:ext uri="{BB962C8B-B14F-4D97-AF65-F5344CB8AC3E}">
        <p14:creationId xmlns:p14="http://schemas.microsoft.com/office/powerpoint/2010/main" val="24380377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Russia </a:t>
            </a:r>
          </a:p>
        </p:txBody>
      </p:sp>
      <p:sp>
        <p:nvSpPr>
          <p:cNvPr id="8" name="Content Placeholder 7"/>
          <p:cNvSpPr>
            <a:spLocks noGrp="1"/>
          </p:cNvSpPr>
          <p:nvPr>
            <p:ph idx="1"/>
          </p:nvPr>
        </p:nvSpPr>
        <p:spPr/>
        <p:txBody>
          <a:bodyPr/>
          <a:lstStyle/>
          <a:p>
            <a:r>
              <a:rPr lang="en-US" dirty="0"/>
              <a:t>Find a country to help finance industrialization.</a:t>
            </a:r>
          </a:p>
          <a:p>
            <a:r>
              <a:rPr lang="en-US" dirty="0"/>
              <a:t>Balkans</a:t>
            </a:r>
          </a:p>
          <a:p>
            <a:r>
              <a:rPr lang="en-US" dirty="0"/>
              <a:t>Pan-Slavic</a:t>
            </a:r>
          </a:p>
          <a:p>
            <a:r>
              <a:rPr lang="en-US" dirty="0"/>
              <a:t>Protector of all eastern Orthodoxy</a:t>
            </a:r>
          </a:p>
          <a:p>
            <a:r>
              <a:rPr lang="en-US" dirty="0"/>
              <a:t>Move from UK and Japan as rivals towards Austria-Hungary as the main rival.</a:t>
            </a:r>
          </a:p>
          <a:p>
            <a:r>
              <a:rPr lang="en-US" dirty="0"/>
              <a:t>Will sign a defensive alliance with France 1894</a:t>
            </a:r>
          </a:p>
        </p:txBody>
      </p:sp>
    </p:spTree>
    <p:extLst>
      <p:ext uri="{BB962C8B-B14F-4D97-AF65-F5344CB8AC3E}">
        <p14:creationId xmlns:p14="http://schemas.microsoft.com/office/powerpoint/2010/main" val="23479298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Russia’s Expansion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2362200"/>
            <a:ext cx="5802630" cy="4118616"/>
          </a:xfrm>
        </p:spPr>
      </p:pic>
    </p:spTree>
    <p:extLst>
      <p:ext uri="{BB962C8B-B14F-4D97-AF65-F5344CB8AC3E}">
        <p14:creationId xmlns:p14="http://schemas.microsoft.com/office/powerpoint/2010/main" val="30869509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France</a:t>
            </a:r>
          </a:p>
        </p:txBody>
      </p:sp>
      <p:sp>
        <p:nvSpPr>
          <p:cNvPr id="6" name="Content Placeholder 5"/>
          <p:cNvSpPr>
            <a:spLocks noGrp="1"/>
          </p:cNvSpPr>
          <p:nvPr>
            <p:ph idx="1"/>
          </p:nvPr>
        </p:nvSpPr>
        <p:spPr/>
        <p:txBody>
          <a:bodyPr/>
          <a:lstStyle/>
          <a:p>
            <a:r>
              <a:rPr lang="en-US" dirty="0"/>
              <a:t>Franco-Russian Alliance 1894</a:t>
            </a:r>
          </a:p>
          <a:p>
            <a:r>
              <a:rPr lang="en-US" dirty="0"/>
              <a:t>Competition with Great Britain in Africa</a:t>
            </a:r>
          </a:p>
          <a:p>
            <a:r>
              <a:rPr lang="en-US" dirty="0"/>
              <a:t>Entente Cordiale 1904 with Great Britain</a:t>
            </a:r>
          </a:p>
          <a:p>
            <a:r>
              <a:rPr lang="en-US" dirty="0"/>
              <a:t>Loose naval treaty that delineated UK and French spheres in the Mediterranean.</a:t>
            </a:r>
          </a:p>
          <a:p>
            <a:r>
              <a:rPr lang="en-US" dirty="0"/>
              <a:t>Will not become a formal alliance until World War 1</a:t>
            </a:r>
          </a:p>
          <a:p>
            <a:r>
              <a:rPr lang="en-US" dirty="0"/>
              <a:t>Triple Entente</a:t>
            </a:r>
          </a:p>
        </p:txBody>
      </p:sp>
    </p:spTree>
    <p:extLst>
      <p:ext uri="{BB962C8B-B14F-4D97-AF65-F5344CB8AC3E}">
        <p14:creationId xmlns:p14="http://schemas.microsoft.com/office/powerpoint/2010/main" val="40271734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France Long term</a:t>
            </a:r>
          </a:p>
        </p:txBody>
      </p:sp>
      <p:sp>
        <p:nvSpPr>
          <p:cNvPr id="3" name="Content Placeholder 2"/>
          <p:cNvSpPr>
            <a:spLocks noGrp="1"/>
          </p:cNvSpPr>
          <p:nvPr>
            <p:ph idx="1"/>
          </p:nvPr>
        </p:nvSpPr>
        <p:spPr/>
        <p:txBody>
          <a:bodyPr/>
          <a:lstStyle/>
          <a:p>
            <a:r>
              <a:rPr lang="en-US" dirty="0"/>
              <a:t>Britain the main enemy until 1870.</a:t>
            </a:r>
          </a:p>
          <a:p>
            <a:r>
              <a:rPr lang="en-US" dirty="0"/>
              <a:t>UK kicks France, mostly out of the Americas.</a:t>
            </a:r>
          </a:p>
          <a:p>
            <a:r>
              <a:rPr lang="en-US" dirty="0"/>
              <a:t>Formation of Germany, and to a lesser extent Italy, seen as problem by France.</a:t>
            </a:r>
          </a:p>
        </p:txBody>
      </p:sp>
    </p:spTree>
    <p:extLst>
      <p:ext uri="{BB962C8B-B14F-4D97-AF65-F5344CB8AC3E}">
        <p14:creationId xmlns:p14="http://schemas.microsoft.com/office/powerpoint/2010/main" val="28554528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United Kingdom</a:t>
            </a:r>
          </a:p>
        </p:txBody>
      </p:sp>
      <p:sp>
        <p:nvSpPr>
          <p:cNvPr id="3" name="Content Placeholder 2"/>
          <p:cNvSpPr>
            <a:spLocks noGrp="1"/>
          </p:cNvSpPr>
          <p:nvPr>
            <p:ph idx="1"/>
          </p:nvPr>
        </p:nvSpPr>
        <p:spPr/>
        <p:txBody>
          <a:bodyPr>
            <a:normAutofit fontScale="92500" lnSpcReduction="10000"/>
          </a:bodyPr>
          <a:lstStyle/>
          <a:p>
            <a:r>
              <a:rPr lang="en-US" dirty="0"/>
              <a:t>Splendid Isolation 1860-1902</a:t>
            </a:r>
          </a:p>
          <a:p>
            <a:r>
              <a:rPr lang="en-US" dirty="0"/>
              <a:t>British isolation, and minor German meddling, during the Boer Wars.</a:t>
            </a:r>
          </a:p>
          <a:p>
            <a:r>
              <a:rPr lang="en-US" dirty="0"/>
              <a:t>France, Russia and German seen as a threat to colonial empire.</a:t>
            </a:r>
          </a:p>
          <a:p>
            <a:r>
              <a:rPr lang="en-US" dirty="0"/>
              <a:t>1870 UK leading industrial power, by 1914 overtaken by US and Germany.</a:t>
            </a:r>
          </a:p>
          <a:p>
            <a:r>
              <a:rPr lang="en-US" dirty="0"/>
              <a:t>German naval arms program</a:t>
            </a:r>
          </a:p>
          <a:p>
            <a:r>
              <a:rPr lang="en-US" dirty="0"/>
              <a:t>Treaty with Japan 1902</a:t>
            </a:r>
          </a:p>
          <a:p>
            <a:r>
              <a:rPr lang="en-US" dirty="0"/>
              <a:t>Cordiale with France 1904</a:t>
            </a:r>
          </a:p>
          <a:p>
            <a:r>
              <a:rPr lang="en-US" dirty="0"/>
              <a:t>Navy to maintain Free Trade</a:t>
            </a:r>
          </a:p>
          <a:p>
            <a:endParaRPr lang="en-US" dirty="0"/>
          </a:p>
        </p:txBody>
      </p:sp>
    </p:spTree>
    <p:extLst>
      <p:ext uri="{BB962C8B-B14F-4D97-AF65-F5344CB8AC3E}">
        <p14:creationId xmlns:p14="http://schemas.microsoft.com/office/powerpoint/2010/main" val="6132543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have colonies?</a:t>
            </a:r>
          </a:p>
        </p:txBody>
      </p:sp>
      <p:sp>
        <p:nvSpPr>
          <p:cNvPr id="3" name="Content Placeholder 2"/>
          <p:cNvSpPr>
            <a:spLocks noGrp="1"/>
          </p:cNvSpPr>
          <p:nvPr>
            <p:ph idx="1"/>
          </p:nvPr>
        </p:nvSpPr>
        <p:spPr/>
        <p:txBody>
          <a:bodyPr/>
          <a:lstStyle/>
          <a:p>
            <a:r>
              <a:rPr lang="en-US" dirty="0"/>
              <a:t>Natural resources</a:t>
            </a:r>
          </a:p>
          <a:p>
            <a:r>
              <a:rPr lang="en-US" dirty="0"/>
              <a:t>Ready market for manufactured goods.</a:t>
            </a:r>
          </a:p>
          <a:p>
            <a:r>
              <a:rPr lang="en-US" dirty="0"/>
              <a:t>Native populations to exploit/ improve</a:t>
            </a:r>
          </a:p>
          <a:p>
            <a:r>
              <a:rPr lang="en-US" dirty="0"/>
              <a:t>Autarky</a:t>
            </a:r>
          </a:p>
          <a:p>
            <a:r>
              <a:rPr lang="en-US" dirty="0"/>
              <a:t>National Prestige</a:t>
            </a:r>
          </a:p>
          <a:p>
            <a:r>
              <a:rPr lang="en-US" dirty="0"/>
              <a:t>Late bloomers Germany, Italy and Japan.</a:t>
            </a:r>
          </a:p>
          <a:p>
            <a:endParaRPr lang="en-US" dirty="0"/>
          </a:p>
        </p:txBody>
      </p:sp>
    </p:spTree>
    <p:extLst>
      <p:ext uri="{BB962C8B-B14F-4D97-AF65-F5344CB8AC3E}">
        <p14:creationId xmlns:p14="http://schemas.microsoft.com/office/powerpoint/2010/main" val="285260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Tactics</a:t>
            </a:r>
          </a:p>
        </p:txBody>
      </p:sp>
      <p:sp>
        <p:nvSpPr>
          <p:cNvPr id="3" name="Content Placeholder 2"/>
          <p:cNvSpPr>
            <a:spLocks noGrp="1"/>
          </p:cNvSpPr>
          <p:nvPr>
            <p:ph idx="1"/>
          </p:nvPr>
        </p:nvSpPr>
        <p:spPr/>
        <p:txBody>
          <a:bodyPr/>
          <a:lstStyle/>
          <a:p>
            <a:r>
              <a:rPr lang="en-US" dirty="0"/>
              <a:t>The employment of troops in a specific battle at all levels from Army to individual soldier.</a:t>
            </a:r>
          </a:p>
          <a:p>
            <a:r>
              <a:rPr lang="en-US" dirty="0"/>
              <a:t>Sometime divided into Grand tactics and tactics.</a:t>
            </a:r>
          </a:p>
          <a:p>
            <a:endParaRPr lang="en-US" dirty="0"/>
          </a:p>
        </p:txBody>
      </p:sp>
    </p:spTree>
    <p:extLst>
      <p:ext uri="{BB962C8B-B14F-4D97-AF65-F5344CB8AC3E}">
        <p14:creationId xmlns:p14="http://schemas.microsoft.com/office/powerpoint/2010/main" val="34457675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3990"/>
            <a:ext cx="9144000" cy="6390019"/>
          </a:xfrm>
          <a:prstGeom prst="rect">
            <a:avLst/>
          </a:prstGeom>
        </p:spPr>
      </p:pic>
    </p:spTree>
    <p:extLst>
      <p:ext uri="{BB962C8B-B14F-4D97-AF65-F5344CB8AC3E}">
        <p14:creationId xmlns:p14="http://schemas.microsoft.com/office/powerpoint/2010/main" val="9755857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4"/>
          <p:cNvSpPr>
            <a:spLocks noGrp="1"/>
          </p:cNvSpPr>
          <p:nvPr>
            <p:ph type="sldNum" sz="quarter" idx="12"/>
          </p:nvPr>
        </p:nvSpPr>
        <p:spPr>
          <a:noFill/>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fld id="{72119153-5606-4CE8-8AEB-84E47D217B31}" type="slidenum">
              <a:rPr lang="en-US" altLang="en-US" sz="1400" smtClean="0"/>
              <a:pPr>
                <a:spcBef>
                  <a:spcPct val="0"/>
                </a:spcBef>
                <a:buFontTx/>
                <a:buNone/>
              </a:pPr>
              <a:t>81</a:t>
            </a:fld>
            <a:endParaRPr lang="en-US" altLang="en-US" sz="1400"/>
          </a:p>
        </p:txBody>
      </p:sp>
      <p:sp>
        <p:nvSpPr>
          <p:cNvPr id="59394" name="Rectangle 2"/>
          <p:cNvSpPr>
            <a:spLocks noGrp="1" noChangeArrowheads="1"/>
          </p:cNvSpPr>
          <p:nvPr>
            <p:ph type="title"/>
          </p:nvPr>
        </p:nvSpPr>
        <p:spPr/>
        <p:txBody>
          <a:bodyPr/>
          <a:lstStyle/>
          <a:p>
            <a:pPr>
              <a:defRPr/>
            </a:pPr>
            <a:r>
              <a:rPr lang="en-US"/>
              <a:t>						Empires</a:t>
            </a:r>
          </a:p>
        </p:txBody>
      </p:sp>
      <p:pic>
        <p:nvPicPr>
          <p:cNvPr id="1029" name="Picture 8"/>
          <p:cNvPicPr>
            <a:picLocks noChangeAspect="1" noChangeArrowheads="1"/>
          </p:cNvPicPr>
          <p:nvPr/>
        </p:nvPicPr>
        <p:blipFill>
          <a:blip r:embed="rId4">
            <a:extLst>
              <a:ext uri="{28A0092B-C50C-407E-A947-70E740481C1C}">
                <a14:useLocalDpi xmlns:a14="http://schemas.microsoft.com/office/drawing/2010/main" val="0"/>
              </a:ext>
            </a:extLst>
          </a:blip>
          <a:srcRect t="7802" b="7683"/>
          <a:stretch>
            <a:fillRect/>
          </a:stretch>
        </p:blipFill>
        <p:spPr bwMode="auto">
          <a:xfrm>
            <a:off x="304800" y="304800"/>
            <a:ext cx="83820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0" name="Text Box 9"/>
          <p:cNvSpPr txBox="1">
            <a:spLocks noChangeArrowheads="1"/>
          </p:cNvSpPr>
          <p:nvPr/>
        </p:nvSpPr>
        <p:spPr bwMode="auto">
          <a:xfrm>
            <a:off x="457200" y="28194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n-US" altLang="en-US" sz="2800">
                <a:solidFill>
                  <a:srgbClr val="FFFF00"/>
                </a:solidFill>
              </a:rPr>
              <a:t>British Empire</a:t>
            </a:r>
          </a:p>
        </p:txBody>
      </p:sp>
      <p:pic>
        <p:nvPicPr>
          <p:cNvPr id="1031" name="Picture 11"/>
          <p:cNvPicPr>
            <a:picLocks noChangeAspect="1" noChangeArrowheads="1"/>
          </p:cNvPicPr>
          <p:nvPr/>
        </p:nvPicPr>
        <p:blipFill>
          <a:blip r:embed="rId5">
            <a:extLst>
              <a:ext uri="{28A0092B-C50C-407E-A947-70E740481C1C}">
                <a14:useLocalDpi xmlns:a14="http://schemas.microsoft.com/office/drawing/2010/main" val="0"/>
              </a:ext>
            </a:extLst>
          </a:blip>
          <a:srcRect t="12384" b="15790"/>
          <a:stretch>
            <a:fillRect/>
          </a:stretch>
        </p:blipFill>
        <p:spPr bwMode="auto">
          <a:xfrm>
            <a:off x="304800" y="3733800"/>
            <a:ext cx="8305800" cy="283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2" name="Text Box 12"/>
          <p:cNvSpPr txBox="1">
            <a:spLocks noChangeArrowheads="1"/>
          </p:cNvSpPr>
          <p:nvPr/>
        </p:nvSpPr>
        <p:spPr bwMode="auto">
          <a:xfrm>
            <a:off x="2271713" y="28606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US" altLang="en-US" sz="2400"/>
          </a:p>
        </p:txBody>
      </p:sp>
      <p:sp>
        <p:nvSpPr>
          <p:cNvPr id="1033" name="Rectangle 13"/>
          <p:cNvSpPr>
            <a:spLocks noChangeArrowheads="1"/>
          </p:cNvSpPr>
          <p:nvPr/>
        </p:nvSpPr>
        <p:spPr bwMode="auto">
          <a:xfrm>
            <a:off x="533400" y="5105400"/>
            <a:ext cx="52022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n-US" altLang="en-US" sz="2800">
                <a:solidFill>
                  <a:srgbClr val="FFFF00"/>
                </a:solidFill>
              </a:rPr>
              <a:t>French Empire</a:t>
            </a:r>
          </a:p>
        </p:txBody>
      </p:sp>
    </p:spTree>
    <p:controls>
      <mc:AlternateContent xmlns:mc="http://schemas.openxmlformats.org/markup-compatibility/2006">
        <mc:Choice xmlns:v="urn:schemas-microsoft-com:vml" Requires="v">
          <p:control spid="1028" name="SpinButton1" r:id="rId2" imgW="76320" imgH="228600"/>
        </mc:Choice>
        <mc:Fallback>
          <p:control name="SpinButton1" r:id="rId2" imgW="76320" imgH="228600">
            <p:pic>
              <p:nvPicPr>
                <p:cNvPr id="2" name="SpinButton1"/>
                <p:cNvPicPr preferRelativeResize="0">
                  <a:picLocks noChangeArrowheads="1" noChangeShapeType="1"/>
                </p:cNvPicPr>
                <p:nvPr/>
              </p:nvPicPr>
              <p:blipFill>
                <a:blip r:embed="rId6"/>
                <a:srcRect/>
                <a:stretch>
                  <a:fillRect/>
                </a:stretch>
              </p:blipFill>
              <p:spPr bwMode="auto">
                <a:xfrm>
                  <a:off x="5943600" y="4495800"/>
                  <a:ext cx="76200"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50366807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4"/>
          <p:cNvSpPr>
            <a:spLocks noGrp="1"/>
          </p:cNvSpPr>
          <p:nvPr>
            <p:ph type="sldNum" sz="quarter" idx="12"/>
          </p:nvPr>
        </p:nvSpPr>
        <p:spPr>
          <a:noFill/>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fld id="{D83574F2-7EED-4A52-B4DA-6D5FAEB09986}" type="slidenum">
              <a:rPr lang="en-US" altLang="en-US" sz="1400" smtClean="0"/>
              <a:pPr>
                <a:spcBef>
                  <a:spcPct val="0"/>
                </a:spcBef>
                <a:buFontTx/>
                <a:buNone/>
              </a:pPr>
              <a:t>82</a:t>
            </a:fld>
            <a:endParaRPr lang="en-US" altLang="en-US" sz="1400"/>
          </a:p>
        </p:txBody>
      </p:sp>
      <p:sp>
        <p:nvSpPr>
          <p:cNvPr id="144386" name="Rectangle 2"/>
          <p:cNvSpPr>
            <a:spLocks noGrp="1" noChangeArrowheads="1"/>
          </p:cNvSpPr>
          <p:nvPr>
            <p:ph type="title"/>
          </p:nvPr>
        </p:nvSpPr>
        <p:spPr/>
        <p:txBody>
          <a:bodyPr/>
          <a:lstStyle/>
          <a:p>
            <a:pPr algn="l">
              <a:defRPr/>
            </a:pPr>
            <a:r>
              <a:rPr lang="en-US"/>
              <a:t>German	Overseas Empire</a:t>
            </a:r>
          </a:p>
        </p:txBody>
      </p:sp>
      <p:pic>
        <p:nvPicPr>
          <p:cNvPr id="20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133600"/>
            <a:ext cx="5867400" cy="280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ontrols>
      <mc:AlternateContent xmlns:mc="http://schemas.openxmlformats.org/markup-compatibility/2006">
        <mc:Choice xmlns:v="urn:schemas-microsoft-com:vml" Requires="v">
          <p:control spid="2052" name="SpinButton1" r:id="rId2" imgW="76320" imgH="228600"/>
        </mc:Choice>
        <mc:Fallback>
          <p:control name="SpinButton1" r:id="rId2" imgW="76320" imgH="228600">
            <p:pic>
              <p:nvPicPr>
                <p:cNvPr id="2" name="SpinButton1"/>
                <p:cNvPicPr preferRelativeResize="0">
                  <a:picLocks noChangeArrowheads="1" noChangeShapeType="1"/>
                </p:cNvPicPr>
                <p:nvPr/>
              </p:nvPicPr>
              <p:blipFill>
                <a:blip r:embed="rId5"/>
                <a:srcRect/>
                <a:stretch>
                  <a:fillRect/>
                </a:stretch>
              </p:blipFill>
              <p:spPr bwMode="auto">
                <a:xfrm>
                  <a:off x="5943600" y="4495800"/>
                  <a:ext cx="76200"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26562193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3736"/>
            <a:ext cx="9144000" cy="4010527"/>
          </a:xfrm>
          <a:prstGeom prst="rect">
            <a:avLst/>
          </a:prstGeom>
        </p:spPr>
      </p:pic>
    </p:spTree>
    <p:extLst>
      <p:ext uri="{BB962C8B-B14F-4D97-AF65-F5344CB8AC3E}">
        <p14:creationId xmlns:p14="http://schemas.microsoft.com/office/powerpoint/2010/main" val="42318942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3736"/>
            <a:ext cx="9144000" cy="4010527"/>
          </a:xfrm>
          <a:prstGeom prst="rect">
            <a:avLst/>
          </a:prstGeom>
        </p:spPr>
      </p:pic>
    </p:spTree>
    <p:extLst>
      <p:ext uri="{BB962C8B-B14F-4D97-AF65-F5344CB8AC3E}">
        <p14:creationId xmlns:p14="http://schemas.microsoft.com/office/powerpoint/2010/main" val="41701354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Austria-Hungary/Italy </a:t>
            </a:r>
          </a:p>
        </p:txBody>
      </p:sp>
      <p:sp>
        <p:nvSpPr>
          <p:cNvPr id="3" name="Content Placeholder 2"/>
          <p:cNvSpPr>
            <a:spLocks noGrp="1"/>
          </p:cNvSpPr>
          <p:nvPr>
            <p:ph idx="1"/>
          </p:nvPr>
        </p:nvSpPr>
        <p:spPr/>
        <p:txBody>
          <a:bodyPr/>
          <a:lstStyle/>
          <a:p>
            <a:r>
              <a:rPr lang="en-US" dirty="0"/>
              <a:t>Expansion in the Balkans</a:t>
            </a:r>
          </a:p>
          <a:p>
            <a:r>
              <a:rPr lang="en-US" dirty="0"/>
              <a:t>No one else but Germany</a:t>
            </a:r>
          </a:p>
          <a:p>
            <a:r>
              <a:rPr lang="en-US" dirty="0"/>
              <a:t>Tied to Germany and Austria, but have territorial and historical disputes with Austria-Hungary</a:t>
            </a:r>
          </a:p>
          <a:p>
            <a:endParaRPr lang="en-US" dirty="0"/>
          </a:p>
        </p:txBody>
      </p:sp>
    </p:spTree>
    <p:extLst>
      <p:ext uri="{BB962C8B-B14F-4D97-AF65-F5344CB8AC3E}">
        <p14:creationId xmlns:p14="http://schemas.microsoft.com/office/powerpoint/2010/main" val="11939812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Germans </a:t>
            </a:r>
            <a:r>
              <a:rPr lang="en-US" dirty="0" err="1"/>
              <a:t>vs</a:t>
            </a:r>
            <a:r>
              <a:rPr lang="en-US" dirty="0"/>
              <a:t> Slavs</a:t>
            </a:r>
          </a:p>
        </p:txBody>
      </p:sp>
      <p:sp>
        <p:nvSpPr>
          <p:cNvPr id="4" name="Text Placeholder 3"/>
          <p:cNvSpPr>
            <a:spLocks noGrp="1"/>
          </p:cNvSpPr>
          <p:nvPr>
            <p:ph type="body" sz="half" idx="2"/>
          </p:nvPr>
        </p:nvSpPr>
        <p:spPr>
          <a:xfrm>
            <a:off x="5562600" y="1981200"/>
            <a:ext cx="2895600" cy="4114800"/>
          </a:xfrm>
        </p:spPr>
        <p:txBody>
          <a:bodyPr>
            <a:normAutofit fontScale="92500"/>
          </a:bodyPr>
          <a:lstStyle/>
          <a:p>
            <a:pPr>
              <a:defRPr/>
            </a:pPr>
            <a:r>
              <a:rPr lang="en-US" sz="2800" dirty="0"/>
              <a:t>1000+ years of conflict</a:t>
            </a:r>
          </a:p>
          <a:p>
            <a:pPr lvl="1">
              <a:defRPr/>
            </a:pPr>
            <a:r>
              <a:rPr lang="en-US" sz="2400" dirty="0"/>
              <a:t>Germans usually winning</a:t>
            </a:r>
          </a:p>
          <a:p>
            <a:pPr>
              <a:defRPr/>
            </a:pPr>
            <a:r>
              <a:rPr lang="en-US" sz="2800" dirty="0"/>
              <a:t>Slavs: Russia</a:t>
            </a:r>
          </a:p>
          <a:p>
            <a:pPr lvl="1">
              <a:defRPr/>
            </a:pPr>
            <a:r>
              <a:rPr lang="en-US" sz="2400" dirty="0"/>
              <a:t>Poles split up</a:t>
            </a:r>
          </a:p>
          <a:p>
            <a:pPr lvl="1">
              <a:defRPr/>
            </a:pPr>
            <a:r>
              <a:rPr lang="en-US" sz="2400" dirty="0"/>
              <a:t>Serbs, Czechs </a:t>
            </a:r>
            <a:r>
              <a:rPr lang="en-US" sz="2400" dirty="0" err="1"/>
              <a:t>etc</a:t>
            </a:r>
            <a:endParaRPr lang="en-US" sz="2400" dirty="0"/>
          </a:p>
          <a:p>
            <a:pPr>
              <a:defRPr/>
            </a:pPr>
            <a:r>
              <a:rPr lang="en-US" sz="2800" dirty="0"/>
              <a:t>Germany &amp; Austria</a:t>
            </a:r>
          </a:p>
          <a:p>
            <a:pPr marL="0" indent="0">
              <a:buFontTx/>
              <a:buNone/>
              <a:defRPr/>
            </a:pPr>
            <a:endParaRPr lang="en-US" dirty="0"/>
          </a:p>
        </p:txBody>
      </p:sp>
      <p:sp>
        <p:nvSpPr>
          <p:cNvPr id="7172" name="Slide Number Placeholder 4"/>
          <p:cNvSpPr>
            <a:spLocks noGrp="1"/>
          </p:cNvSpPr>
          <p:nvPr>
            <p:ph type="sldNum" sz="quarter" idx="12"/>
          </p:nvPr>
        </p:nvSpPr>
        <p:spPr>
          <a:noFill/>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fld id="{CA54C038-25DF-4447-AEB7-C940E5AC65A4}" type="slidenum">
              <a:rPr lang="en-US" altLang="en-US" sz="1400" smtClean="0"/>
              <a:pPr>
                <a:spcBef>
                  <a:spcPct val="0"/>
                </a:spcBef>
                <a:buFontTx/>
                <a:buNone/>
              </a:pPr>
              <a:t>86</a:t>
            </a:fld>
            <a:endParaRPr lang="en-US" altLang="en-US" sz="1400"/>
          </a:p>
        </p:txBody>
      </p:sp>
      <p:pic>
        <p:nvPicPr>
          <p:cNvPr id="6" name="Picture 12"/>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l="33333" b="16924"/>
          <a:stretch>
            <a:fillRect/>
          </a:stretch>
        </p:blipFill>
        <p:spPr>
          <a:xfrm>
            <a:off x="457200" y="1944926"/>
            <a:ext cx="5005388" cy="4608273"/>
          </a:xfrm>
          <a:noFill/>
        </p:spPr>
      </p:pic>
    </p:spTree>
    <p:extLst>
      <p:ext uri="{BB962C8B-B14F-4D97-AF65-F5344CB8AC3E}">
        <p14:creationId xmlns:p14="http://schemas.microsoft.com/office/powerpoint/2010/main" val="1508237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6"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fld id="{9DA19CC6-B731-44E4-A9F5-0CA298900DD0}" type="slidenum">
              <a:rPr lang="en-US" altLang="en-US" sz="1400" smtClean="0"/>
              <a:pPr>
                <a:spcBef>
                  <a:spcPct val="0"/>
                </a:spcBef>
                <a:buFontTx/>
                <a:buNone/>
              </a:pPr>
              <a:t>87</a:t>
            </a:fld>
            <a:endParaRPr lang="en-US" altLang="en-US" sz="1400"/>
          </a:p>
        </p:txBody>
      </p:sp>
      <p:sp>
        <p:nvSpPr>
          <p:cNvPr id="148482" name="Rectangle 2"/>
          <p:cNvSpPr>
            <a:spLocks noGrp="1" noChangeArrowheads="1"/>
          </p:cNvSpPr>
          <p:nvPr>
            <p:ph type="title"/>
          </p:nvPr>
        </p:nvSpPr>
        <p:spPr/>
        <p:txBody>
          <a:bodyPr/>
          <a:lstStyle/>
          <a:p>
            <a:pPr>
              <a:defRPr/>
            </a:pPr>
            <a:r>
              <a:rPr lang="en-US"/>
              <a:t>East Europe Ethnic Mix</a:t>
            </a:r>
          </a:p>
        </p:txBody>
      </p:sp>
      <p:pic>
        <p:nvPicPr>
          <p:cNvPr id="8196" name="Picture 3"/>
          <p:cNvPicPr>
            <a:picLocks noGrp="1" noChangeAspect="1" noChangeArrowheads="1"/>
          </p:cNvPicPr>
          <p:nvPr>
            <p:ph type="body" idx="1"/>
          </p:nvPr>
        </p:nvPicPr>
        <p:blipFill>
          <a:blip r:embed="rId2">
            <a:lum contrast="6000"/>
            <a:extLst>
              <a:ext uri="{28A0092B-C50C-407E-A947-70E740481C1C}">
                <a14:useLocalDpi xmlns:a14="http://schemas.microsoft.com/office/drawing/2010/main" val="0"/>
              </a:ext>
            </a:extLst>
          </a:blip>
          <a:srcRect r="50000" b="68518"/>
          <a:stretch>
            <a:fillRect/>
          </a:stretch>
        </p:blipFill>
        <p:spPr>
          <a:xfrm>
            <a:off x="685800" y="1981200"/>
            <a:ext cx="5334000" cy="4811713"/>
          </a:xfrm>
        </p:spPr>
      </p:pic>
    </p:spTree>
    <p:extLst>
      <p:ext uri="{BB962C8B-B14F-4D97-AF65-F5344CB8AC3E}">
        <p14:creationId xmlns:p14="http://schemas.microsoft.com/office/powerpoint/2010/main" val="365111266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35636967"/>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1600200" y="1524000"/>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Russia</a:t>
            </a:r>
          </a:p>
        </p:txBody>
      </p:sp>
      <p:sp>
        <p:nvSpPr>
          <p:cNvPr id="4" name="Rectangle 3"/>
          <p:cNvSpPr/>
          <p:nvPr/>
        </p:nvSpPr>
        <p:spPr>
          <a:xfrm>
            <a:off x="3276600" y="1524000"/>
            <a:ext cx="1066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Austria-Hungary</a:t>
            </a:r>
          </a:p>
        </p:txBody>
      </p:sp>
      <p:sp>
        <p:nvSpPr>
          <p:cNvPr id="5" name="Rectangle 4"/>
          <p:cNvSpPr/>
          <p:nvPr/>
        </p:nvSpPr>
        <p:spPr>
          <a:xfrm>
            <a:off x="4953000" y="1524000"/>
            <a:ext cx="1371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UK</a:t>
            </a:r>
          </a:p>
        </p:txBody>
      </p:sp>
      <p:sp>
        <p:nvSpPr>
          <p:cNvPr id="6" name="Rectangle 5"/>
          <p:cNvSpPr/>
          <p:nvPr/>
        </p:nvSpPr>
        <p:spPr>
          <a:xfrm>
            <a:off x="6858000" y="1600200"/>
            <a:ext cx="1219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Italy</a:t>
            </a:r>
          </a:p>
        </p:txBody>
      </p:sp>
      <p:sp>
        <p:nvSpPr>
          <p:cNvPr id="7" name="Oval 6"/>
          <p:cNvSpPr/>
          <p:nvPr/>
        </p:nvSpPr>
        <p:spPr>
          <a:xfrm>
            <a:off x="597408" y="4047744"/>
            <a:ext cx="1371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Serbia</a:t>
            </a:r>
          </a:p>
        </p:txBody>
      </p:sp>
      <p:sp>
        <p:nvSpPr>
          <p:cNvPr id="8" name="Oval 7"/>
          <p:cNvSpPr/>
          <p:nvPr/>
        </p:nvSpPr>
        <p:spPr>
          <a:xfrm>
            <a:off x="3733800" y="4953000"/>
            <a:ext cx="22098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Ottoman Empire</a:t>
            </a:r>
          </a:p>
        </p:txBody>
      </p:sp>
      <p:sp>
        <p:nvSpPr>
          <p:cNvPr id="9" name="Oval 8"/>
          <p:cNvSpPr/>
          <p:nvPr/>
        </p:nvSpPr>
        <p:spPr>
          <a:xfrm>
            <a:off x="6553200" y="5257800"/>
            <a:ext cx="16764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Bulgaria</a:t>
            </a:r>
          </a:p>
        </p:txBody>
      </p:sp>
      <p:sp>
        <p:nvSpPr>
          <p:cNvPr id="12" name="Oval 11"/>
          <p:cNvSpPr/>
          <p:nvPr/>
        </p:nvSpPr>
        <p:spPr>
          <a:xfrm>
            <a:off x="1219200" y="5486400"/>
            <a:ext cx="16764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Rumania</a:t>
            </a:r>
          </a:p>
        </p:txBody>
      </p:sp>
      <p:cxnSp>
        <p:nvCxnSpPr>
          <p:cNvPr id="14" name="Straight Arrow Connector 13"/>
          <p:cNvCxnSpPr/>
          <p:nvPr/>
        </p:nvCxnSpPr>
        <p:spPr>
          <a:xfrm flipH="1">
            <a:off x="1447800" y="2286000"/>
            <a:ext cx="521208" cy="16002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6324600" y="4419600"/>
            <a:ext cx="18288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Greece</a:t>
            </a:r>
          </a:p>
        </p:txBody>
      </p:sp>
      <p:cxnSp>
        <p:nvCxnSpPr>
          <p:cNvPr id="11" name="Straight Arrow Connector 10"/>
          <p:cNvCxnSpPr/>
          <p:nvPr/>
        </p:nvCxnSpPr>
        <p:spPr>
          <a:xfrm>
            <a:off x="2743200" y="1866900"/>
            <a:ext cx="5334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343400" y="2362200"/>
            <a:ext cx="990600" cy="6096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8871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893709066"/>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1600200" y="1524000"/>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Russia</a:t>
            </a:r>
          </a:p>
        </p:txBody>
      </p:sp>
      <p:sp>
        <p:nvSpPr>
          <p:cNvPr id="4" name="Rectangle 3"/>
          <p:cNvSpPr/>
          <p:nvPr/>
        </p:nvSpPr>
        <p:spPr>
          <a:xfrm>
            <a:off x="3276600" y="1524000"/>
            <a:ext cx="1066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Austria-Hungary</a:t>
            </a:r>
          </a:p>
        </p:txBody>
      </p:sp>
      <p:sp>
        <p:nvSpPr>
          <p:cNvPr id="5" name="Rectangle 4"/>
          <p:cNvSpPr/>
          <p:nvPr/>
        </p:nvSpPr>
        <p:spPr>
          <a:xfrm>
            <a:off x="4953000" y="1524000"/>
            <a:ext cx="1371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UK</a:t>
            </a:r>
          </a:p>
        </p:txBody>
      </p:sp>
      <p:sp>
        <p:nvSpPr>
          <p:cNvPr id="6" name="Rectangle 5"/>
          <p:cNvSpPr/>
          <p:nvPr/>
        </p:nvSpPr>
        <p:spPr>
          <a:xfrm>
            <a:off x="6858000" y="1600200"/>
            <a:ext cx="12192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Italy</a:t>
            </a:r>
          </a:p>
        </p:txBody>
      </p:sp>
      <p:sp>
        <p:nvSpPr>
          <p:cNvPr id="7" name="Oval 6"/>
          <p:cNvSpPr/>
          <p:nvPr/>
        </p:nvSpPr>
        <p:spPr>
          <a:xfrm>
            <a:off x="597408" y="4047744"/>
            <a:ext cx="13716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Serbia</a:t>
            </a:r>
          </a:p>
        </p:txBody>
      </p:sp>
      <p:sp>
        <p:nvSpPr>
          <p:cNvPr id="8" name="Oval 7"/>
          <p:cNvSpPr/>
          <p:nvPr/>
        </p:nvSpPr>
        <p:spPr>
          <a:xfrm>
            <a:off x="3733800" y="4953000"/>
            <a:ext cx="22098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Ottoman Empire</a:t>
            </a:r>
          </a:p>
        </p:txBody>
      </p:sp>
      <p:sp>
        <p:nvSpPr>
          <p:cNvPr id="9" name="Oval 8"/>
          <p:cNvSpPr/>
          <p:nvPr/>
        </p:nvSpPr>
        <p:spPr>
          <a:xfrm>
            <a:off x="6553200" y="5257800"/>
            <a:ext cx="16764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Bulgaria</a:t>
            </a:r>
          </a:p>
        </p:txBody>
      </p:sp>
      <p:sp>
        <p:nvSpPr>
          <p:cNvPr id="12" name="Oval 11"/>
          <p:cNvSpPr/>
          <p:nvPr/>
        </p:nvSpPr>
        <p:spPr>
          <a:xfrm>
            <a:off x="1219200" y="5486400"/>
            <a:ext cx="16764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Rumania</a:t>
            </a:r>
          </a:p>
        </p:txBody>
      </p:sp>
      <p:cxnSp>
        <p:nvCxnSpPr>
          <p:cNvPr id="14" name="Straight Arrow Connector 13"/>
          <p:cNvCxnSpPr/>
          <p:nvPr/>
        </p:nvCxnSpPr>
        <p:spPr>
          <a:xfrm flipH="1">
            <a:off x="1447800" y="2286000"/>
            <a:ext cx="521208" cy="16002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6324600" y="4419600"/>
            <a:ext cx="18288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Greece</a:t>
            </a:r>
          </a:p>
        </p:txBody>
      </p:sp>
      <p:cxnSp>
        <p:nvCxnSpPr>
          <p:cNvPr id="11" name="Straight Arrow Connector 10"/>
          <p:cNvCxnSpPr/>
          <p:nvPr/>
        </p:nvCxnSpPr>
        <p:spPr>
          <a:xfrm>
            <a:off x="2362200" y="2209800"/>
            <a:ext cx="914400" cy="6858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419600" y="2362200"/>
            <a:ext cx="1371600" cy="6858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858000" y="2552700"/>
            <a:ext cx="152400" cy="4953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3733800" y="2362200"/>
            <a:ext cx="1219200" cy="533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887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Carl von Clausewitz</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3288" y="2721702"/>
            <a:ext cx="2217424" cy="2816358"/>
          </a:xfrm>
        </p:spPr>
      </p:pic>
    </p:spTree>
    <p:extLst>
      <p:ext uri="{BB962C8B-B14F-4D97-AF65-F5344CB8AC3E}">
        <p14:creationId xmlns:p14="http://schemas.microsoft.com/office/powerpoint/2010/main" val="31075031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1904 Entente Cordiale</a:t>
            </a:r>
          </a:p>
        </p:txBody>
      </p:sp>
      <p:sp>
        <p:nvSpPr>
          <p:cNvPr id="5" name="Content Placeholder 4"/>
          <p:cNvSpPr>
            <a:spLocks noGrp="1"/>
          </p:cNvSpPr>
          <p:nvPr>
            <p:ph idx="1"/>
          </p:nvPr>
        </p:nvSpPr>
        <p:spPr/>
        <p:txBody>
          <a:bodyPr/>
          <a:lstStyle/>
          <a:p>
            <a:r>
              <a:rPr lang="en-US" dirty="0"/>
              <a:t>Delineated colonial empires.</a:t>
            </a:r>
          </a:p>
          <a:p>
            <a:r>
              <a:rPr lang="en-US" dirty="0"/>
              <a:t>Staff talks</a:t>
            </a:r>
          </a:p>
          <a:p>
            <a:r>
              <a:rPr lang="en-US" dirty="0"/>
              <a:t>Loose sort of alliance, but Britain will start to see this as a check to Germany</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5762" y="3886200"/>
            <a:ext cx="3522238" cy="2291234"/>
          </a:xfrm>
          <a:prstGeom prst="rect">
            <a:avLst/>
          </a:prstGeom>
        </p:spPr>
      </p:pic>
    </p:spTree>
    <p:extLst>
      <p:ext uri="{BB962C8B-B14F-4D97-AF65-F5344CB8AC3E}">
        <p14:creationId xmlns:p14="http://schemas.microsoft.com/office/powerpoint/2010/main" val="17060169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a:r>
              <a:rPr lang="en-US" altLang="en-US" sz="3600"/>
              <a:t>Russo-Japanese War 10 Feb 1904 to  5 Sep 1905</a:t>
            </a:r>
          </a:p>
        </p:txBody>
      </p:sp>
      <p:sp>
        <p:nvSpPr>
          <p:cNvPr id="19459" name="Rectangle 3"/>
          <p:cNvSpPr>
            <a:spLocks noGrp="1" noChangeArrowheads="1"/>
          </p:cNvSpPr>
          <p:nvPr>
            <p:ph type="body" idx="1"/>
          </p:nvPr>
        </p:nvSpPr>
        <p:spPr/>
        <p:txBody>
          <a:bodyPr/>
          <a:lstStyle/>
          <a:p>
            <a:endParaRPr lang="en-US" altLang="en-US"/>
          </a:p>
        </p:txBody>
      </p:sp>
      <p:pic>
        <p:nvPicPr>
          <p:cNvPr id="19460" name="Picture 4" descr="422px-RUSSOJAPANESEWA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828800"/>
            <a:ext cx="3000375"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8763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First Moroccan Crisis 1905-1906</a:t>
            </a:r>
          </a:p>
        </p:txBody>
      </p:sp>
      <p:sp>
        <p:nvSpPr>
          <p:cNvPr id="3" name="Content Placeholder 2"/>
          <p:cNvSpPr>
            <a:spLocks noGrp="1"/>
          </p:cNvSpPr>
          <p:nvPr>
            <p:ph idx="1"/>
          </p:nvPr>
        </p:nvSpPr>
        <p:spPr/>
        <p:txBody>
          <a:bodyPr>
            <a:normAutofit lnSpcReduction="10000"/>
          </a:bodyPr>
          <a:lstStyle/>
          <a:p>
            <a:r>
              <a:rPr lang="en-US" dirty="0"/>
              <a:t>German protest over French de facto control over Morocco because France violated Berlin Congress provision.</a:t>
            </a:r>
          </a:p>
          <a:p>
            <a:r>
              <a:rPr lang="en-US" dirty="0"/>
              <a:t>Italy, US, UK, Russia support France</a:t>
            </a:r>
          </a:p>
          <a:p>
            <a:r>
              <a:rPr lang="en-US" dirty="0"/>
              <a:t>Only Austria-Hungary supports Germany</a:t>
            </a:r>
          </a:p>
          <a:p>
            <a:r>
              <a:rPr lang="en-US" dirty="0"/>
              <a:t>The Algeciras Conference –Germany forced to accept compromise.  France retains de facto control but gives up direct control over Moroccan police.</a:t>
            </a:r>
          </a:p>
          <a:p>
            <a:r>
              <a:rPr lang="en-US" dirty="0"/>
              <a:t>UK and France become closer</a:t>
            </a:r>
          </a:p>
          <a:p>
            <a:r>
              <a:rPr lang="en-US" dirty="0"/>
              <a:t>Germany isolated.</a:t>
            </a:r>
          </a:p>
        </p:txBody>
      </p:sp>
    </p:spTree>
    <p:extLst>
      <p:ext uri="{BB962C8B-B14F-4D97-AF65-F5344CB8AC3E}">
        <p14:creationId xmlns:p14="http://schemas.microsoft.com/office/powerpoint/2010/main" val="26282805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German-Russian trade treaty 1905</a:t>
            </a:r>
          </a:p>
        </p:txBody>
      </p:sp>
      <p:sp>
        <p:nvSpPr>
          <p:cNvPr id="3" name="Content Placeholder 2"/>
          <p:cNvSpPr>
            <a:spLocks noGrp="1"/>
          </p:cNvSpPr>
          <p:nvPr>
            <p:ph idx="1"/>
          </p:nvPr>
        </p:nvSpPr>
        <p:spPr/>
        <p:txBody>
          <a:bodyPr/>
          <a:lstStyle/>
          <a:p>
            <a:r>
              <a:rPr lang="en-US" dirty="0"/>
              <a:t>Germany takes advantage of Russian weakness from Russo Japanese War and uprising.</a:t>
            </a:r>
          </a:p>
        </p:txBody>
      </p:sp>
    </p:spTree>
    <p:extLst>
      <p:ext uri="{BB962C8B-B14F-4D97-AF65-F5344CB8AC3E}">
        <p14:creationId xmlns:p14="http://schemas.microsoft.com/office/powerpoint/2010/main" val="23417146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Anglo-Russian Convention</a:t>
            </a:r>
          </a:p>
        </p:txBody>
      </p:sp>
      <p:sp>
        <p:nvSpPr>
          <p:cNvPr id="3" name="Content Placeholder 2"/>
          <p:cNvSpPr>
            <a:spLocks noGrp="1"/>
          </p:cNvSpPr>
          <p:nvPr>
            <p:ph idx="1"/>
          </p:nvPr>
        </p:nvSpPr>
        <p:spPr/>
        <p:txBody>
          <a:bodyPr/>
          <a:lstStyle/>
          <a:p>
            <a:r>
              <a:rPr lang="en-US" dirty="0"/>
              <a:t>Ended the Great Game</a:t>
            </a:r>
          </a:p>
          <a:p>
            <a:r>
              <a:rPr lang="en-US" dirty="0"/>
              <a:t>Delineates Russian and British spheres of influence in South Asia.</a:t>
            </a:r>
          </a:p>
          <a:p>
            <a:r>
              <a:rPr lang="en-US" dirty="0"/>
              <a:t>Looked at suspiciously in the Ottoman Empire</a:t>
            </a:r>
          </a:p>
        </p:txBody>
      </p:sp>
    </p:spTree>
    <p:extLst>
      <p:ext uri="{BB962C8B-B14F-4D97-AF65-F5344CB8AC3E}">
        <p14:creationId xmlns:p14="http://schemas.microsoft.com/office/powerpoint/2010/main" val="5668602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Bosnian Crisis 1908</a:t>
            </a:r>
          </a:p>
        </p:txBody>
      </p:sp>
      <p:sp>
        <p:nvSpPr>
          <p:cNvPr id="3" name="Content Placeholder 2"/>
          <p:cNvSpPr>
            <a:spLocks noGrp="1"/>
          </p:cNvSpPr>
          <p:nvPr>
            <p:ph idx="1"/>
          </p:nvPr>
        </p:nvSpPr>
        <p:spPr/>
        <p:txBody>
          <a:bodyPr/>
          <a:lstStyle/>
          <a:p>
            <a:r>
              <a:rPr lang="en-US" dirty="0"/>
              <a:t>Austria-Hungary formally annexes Bosnia, which had administered since 1878 Congress of Berlin.</a:t>
            </a:r>
          </a:p>
          <a:p>
            <a:r>
              <a:rPr lang="en-US" dirty="0"/>
              <a:t>Russia comes close to threatening war, but is forced to back down.</a:t>
            </a:r>
          </a:p>
          <a:p>
            <a:r>
              <a:rPr lang="en-US" dirty="0"/>
              <a:t>Serbia</a:t>
            </a:r>
          </a:p>
          <a:p>
            <a:r>
              <a:rPr lang="en-US" dirty="0"/>
              <a:t>France starts to look at allowing Russian expansion in Balkans as part of Entente Treaty</a:t>
            </a:r>
          </a:p>
        </p:txBody>
      </p:sp>
    </p:spTree>
    <p:extLst>
      <p:ext uri="{BB962C8B-B14F-4D97-AF65-F5344CB8AC3E}">
        <p14:creationId xmlns:p14="http://schemas.microsoft.com/office/powerpoint/2010/main" val="32354548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163" y="0"/>
            <a:ext cx="4719674" cy="6858000"/>
          </a:xfrm>
          <a:prstGeom prst="rect">
            <a:avLst/>
          </a:prstGeom>
        </p:spPr>
      </p:pic>
    </p:spTree>
    <p:extLst>
      <p:ext uri="{BB962C8B-B14F-4D97-AF65-F5344CB8AC3E}">
        <p14:creationId xmlns:p14="http://schemas.microsoft.com/office/powerpoint/2010/main" val="5185187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Agadir Crisis 1911</a:t>
            </a:r>
          </a:p>
        </p:txBody>
      </p:sp>
      <p:sp>
        <p:nvSpPr>
          <p:cNvPr id="3" name="Content Placeholder 2"/>
          <p:cNvSpPr>
            <a:spLocks noGrp="1"/>
          </p:cNvSpPr>
          <p:nvPr>
            <p:ph idx="1"/>
          </p:nvPr>
        </p:nvSpPr>
        <p:spPr/>
        <p:txBody>
          <a:bodyPr/>
          <a:lstStyle/>
          <a:p>
            <a:r>
              <a:rPr lang="en-US" dirty="0"/>
              <a:t>France moves troops into Moroccan interior.</a:t>
            </a:r>
          </a:p>
          <a:p>
            <a:r>
              <a:rPr lang="en-US" dirty="0"/>
              <a:t>Germany sends gunboat.</a:t>
            </a:r>
          </a:p>
          <a:p>
            <a:r>
              <a:rPr lang="en-US" dirty="0"/>
              <a:t>UK and France agree on secret naval treaty allowing France to concentrate fleet in the Med.</a:t>
            </a:r>
          </a:p>
          <a:p>
            <a:r>
              <a:rPr lang="en-US" dirty="0"/>
              <a:t>Germany backs down, but London-Berlin relations are at a low.</a:t>
            </a:r>
          </a:p>
        </p:txBody>
      </p:sp>
    </p:spTree>
    <p:extLst>
      <p:ext uri="{BB962C8B-B14F-4D97-AF65-F5344CB8AC3E}">
        <p14:creationId xmlns:p14="http://schemas.microsoft.com/office/powerpoint/2010/main" val="33459431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pPr algn="ctr"/>
            <a:r>
              <a:rPr lang="en-US" altLang="en-US"/>
              <a:t>Italo-Turkish War 29 Sep 1911 to 12 Oct 1912</a:t>
            </a:r>
          </a:p>
        </p:txBody>
      </p:sp>
      <p:sp>
        <p:nvSpPr>
          <p:cNvPr id="21507" name="Rectangle 3"/>
          <p:cNvSpPr>
            <a:spLocks noGrp="1" noChangeArrowheads="1"/>
          </p:cNvSpPr>
          <p:nvPr>
            <p:ph type="body" idx="1"/>
          </p:nvPr>
        </p:nvSpPr>
        <p:spPr/>
        <p:txBody>
          <a:bodyPr/>
          <a:lstStyle/>
          <a:p>
            <a:endParaRPr lang="en-US" altLang="en-US"/>
          </a:p>
        </p:txBody>
      </p:sp>
      <p:pic>
        <p:nvPicPr>
          <p:cNvPr id="21508" name="Picture 4" descr="Zeplin_or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28800"/>
            <a:ext cx="3200400" cy="4581525"/>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728px-Italoturc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057400"/>
            <a:ext cx="4838700" cy="3767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0287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3412"/>
            <a:ext cx="9144000" cy="5591175"/>
          </a:xfrm>
          <a:prstGeom prst="rect">
            <a:avLst/>
          </a:prstGeom>
        </p:spPr>
      </p:pic>
    </p:spTree>
    <p:extLst>
      <p:ext uri="{BB962C8B-B14F-4D97-AF65-F5344CB8AC3E}">
        <p14:creationId xmlns:p14="http://schemas.microsoft.com/office/powerpoint/2010/main" val="10149861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638</TotalTime>
  <Words>6787</Words>
  <Application>Microsoft Office PowerPoint</Application>
  <PresentationFormat>On-screen Show (4:3)</PresentationFormat>
  <Paragraphs>624</Paragraphs>
  <Slides>165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165</vt:i4>
      </vt:variant>
    </vt:vector>
  </HeadingPairs>
  <TitlesOfParts>
    <vt:vector size="170" baseType="lpstr">
      <vt:lpstr>Calibri</vt:lpstr>
      <vt:lpstr>Constantia</vt:lpstr>
      <vt:lpstr>Times New Roman</vt:lpstr>
      <vt:lpstr>Wingdings 2</vt:lpstr>
      <vt:lpstr>Flow</vt:lpstr>
      <vt:lpstr>The Guns of August </vt:lpstr>
      <vt:lpstr>Qualifications</vt:lpstr>
      <vt:lpstr>PowerPoint Presentation</vt:lpstr>
      <vt:lpstr>National Policy</vt:lpstr>
      <vt:lpstr>Grand Strategy</vt:lpstr>
      <vt:lpstr>Military strategy</vt:lpstr>
      <vt:lpstr>Operations</vt:lpstr>
      <vt:lpstr>Tactics</vt:lpstr>
      <vt:lpstr>Carl von Clausewitz</vt:lpstr>
      <vt:lpstr>Von Clausewitz</vt:lpstr>
      <vt:lpstr>Von Clausewitz</vt:lpstr>
      <vt:lpstr>Von Clausewitz</vt:lpstr>
      <vt:lpstr>The culminating point</vt:lpstr>
      <vt:lpstr>Clausewitzian Trinity</vt:lpstr>
      <vt:lpstr>Friedrich Adolf Julius von Bernhardi </vt:lpstr>
      <vt:lpstr>Von Bernardi</vt:lpstr>
      <vt:lpstr>Lecturer Biases</vt:lpstr>
      <vt:lpstr>What is Political Realism?</vt:lpstr>
      <vt:lpstr>What does this mean</vt:lpstr>
      <vt:lpstr>The 4 Propositions of Realism</vt:lpstr>
      <vt:lpstr>The 4 Propositions of Realism</vt:lpstr>
      <vt:lpstr>Geopolitics</vt:lpstr>
      <vt:lpstr>MODERN GEOPOLITICAL THEORY</vt:lpstr>
      <vt:lpstr>Mahan</vt:lpstr>
      <vt:lpstr>Influence</vt:lpstr>
      <vt:lpstr>Sir Halford Mackinder</vt:lpstr>
      <vt:lpstr>Heartland Theory</vt:lpstr>
      <vt:lpstr>Heartland Theory</vt:lpstr>
      <vt:lpstr>Heartland Theory</vt:lpstr>
      <vt:lpstr>Geo-political concepts</vt:lpstr>
      <vt:lpstr>World War 1 Historiography</vt:lpstr>
      <vt:lpstr>German Guilt</vt:lpstr>
      <vt:lpstr>Caveat-Weltpolitik</vt:lpstr>
      <vt:lpstr>Germany</vt:lpstr>
      <vt:lpstr>Austria-Hungary</vt:lpstr>
      <vt:lpstr>PowerPoint Presentation</vt:lpstr>
      <vt:lpstr>Austria-Hungary</vt:lpstr>
      <vt:lpstr>Serbia</vt:lpstr>
      <vt:lpstr>PowerPoint Presentation</vt:lpstr>
      <vt:lpstr>French and Russian Stupidity</vt:lpstr>
      <vt:lpstr>British Bungling</vt:lpstr>
      <vt:lpstr>Sick Man of Europe-The Ottoman Empire</vt:lpstr>
      <vt:lpstr>Arms Race</vt:lpstr>
      <vt:lpstr>Arms Race</vt:lpstr>
      <vt:lpstr>Imperialism</vt:lpstr>
      <vt:lpstr>PowerPoint Presentation</vt:lpstr>
      <vt:lpstr>PowerPoint Presentation</vt:lpstr>
      <vt:lpstr>Short War Theory</vt:lpstr>
      <vt:lpstr>Alliances </vt:lpstr>
      <vt:lpstr>PowerPoint Presentation</vt:lpstr>
      <vt:lpstr>PowerPoint Presentation</vt:lpstr>
      <vt:lpstr>The Long Term (VERY) causes of the War</vt:lpstr>
      <vt:lpstr>PowerPoint Presentation</vt:lpstr>
      <vt:lpstr>PowerPoint Presentation</vt:lpstr>
      <vt:lpstr>PowerPoint Presentation</vt:lpstr>
      <vt:lpstr>Internal Hindrances to German Irridentism</vt:lpstr>
      <vt:lpstr>By the 1700’s</vt:lpstr>
      <vt:lpstr>Prussia</vt:lpstr>
      <vt:lpstr>PowerPoint Presentation</vt:lpstr>
      <vt:lpstr>British National Policy Tudor to 1815</vt:lpstr>
      <vt:lpstr>1756 The Great Shift</vt:lpstr>
      <vt:lpstr>Russia and Austria-Hungary</vt:lpstr>
      <vt:lpstr>PowerPoint Presentation</vt:lpstr>
      <vt:lpstr>PowerPoint Presentation</vt:lpstr>
      <vt:lpstr>Russia’s Expansion</vt:lpstr>
      <vt:lpstr>The Age of Metternich or Concert of Europe</vt:lpstr>
      <vt:lpstr>PowerPoint Presentation</vt:lpstr>
      <vt:lpstr>PowerPoint Presentation</vt:lpstr>
      <vt:lpstr>Franco-Prussian War 1870-1871</vt:lpstr>
      <vt:lpstr>PowerPoint Presentation</vt:lpstr>
      <vt:lpstr>Realpolitik-Bismarck, Roon, Moltke</vt:lpstr>
      <vt:lpstr>Bismarck’s goals</vt:lpstr>
      <vt:lpstr>Triple Alliance 1882-1914</vt:lpstr>
      <vt:lpstr>Russia </vt:lpstr>
      <vt:lpstr>Russia’s Expansion</vt:lpstr>
      <vt:lpstr>France</vt:lpstr>
      <vt:lpstr>France Long term</vt:lpstr>
      <vt:lpstr>United Kingdom</vt:lpstr>
      <vt:lpstr>Why have colonies?</vt:lpstr>
      <vt:lpstr>PowerPoint Presentation</vt:lpstr>
      <vt:lpstr>      Empires</vt:lpstr>
      <vt:lpstr>German Overseas Empire</vt:lpstr>
      <vt:lpstr>PowerPoint Presentation</vt:lpstr>
      <vt:lpstr>PowerPoint Presentation</vt:lpstr>
      <vt:lpstr>Austria-Hungary/Italy </vt:lpstr>
      <vt:lpstr>Germans vs Slavs</vt:lpstr>
      <vt:lpstr>East Europe Ethnic Mix</vt:lpstr>
      <vt:lpstr>PowerPoint Presentation</vt:lpstr>
      <vt:lpstr>PowerPoint Presentation</vt:lpstr>
      <vt:lpstr>1904 Entente Cordiale</vt:lpstr>
      <vt:lpstr>Russo-Japanese War 10 Feb 1904 to  5 Sep 1905</vt:lpstr>
      <vt:lpstr>First Moroccan Crisis 1905-1906</vt:lpstr>
      <vt:lpstr>German-Russian trade treaty 1905</vt:lpstr>
      <vt:lpstr>Anglo-Russian Convention</vt:lpstr>
      <vt:lpstr>Bosnian Crisis 1908</vt:lpstr>
      <vt:lpstr>PowerPoint Presentation</vt:lpstr>
      <vt:lpstr>Agadir Crisis 1911</vt:lpstr>
      <vt:lpstr>Italo-Turkish War 29 Sep 1911 to 12 Oct 1912</vt:lpstr>
      <vt:lpstr>PowerPoint Presentation</vt:lpstr>
      <vt:lpstr> Balkan Wars 8 Oct 1912 to 18 Jul 1913</vt:lpstr>
      <vt:lpstr>PowerPoint Presentation</vt:lpstr>
      <vt:lpstr>PowerPoint Presentation</vt:lpstr>
      <vt:lpstr>PowerPoint Presentation</vt:lpstr>
      <vt:lpstr>Franco-Russian secret changes 1908-1914</vt:lpstr>
      <vt:lpstr>Of Dreadnaughts and Battlecruisers</vt:lpstr>
      <vt:lpstr>HMS Dreadnought</vt:lpstr>
      <vt:lpstr>PowerPoint Presentation</vt:lpstr>
      <vt:lpstr>PowerPoint Presentation</vt:lpstr>
      <vt:lpstr>PowerPoint Presentation</vt:lpstr>
      <vt:lpstr>Naval Balance of Power 1914 number of Dreadnoughts &amp; Battlecruisers</vt:lpstr>
      <vt:lpstr>PowerPoint Presentation</vt:lpstr>
      <vt:lpstr>Anglo-German Détente 1912-1914</vt:lpstr>
      <vt:lpstr>Liman von Sanders Affair 1913</vt:lpstr>
      <vt:lpstr>Before Sarajevo was war inevitable?</vt:lpstr>
      <vt:lpstr>The Victoria Connection</vt:lpstr>
      <vt:lpstr>Cousins War</vt:lpstr>
      <vt:lpstr>July Crisis</vt:lpstr>
      <vt:lpstr>German-Austrian </vt:lpstr>
      <vt:lpstr>Entente</vt:lpstr>
      <vt:lpstr>July Crisis</vt:lpstr>
      <vt:lpstr>The Ultimatum</vt:lpstr>
      <vt:lpstr>July Crisis</vt:lpstr>
      <vt:lpstr>July Crisis</vt:lpstr>
      <vt:lpstr>The culminating point</vt:lpstr>
      <vt:lpstr>Clausewitzian Trinity</vt:lpstr>
      <vt:lpstr>Austria-Hungary</vt:lpstr>
      <vt:lpstr>PowerPoint Presentation</vt:lpstr>
      <vt:lpstr>German Army </vt:lpstr>
      <vt:lpstr>German Mobile Theory</vt:lpstr>
      <vt:lpstr>German Practice</vt:lpstr>
      <vt:lpstr>German Army</vt:lpstr>
      <vt:lpstr>Kreigspiel</vt:lpstr>
      <vt:lpstr>PowerPoint Presentation</vt:lpstr>
      <vt:lpstr>Russian Army</vt:lpstr>
      <vt:lpstr>PowerPoint Presentation</vt:lpstr>
      <vt:lpstr>French Army</vt:lpstr>
      <vt:lpstr>French Army</vt:lpstr>
      <vt:lpstr>Napoleonic Strategy</vt:lpstr>
      <vt:lpstr>PowerPoint Presentation</vt:lpstr>
      <vt:lpstr>Great Britain</vt:lpstr>
      <vt:lpstr>PowerPoint Presentation</vt:lpstr>
      <vt:lpstr>French Plans Plan XVII</vt:lpstr>
      <vt:lpstr>   French Army</vt:lpstr>
      <vt:lpstr>PowerPoint Presentation</vt:lpstr>
      <vt:lpstr>Schlieffen Plan</vt:lpstr>
      <vt:lpstr>Difference between history and military science</vt:lpstr>
      <vt:lpstr>In reality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Battle of Gumbinnen Aug 20, 1914</vt:lpstr>
      <vt:lpstr>PowerPoint Presentation</vt:lpstr>
      <vt:lpstr>PowerPoint Presentation</vt:lpstr>
      <vt:lpstr>PowerPoint Presentation</vt:lpstr>
      <vt:lpstr>PowerPoint Presentation</vt:lpstr>
      <vt:lpstr>PowerPoint Presentation</vt:lpstr>
      <vt:lpstr>Lord Kitchener and the New Army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Guns of August</dc:title>
  <dc:creator>Nicholas Noppinger</dc:creator>
  <cp:lastModifiedBy>Bobbi Noppinger</cp:lastModifiedBy>
  <cp:revision>41</cp:revision>
  <dcterms:created xsi:type="dcterms:W3CDTF">2018-04-30T19:08:45Z</dcterms:created>
  <dcterms:modified xsi:type="dcterms:W3CDTF">2018-05-15T19:28:37Z</dcterms:modified>
</cp:coreProperties>
</file>