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82" r:id="rId17"/>
    <p:sldId id="283" r:id="rId18"/>
    <p:sldId id="284" r:id="rId19"/>
    <p:sldId id="285" r:id="rId20"/>
    <p:sldId id="286" r:id="rId21"/>
    <p:sldId id="287" r:id="rId22"/>
    <p:sldId id="270" r:id="rId23"/>
    <p:sldId id="271" r:id="rId24"/>
    <p:sldId id="272" r:id="rId25"/>
    <p:sldId id="273" r:id="rId26"/>
    <p:sldId id="274" r:id="rId27"/>
    <p:sldId id="275" r:id="rId28"/>
    <p:sldId id="276" r:id="rId29"/>
    <p:sldId id="277" r:id="rId30"/>
    <p:sldId id="278" r:id="rId31"/>
    <p:sldId id="279" r:id="rId32"/>
    <p:sldId id="280" r:id="rId33"/>
    <p:sldId id="288" r:id="rId34"/>
    <p:sldId id="289" r:id="rId35"/>
    <p:sldId id="290" r:id="rId36"/>
    <p:sldId id="291" r:id="rId37"/>
    <p:sldId id="292" r:id="rId38"/>
    <p:sldId id="293" r:id="rId39"/>
    <p:sldId id="295" r:id="rId40"/>
    <p:sldId id="296" r:id="rId41"/>
    <p:sldId id="297" r:id="rId42"/>
    <p:sldId id="298" r:id="rId43"/>
    <p:sldId id="300" r:id="rId44"/>
    <p:sldId id="299" r:id="rId45"/>
    <p:sldId id="301" r:id="rId46"/>
    <p:sldId id="302" r:id="rId47"/>
    <p:sldId id="303" r:id="rId48"/>
    <p:sldId id="294" r:id="rId49"/>
    <p:sldId id="304" r:id="rId50"/>
    <p:sldId id="305" r:id="rId51"/>
    <p:sldId id="306" r:id="rId52"/>
    <p:sldId id="307" r:id="rId53"/>
    <p:sldId id="308" r:id="rId54"/>
    <p:sldId id="309" r:id="rId55"/>
    <p:sldId id="318" r:id="rId56"/>
    <p:sldId id="310" r:id="rId57"/>
    <p:sldId id="319" r:id="rId58"/>
    <p:sldId id="311" r:id="rId59"/>
    <p:sldId id="312" r:id="rId60"/>
    <p:sldId id="313" r:id="rId61"/>
    <p:sldId id="317" r:id="rId62"/>
    <p:sldId id="314" r:id="rId63"/>
    <p:sldId id="315" r:id="rId64"/>
    <p:sldId id="320" r:id="rId65"/>
    <p:sldId id="321" r:id="rId66"/>
    <p:sldId id="322" r:id="rId67"/>
    <p:sldId id="323" r:id="rId68"/>
    <p:sldId id="324" r:id="rId69"/>
    <p:sldId id="326"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2" r:id="rId86"/>
    <p:sldId id="34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45972-2C3E-4C20-BD40-961C7F9D31FD}" type="datetimeFigureOut">
              <a:rPr lang="en-US" smtClean="0"/>
              <a:t>9/17/2018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C761D-BDC6-4974-AAEC-F9DA97074093}" type="slidenum">
              <a:rPr lang="en-US" smtClean="0"/>
              <a:t>‹#›</a:t>
            </a:fld>
            <a:endParaRPr lang="en-US" dirty="0"/>
          </a:p>
        </p:txBody>
      </p:sp>
    </p:spTree>
    <p:extLst>
      <p:ext uri="{BB962C8B-B14F-4D97-AF65-F5344CB8AC3E}">
        <p14:creationId xmlns:p14="http://schemas.microsoft.com/office/powerpoint/2010/main" val="102235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5758365-493F-4B7A-B110-36AF90D9C645}" type="slidenum">
              <a:rPr lang="en-US"/>
              <a:pPr/>
              <a:t>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FD47588-F394-4D98-AEBC-A6136B60B634}" type="slidenum">
              <a:rPr lang="en-US"/>
              <a:pPr/>
              <a:t>13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5246E01-03C7-4808-B9F3-2CDC3F19EC94}" type="slidenum">
              <a:rPr lang="en-US"/>
              <a:pPr/>
              <a:t>25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A92B534-EAC9-4853-BA4A-987E180359BC}" type="slidenum">
              <a:rPr lang="en-US"/>
              <a:pPr/>
              <a:t>26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D392276-EF51-4897-9853-F0946CFBAD27}" type="datetimeFigureOut">
              <a:rPr lang="en-US" smtClean="0"/>
              <a:t>9/17/2018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60FEF3-92EB-4766-8ABD-09209D21BEB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FEF3-92EB-4766-8ABD-09209D21BEB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FEF3-92EB-4766-8ABD-09209D21BEB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FEF3-92EB-4766-8ABD-09209D21BEB9}"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FEF3-92EB-4766-8ABD-09209D21BEB9}"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0FEF3-92EB-4766-8ABD-09209D21BEB9}"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60FEF3-92EB-4766-8ABD-09209D21BEB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60FEF3-92EB-4766-8ABD-09209D21BEB9}"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92276-EF51-4897-9853-F0946CFBAD27}" type="datetimeFigureOut">
              <a:rPr lang="en-US" smtClean="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60FEF3-92EB-4766-8ABD-09209D21BEB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D392276-EF51-4897-9853-F0946CFBAD27}"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0FEF3-92EB-4766-8ABD-09209D21BEB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7D392276-EF51-4897-9853-F0946CFBAD27}" type="datetimeFigureOut">
              <a:rPr lang="en-US" smtClean="0"/>
              <a:t>9/17/2018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60FEF3-92EB-4766-8ABD-09209D21BEB9}"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D392276-EF51-4897-9853-F0946CFBAD27}" type="datetimeFigureOut">
              <a:rPr lang="en-US" smtClean="0"/>
              <a:t>9/17/2018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60FEF3-92EB-4766-8ABD-09209D21BEB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hyperlink" Target="http://en.wikipedia.org/wiki/Swedes" TargetMode="External"/><Relationship Id="rId18" Type="http://schemas.openxmlformats.org/officeDocument/2006/relationships/hyperlink" Target="http://en.wikipedia.org/wiki/Flemish_people" TargetMode="External"/><Relationship Id="rId26" Type="http://schemas.openxmlformats.org/officeDocument/2006/relationships/hyperlink" Target="http://en.wikipedia.org/wiki/Tuscany" TargetMode="External"/><Relationship Id="rId39" Type="http://schemas.openxmlformats.org/officeDocument/2006/relationships/hyperlink" Target="http://en.wikipedia.org/wiki/Irish_people" TargetMode="External"/><Relationship Id="rId21" Type="http://schemas.openxmlformats.org/officeDocument/2006/relationships/hyperlink" Target="http://en.wikipedia.org/wiki/Dutch_people" TargetMode="External"/><Relationship Id="rId34" Type="http://schemas.openxmlformats.org/officeDocument/2006/relationships/hyperlink" Target="http://en.wikipedia.org/wiki/Southern_Italian" TargetMode="External"/><Relationship Id="rId42" Type="http://schemas.openxmlformats.org/officeDocument/2006/relationships/hyperlink" Target="http://en.wikipedia.org/wiki/French_people" TargetMode="External"/><Relationship Id="rId47" Type="http://schemas.openxmlformats.org/officeDocument/2006/relationships/hyperlink" Target="http://en.wikipedia.org/wiki/Hungarian_people" TargetMode="External"/><Relationship Id="rId50" Type="http://schemas.openxmlformats.org/officeDocument/2006/relationships/hyperlink" Target="http://en.wikipedia.org/wiki/Indo-European" TargetMode="External"/><Relationship Id="rId55" Type="http://schemas.openxmlformats.org/officeDocument/2006/relationships/hyperlink" Target="http://en.wikipedia.org/wiki/Bulgarians" TargetMode="External"/><Relationship Id="rId63" Type="http://schemas.openxmlformats.org/officeDocument/2006/relationships/hyperlink" Target="http://en.wikipedia.org/wiki/East_Slavic" TargetMode="External"/><Relationship Id="rId68" Type="http://schemas.openxmlformats.org/officeDocument/2006/relationships/hyperlink" Target="http://en.wikipedia.org/wiki/Racial_policy_of_Nazi_Germany#cite_note-14" TargetMode="External"/><Relationship Id="rId7" Type="http://schemas.openxmlformats.org/officeDocument/2006/relationships/hyperlink" Target="http://en.wikipedia.org/wiki/Axis_powers" TargetMode="External"/><Relationship Id="rId71" Type="http://schemas.openxmlformats.org/officeDocument/2006/relationships/hyperlink" Target="http://en.wikipedia.org/wiki/Life_unworthy_of_life" TargetMode="External"/><Relationship Id="rId2" Type="http://schemas.openxmlformats.org/officeDocument/2006/relationships/hyperlink" Target="http://en.wikipedia.org/wiki/Germans" TargetMode="External"/><Relationship Id="rId16" Type="http://schemas.openxmlformats.org/officeDocument/2006/relationships/hyperlink" Target="http://en.wikipedia.org/wiki/Estonian_Swedes" TargetMode="External"/><Relationship Id="rId29" Type="http://schemas.openxmlformats.org/officeDocument/2006/relationships/hyperlink" Target="http://en.wikipedia.org/wiki/Basque_people" TargetMode="External"/><Relationship Id="rId1" Type="http://schemas.openxmlformats.org/officeDocument/2006/relationships/slideLayout" Target="../slideLayouts/slideLayout2.xml"/><Relationship Id="rId6" Type="http://schemas.openxmlformats.org/officeDocument/2006/relationships/hyperlink" Target="http://en.wikipedia.org/wiki/Honorary_Aryan" TargetMode="External"/><Relationship Id="rId11" Type="http://schemas.openxmlformats.org/officeDocument/2006/relationships/hyperlink" Target="http://en.wikipedia.org/wiki/Norwegians" TargetMode="External"/><Relationship Id="rId24" Type="http://schemas.openxmlformats.org/officeDocument/2006/relationships/hyperlink" Target="http://en.wikipedia.org/wiki/Italian_people" TargetMode="External"/><Relationship Id="rId32" Type="http://schemas.openxmlformats.org/officeDocument/2006/relationships/hyperlink" Target="http://en.wikipedia.org/wiki/Spain_under_Franco" TargetMode="External"/><Relationship Id="rId37" Type="http://schemas.openxmlformats.org/officeDocument/2006/relationships/hyperlink" Target="http://en.wikipedia.org/wiki/Semitic" TargetMode="External"/><Relationship Id="rId40" Type="http://schemas.openxmlformats.org/officeDocument/2006/relationships/hyperlink" Target="http://en.wikipedia.org/wiki/Scottish_people" TargetMode="External"/><Relationship Id="rId45" Type="http://schemas.openxmlformats.org/officeDocument/2006/relationships/hyperlink" Target="http://en.wikipedia.org/wiki/Goralenvolk" TargetMode="External"/><Relationship Id="rId53" Type="http://schemas.openxmlformats.org/officeDocument/2006/relationships/hyperlink" Target="http://en.wikipedia.org/wiki/Latvian_people" TargetMode="External"/><Relationship Id="rId58" Type="http://schemas.openxmlformats.org/officeDocument/2006/relationships/hyperlink" Target="http://en.wikipedia.org/wiki/Waffen_SS" TargetMode="External"/><Relationship Id="rId66" Type="http://schemas.openxmlformats.org/officeDocument/2006/relationships/hyperlink" Target="http://en.wikipedia.org/wiki/Untermensch" TargetMode="External"/><Relationship Id="rId5" Type="http://schemas.openxmlformats.org/officeDocument/2006/relationships/hyperlink" Target="http://en.wikipedia.org/wiki/Northern_Germany" TargetMode="External"/><Relationship Id="rId15" Type="http://schemas.openxmlformats.org/officeDocument/2006/relationships/hyperlink" Target="http://en.wikipedia.org/wiki/Racial_policy_of_Nazi_Germany#cite_note-12" TargetMode="External"/><Relationship Id="rId23" Type="http://schemas.openxmlformats.org/officeDocument/2006/relationships/hyperlink" Target="http://en.wikipedia.org/wiki/Ancient_Greeks" TargetMode="External"/><Relationship Id="rId28" Type="http://schemas.openxmlformats.org/officeDocument/2006/relationships/hyperlink" Target="http://en.wikipedia.org/wiki/Spanish_people" TargetMode="External"/><Relationship Id="rId36" Type="http://schemas.openxmlformats.org/officeDocument/2006/relationships/hyperlink" Target="http://en.wikipedia.org/wiki/Black_people" TargetMode="External"/><Relationship Id="rId49" Type="http://schemas.openxmlformats.org/officeDocument/2006/relationships/hyperlink" Target="http://en.wikipedia.org/wiki/Finns" TargetMode="External"/><Relationship Id="rId57" Type="http://schemas.openxmlformats.org/officeDocument/2006/relationships/hyperlink" Target="http://en.wikipedia.org/wiki/Ukrainians" TargetMode="External"/><Relationship Id="rId61" Type="http://schemas.openxmlformats.org/officeDocument/2006/relationships/hyperlink" Target="http://en.wikipedia.org/wiki/Russians" TargetMode="External"/><Relationship Id="rId10" Type="http://schemas.openxmlformats.org/officeDocument/2006/relationships/hyperlink" Target="http://en.wikipedia.org/wiki/Deutschst%C3%A4mmige" TargetMode="External"/><Relationship Id="rId19" Type="http://schemas.openxmlformats.org/officeDocument/2006/relationships/hyperlink" Target="http://en.wikipedia.org/wiki/Icelanders" TargetMode="External"/><Relationship Id="rId31" Type="http://schemas.openxmlformats.org/officeDocument/2006/relationships/hyperlink" Target="http://en.wikipedia.org/wiki/Fascist_Italy" TargetMode="External"/><Relationship Id="rId44" Type="http://schemas.openxmlformats.org/officeDocument/2006/relationships/hyperlink" Target="http://en.wikipedia.org/wiki/Alsace" TargetMode="External"/><Relationship Id="rId52" Type="http://schemas.openxmlformats.org/officeDocument/2006/relationships/hyperlink" Target="http://en.wikipedia.org/wiki/Lithuanian_people" TargetMode="External"/><Relationship Id="rId60" Type="http://schemas.openxmlformats.org/officeDocument/2006/relationships/hyperlink" Target="http://en.wikipedia.org/wiki/Red_Army" TargetMode="External"/><Relationship Id="rId65" Type="http://schemas.openxmlformats.org/officeDocument/2006/relationships/hyperlink" Target="http://en.wikipedia.org/wiki/South_Slavic" TargetMode="External"/><Relationship Id="rId4" Type="http://schemas.openxmlformats.org/officeDocument/2006/relationships/hyperlink" Target="http://en.wikipedia.org/wiki/Imperial_Germans" TargetMode="External"/><Relationship Id="rId9" Type="http://schemas.openxmlformats.org/officeDocument/2006/relationships/hyperlink" Target="http://en.wikipedia.org/wiki/Volksdeutsche" TargetMode="External"/><Relationship Id="rId14" Type="http://schemas.openxmlformats.org/officeDocument/2006/relationships/hyperlink" Target="http://en.wikipedia.org/wiki/Swedish-speaking_Finns" TargetMode="External"/><Relationship Id="rId22" Type="http://schemas.openxmlformats.org/officeDocument/2006/relationships/hyperlink" Target="http://en.wikipedia.org/wiki/Greeks" TargetMode="External"/><Relationship Id="rId27" Type="http://schemas.openxmlformats.org/officeDocument/2006/relationships/hyperlink" Target="http://en.wikipedia.org/wiki/Lombardy" TargetMode="External"/><Relationship Id="rId30" Type="http://schemas.openxmlformats.org/officeDocument/2006/relationships/hyperlink" Target="http://en.wikipedia.org/wiki/Portuguese_people" TargetMode="External"/><Relationship Id="rId35" Type="http://schemas.openxmlformats.org/officeDocument/2006/relationships/hyperlink" Target="http://en.wikipedia.org/wiki/Miscegenation" TargetMode="External"/><Relationship Id="rId43" Type="http://schemas.openxmlformats.org/officeDocument/2006/relationships/hyperlink" Target="http://en.wikipedia.org/wiki/France" TargetMode="External"/><Relationship Id="rId48" Type="http://schemas.openxmlformats.org/officeDocument/2006/relationships/hyperlink" Target="http://en.wikipedia.org/wiki/Estonians" TargetMode="External"/><Relationship Id="rId56" Type="http://schemas.openxmlformats.org/officeDocument/2006/relationships/hyperlink" Target="http://en.wikipedia.org/wiki/Croats" TargetMode="External"/><Relationship Id="rId64" Type="http://schemas.openxmlformats.org/officeDocument/2006/relationships/hyperlink" Target="http://en.wikipedia.org/wiki/Serbs" TargetMode="External"/><Relationship Id="rId69" Type="http://schemas.openxmlformats.org/officeDocument/2006/relationships/hyperlink" Target="http://en.wikipedia.org/wiki/United_States_of_America" TargetMode="External"/><Relationship Id="rId8" Type="http://schemas.openxmlformats.org/officeDocument/2006/relationships/hyperlink" Target="http://en.wikipedia.org/wiki/Volksliste" TargetMode="External"/><Relationship Id="rId51" Type="http://schemas.openxmlformats.org/officeDocument/2006/relationships/hyperlink" Target="http://en.wikipedia.org/wiki/Balts" TargetMode="External"/><Relationship Id="rId3" Type="http://schemas.openxmlformats.org/officeDocument/2006/relationships/hyperlink" Target="http://en.wikipedia.org/wiki/Germany" TargetMode="External"/><Relationship Id="rId12" Type="http://schemas.openxmlformats.org/officeDocument/2006/relationships/hyperlink" Target="http://en.wikipedia.org/wiki/Danes" TargetMode="External"/><Relationship Id="rId17" Type="http://schemas.openxmlformats.org/officeDocument/2006/relationships/hyperlink" Target="http://en.wikipedia.org/wiki/Faroese_people" TargetMode="External"/><Relationship Id="rId25" Type="http://schemas.openxmlformats.org/officeDocument/2006/relationships/hyperlink" Target="http://en.wikipedia.org/wiki/Rome" TargetMode="External"/><Relationship Id="rId33" Type="http://schemas.openxmlformats.org/officeDocument/2006/relationships/hyperlink" Target="http://en.wikipedia.org/wiki/Estado_Novo_(Portugal)" TargetMode="External"/><Relationship Id="rId38" Type="http://schemas.openxmlformats.org/officeDocument/2006/relationships/hyperlink" Target="http://en.wikipedia.org/wiki/Celtic_nations" TargetMode="External"/><Relationship Id="rId46" Type="http://schemas.openxmlformats.org/officeDocument/2006/relationships/hyperlink" Target="http://en.wikipedia.org/wiki/Poles" TargetMode="External"/><Relationship Id="rId59" Type="http://schemas.openxmlformats.org/officeDocument/2006/relationships/hyperlink" Target="http://en.wikipedia.org/wiki/14th_Waffen_Grenadier_Division_of_the_SS_(1st_Ukrainian)" TargetMode="External"/><Relationship Id="rId67" Type="http://schemas.openxmlformats.org/officeDocument/2006/relationships/hyperlink" Target="http://en.wikipedia.org/wiki/Racial_policy_of_Nazi_Germany#cite_note-13" TargetMode="External"/><Relationship Id="rId20" Type="http://schemas.openxmlformats.org/officeDocument/2006/relationships/hyperlink" Target="http://en.wikipedia.org/wiki/English_people" TargetMode="External"/><Relationship Id="rId41" Type="http://schemas.openxmlformats.org/officeDocument/2006/relationships/hyperlink" Target="http://en.wikipedia.org/wiki/Welsh_people" TargetMode="External"/><Relationship Id="rId54" Type="http://schemas.openxmlformats.org/officeDocument/2006/relationships/hyperlink" Target="http://en.wikipedia.org/wiki/Romanians" TargetMode="External"/><Relationship Id="rId62" Type="http://schemas.openxmlformats.org/officeDocument/2006/relationships/hyperlink" Target="http://en.wikipedia.org/wiki/Belarusians" TargetMode="External"/><Relationship Id="rId70" Type="http://schemas.openxmlformats.org/officeDocument/2006/relationships/hyperlink" Target="http://en.wikipedia.org/wiki/Canad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Chelmno_extermination_camp" TargetMode="External"/><Relationship Id="rId7" Type="http://schemas.openxmlformats.org/officeDocument/2006/relationships/hyperlink" Target="http://en.wikipedia.org/wiki/Treblinka_extermination_camp" TargetMode="External"/><Relationship Id="rId2" Type="http://schemas.openxmlformats.org/officeDocument/2006/relationships/hyperlink" Target="http://en.wikipedia.org/wiki/Auschwitz_concentration_camp" TargetMode="External"/><Relationship Id="rId1" Type="http://schemas.openxmlformats.org/officeDocument/2006/relationships/slideLayout" Target="../slideLayouts/slideLayout4.xml"/><Relationship Id="rId6" Type="http://schemas.openxmlformats.org/officeDocument/2006/relationships/hyperlink" Target="http://en.wikipedia.org/wiki/Sobibor_extermination_camp" TargetMode="External"/><Relationship Id="rId5" Type="http://schemas.openxmlformats.org/officeDocument/2006/relationships/hyperlink" Target="http://en.wikipedia.org/wiki/Majdanek" TargetMode="External"/><Relationship Id="rId4" Type="http://schemas.openxmlformats.org/officeDocument/2006/relationships/hyperlink" Target="http://en.wikipedia.org/wiki/Belzec_extermination_camp"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Chelmno_extermination_camp" TargetMode="External"/><Relationship Id="rId7" Type="http://schemas.openxmlformats.org/officeDocument/2006/relationships/hyperlink" Target="http://en.wikipedia.org/wiki/Treblinka_extermination_camp" TargetMode="External"/><Relationship Id="rId2" Type="http://schemas.openxmlformats.org/officeDocument/2006/relationships/hyperlink" Target="http://en.wikipedia.org/wiki/Auschwitz_concentration_camp" TargetMode="External"/><Relationship Id="rId1" Type="http://schemas.openxmlformats.org/officeDocument/2006/relationships/slideLayout" Target="../slideLayouts/slideLayout4.xml"/><Relationship Id="rId6" Type="http://schemas.openxmlformats.org/officeDocument/2006/relationships/hyperlink" Target="http://en.wikipedia.org/wiki/Sobibor_extermination_camp" TargetMode="External"/><Relationship Id="rId5" Type="http://schemas.openxmlformats.org/officeDocument/2006/relationships/hyperlink" Target="http://en.wikipedia.org/wiki/Majdanek" TargetMode="External"/><Relationship Id="rId4" Type="http://schemas.openxmlformats.org/officeDocument/2006/relationships/hyperlink" Target="http://en.wikipedia.org/wiki/Belzec_extermination_cam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Chelmno_extermination_camp" TargetMode="External"/><Relationship Id="rId7" Type="http://schemas.openxmlformats.org/officeDocument/2006/relationships/hyperlink" Target="http://en.wikipedia.org/wiki/Treblinka_extermination_camp" TargetMode="External"/><Relationship Id="rId2" Type="http://schemas.openxmlformats.org/officeDocument/2006/relationships/hyperlink" Target="http://en.wikipedia.org/wiki/Auschwitz_concentration_camp" TargetMode="External"/><Relationship Id="rId1" Type="http://schemas.openxmlformats.org/officeDocument/2006/relationships/slideLayout" Target="../slideLayouts/slideLayout4.xml"/><Relationship Id="rId6" Type="http://schemas.openxmlformats.org/officeDocument/2006/relationships/hyperlink" Target="http://en.wikipedia.org/wiki/Sobibor_extermination_camp" TargetMode="External"/><Relationship Id="rId5" Type="http://schemas.openxmlformats.org/officeDocument/2006/relationships/hyperlink" Target="http://en.wikipedia.org/wiki/Majdanek" TargetMode="External"/><Relationship Id="rId4" Type="http://schemas.openxmlformats.org/officeDocument/2006/relationships/hyperlink" Target="http://en.wikipedia.org/wiki/Belzec_extermination_camp"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6.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jpeg"/></Relationships>
</file>

<file path=ppt/slides/_rels/slide74.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6.xml"/><Relationship Id="rId4" Type="http://schemas.openxmlformats.org/officeDocument/2006/relationships/image" Target="../media/image87.jpeg"/></Relationships>
</file>

<file path=ppt/slides/_rels/slide76.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Warsaw Ghetto Uprising</a:t>
            </a:r>
          </a:p>
        </p:txBody>
      </p:sp>
      <p:sp>
        <p:nvSpPr>
          <p:cNvPr id="3" name="Subtitle 2"/>
          <p:cNvSpPr>
            <a:spLocks noGrp="1"/>
          </p:cNvSpPr>
          <p:nvPr>
            <p:ph type="subTitle" idx="1"/>
          </p:nvPr>
        </p:nvSpPr>
        <p:spPr/>
        <p:txBody>
          <a:bodyPr/>
          <a:lstStyle/>
          <a:p>
            <a:r>
              <a:rPr lang="en-US" dirty="0"/>
              <a:t>35372</a:t>
            </a:r>
          </a:p>
          <a:p>
            <a:r>
              <a:rPr lang="en-US" dirty="0" err="1"/>
              <a:t>Dr</a:t>
            </a:r>
            <a:r>
              <a:rPr lang="en-US" dirty="0"/>
              <a:t> Nicholas “Nick” Noppinger</a:t>
            </a:r>
          </a:p>
        </p:txBody>
      </p:sp>
    </p:spTree>
    <p:extLst>
      <p:ext uri="{BB962C8B-B14F-4D97-AF65-F5344CB8AC3E}">
        <p14:creationId xmlns:p14="http://schemas.microsoft.com/office/powerpoint/2010/main" val="363883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a:t>Italy </a:t>
            </a:r>
          </a:p>
        </p:txBody>
      </p:sp>
      <p:sp>
        <p:nvSpPr>
          <p:cNvPr id="21509" name="Rectangle 5"/>
          <p:cNvSpPr>
            <a:spLocks noGrp="1" noChangeArrowheads="1"/>
          </p:cNvSpPr>
          <p:nvPr>
            <p:ph type="body" sz="half" idx="1"/>
          </p:nvPr>
        </p:nvSpPr>
        <p:spPr>
          <a:xfrm>
            <a:off x="1066800" y="1981200"/>
            <a:ext cx="3702050" cy="4114800"/>
          </a:xfrm>
        </p:spPr>
        <p:txBody>
          <a:bodyPr>
            <a:normAutofit lnSpcReduction="10000"/>
          </a:bodyPr>
          <a:lstStyle/>
          <a:p>
            <a:pPr eaLnBrk="1" hangingPunct="1">
              <a:defRPr/>
            </a:pPr>
            <a:r>
              <a:rPr lang="en-US"/>
              <a:t>Despite victory in WW 1, Italy is left with huge war debts and political turmoil</a:t>
            </a:r>
          </a:p>
          <a:p>
            <a:pPr eaLnBrk="1" hangingPunct="1">
              <a:defRPr/>
            </a:pPr>
            <a:r>
              <a:rPr lang="en-US"/>
              <a:t>The March on Rome 27Oct22 to 29 Oct22</a:t>
            </a:r>
          </a:p>
          <a:p>
            <a:pPr eaLnBrk="1" hangingPunct="1">
              <a:defRPr/>
            </a:pPr>
            <a:r>
              <a:rPr lang="en-US"/>
              <a:t>Mussolini in power</a:t>
            </a:r>
          </a:p>
        </p:txBody>
      </p:sp>
      <p:sp>
        <p:nvSpPr>
          <p:cNvPr id="21510" name="Rectangle 6"/>
          <p:cNvSpPr>
            <a:spLocks noGrp="1" noChangeArrowheads="1"/>
          </p:cNvSpPr>
          <p:nvPr>
            <p:ph type="body" sz="half" idx="2"/>
          </p:nvPr>
        </p:nvSpPr>
        <p:spPr>
          <a:xfrm>
            <a:off x="4908550" y="1981200"/>
            <a:ext cx="3702050" cy="4114800"/>
          </a:xfrm>
        </p:spPr>
        <p:txBody>
          <a:bodyPr/>
          <a:lstStyle/>
          <a:p>
            <a:pPr eaLnBrk="1" hangingPunct="1">
              <a:defRPr/>
            </a:pPr>
            <a:endParaRPr lang="en-US"/>
          </a:p>
        </p:txBody>
      </p:sp>
      <p:pic>
        <p:nvPicPr>
          <p:cNvPr id="11269" name="Picture 7" descr="March_on_rome_1"/>
          <p:cNvPicPr>
            <a:picLocks noChangeAspect="1" noChangeArrowheads="1"/>
          </p:cNvPicPr>
          <p:nvPr/>
        </p:nvPicPr>
        <p:blipFill>
          <a:blip r:embed="rId2" cstate="print"/>
          <a:srcRect/>
          <a:stretch>
            <a:fillRect/>
          </a:stretch>
        </p:blipFill>
        <p:spPr bwMode="auto">
          <a:xfrm>
            <a:off x="5410200" y="381000"/>
            <a:ext cx="3200400" cy="1905000"/>
          </a:xfrm>
          <a:prstGeom prst="rect">
            <a:avLst/>
          </a:prstGeom>
          <a:noFill/>
          <a:ln w="9525">
            <a:noFill/>
            <a:miter lim="800000"/>
            <a:headEnd/>
            <a:tailEnd/>
          </a:ln>
        </p:spPr>
      </p:pic>
      <p:pic>
        <p:nvPicPr>
          <p:cNvPr id="11270" name="Picture 8" descr="Mussd"/>
          <p:cNvPicPr>
            <a:picLocks noChangeAspect="1" noChangeArrowheads="1"/>
          </p:cNvPicPr>
          <p:nvPr/>
        </p:nvPicPr>
        <p:blipFill>
          <a:blip r:embed="rId3" cstate="print"/>
          <a:srcRect/>
          <a:stretch>
            <a:fillRect/>
          </a:stretch>
        </p:blipFill>
        <p:spPr bwMode="auto">
          <a:xfrm>
            <a:off x="4800600" y="2438400"/>
            <a:ext cx="3657600" cy="2438400"/>
          </a:xfrm>
          <a:prstGeom prst="rect">
            <a:avLst/>
          </a:prstGeom>
          <a:noFill/>
          <a:ln w="9525">
            <a:noFill/>
            <a:miter lim="800000"/>
            <a:headEnd/>
            <a:tailEnd/>
          </a:ln>
        </p:spPr>
      </p:pic>
      <p:pic>
        <p:nvPicPr>
          <p:cNvPr id="11271" name="Picture 9" descr="Benito_Mussolini_Roman_Salute"/>
          <p:cNvPicPr>
            <a:picLocks noChangeAspect="1" noChangeArrowheads="1"/>
          </p:cNvPicPr>
          <p:nvPr/>
        </p:nvPicPr>
        <p:blipFill>
          <a:blip r:embed="rId4" cstate="print"/>
          <a:srcRect/>
          <a:stretch>
            <a:fillRect/>
          </a:stretch>
        </p:blipFill>
        <p:spPr bwMode="auto">
          <a:xfrm>
            <a:off x="2362200" y="304800"/>
            <a:ext cx="2286000" cy="1371600"/>
          </a:xfrm>
          <a:prstGeom prst="rect">
            <a:avLst/>
          </a:prstGeom>
          <a:noFill/>
          <a:ln w="9525">
            <a:noFill/>
            <a:miter lim="800000"/>
            <a:headEnd/>
            <a:tailEnd/>
          </a:ln>
        </p:spPr>
      </p:pic>
      <p:pic>
        <p:nvPicPr>
          <p:cNvPr id="11272" name="Picture 10" descr="Czarne_koszule"/>
          <p:cNvPicPr>
            <a:picLocks noChangeAspect="1" noChangeArrowheads="1"/>
          </p:cNvPicPr>
          <p:nvPr/>
        </p:nvPicPr>
        <p:blipFill>
          <a:blip r:embed="rId5" cstate="print"/>
          <a:srcRect/>
          <a:stretch>
            <a:fillRect/>
          </a:stretch>
        </p:blipFill>
        <p:spPr bwMode="auto">
          <a:xfrm>
            <a:off x="5181600" y="4876800"/>
            <a:ext cx="2651125" cy="1692275"/>
          </a:xfrm>
          <a:prstGeom prst="rect">
            <a:avLst/>
          </a:prstGeom>
          <a:noFill/>
          <a:ln w="9525">
            <a:noFill/>
            <a:miter lim="800000"/>
            <a:headEnd/>
            <a:tailEnd/>
          </a:ln>
        </p:spPr>
      </p:pic>
    </p:spTree>
    <p:extLst>
      <p:ext uri="{BB962C8B-B14F-4D97-AF65-F5344CB8AC3E}">
        <p14:creationId xmlns:p14="http://schemas.microsoft.com/office/powerpoint/2010/main" val="1214903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defRPr/>
            </a:pPr>
            <a:r>
              <a:rPr lang="en-US"/>
              <a:t>The Early Nazi Party</a:t>
            </a:r>
          </a:p>
        </p:txBody>
      </p:sp>
      <p:sp>
        <p:nvSpPr>
          <p:cNvPr id="25605" name="Rectangle 5"/>
          <p:cNvSpPr>
            <a:spLocks noGrp="1" noChangeArrowheads="1"/>
          </p:cNvSpPr>
          <p:nvPr>
            <p:ph type="body" sz="half" idx="1"/>
          </p:nvPr>
        </p:nvSpPr>
        <p:spPr>
          <a:xfrm>
            <a:off x="1066800" y="1981200"/>
            <a:ext cx="3702050" cy="4114800"/>
          </a:xfrm>
        </p:spPr>
        <p:txBody>
          <a:bodyPr>
            <a:normAutofit lnSpcReduction="10000"/>
          </a:bodyPr>
          <a:lstStyle/>
          <a:p>
            <a:pPr eaLnBrk="1" hangingPunct="1">
              <a:lnSpc>
                <a:spcPct val="80000"/>
              </a:lnSpc>
              <a:defRPr/>
            </a:pPr>
            <a:r>
              <a:rPr lang="en-US" sz="1600"/>
              <a:t>Jan 19 Anton Drexler forms German Workers Party</a:t>
            </a:r>
          </a:p>
          <a:p>
            <a:pPr eaLnBrk="1" hangingPunct="1">
              <a:lnSpc>
                <a:spcPct val="80000"/>
              </a:lnSpc>
              <a:defRPr/>
            </a:pPr>
            <a:r>
              <a:rPr lang="en-US" sz="1600"/>
              <a:t>Sep 19 Hitler, working for the Army, joins Nazi Party under orders from Army Capt. Ernst Roehm</a:t>
            </a:r>
          </a:p>
          <a:p>
            <a:pPr eaLnBrk="1" hangingPunct="1">
              <a:lnSpc>
                <a:spcPct val="80000"/>
              </a:lnSpc>
              <a:defRPr/>
            </a:pPr>
            <a:r>
              <a:rPr lang="en-US" sz="1600"/>
              <a:t>By end of 1919, Party at less than 200 members</a:t>
            </a:r>
          </a:p>
          <a:p>
            <a:pPr eaLnBrk="1" hangingPunct="1">
              <a:lnSpc>
                <a:spcPct val="80000"/>
              </a:lnSpc>
              <a:defRPr/>
            </a:pPr>
            <a:r>
              <a:rPr lang="en-US" sz="1600"/>
              <a:t>20 Feb20 Changes name to National Socialist German Workers Party</a:t>
            </a:r>
          </a:p>
          <a:p>
            <a:pPr eaLnBrk="1" hangingPunct="1">
              <a:lnSpc>
                <a:spcPct val="80000"/>
              </a:lnSpc>
              <a:defRPr/>
            </a:pPr>
            <a:r>
              <a:rPr lang="en-US" sz="1600"/>
              <a:t>31 Mar20 Hitler discharged from Army, Allies disband 2/3 of Freikorps</a:t>
            </a:r>
          </a:p>
          <a:p>
            <a:pPr eaLnBrk="1" hangingPunct="1">
              <a:lnSpc>
                <a:spcPct val="80000"/>
              </a:lnSpc>
              <a:defRPr/>
            </a:pPr>
            <a:r>
              <a:rPr lang="en-US" sz="1600"/>
              <a:t>Mar20 Kapp Putsch, Nazi’s do not participate</a:t>
            </a:r>
          </a:p>
          <a:p>
            <a:pPr eaLnBrk="1" hangingPunct="1">
              <a:lnSpc>
                <a:spcPct val="80000"/>
              </a:lnSpc>
              <a:defRPr/>
            </a:pPr>
            <a:r>
              <a:rPr lang="en-US" sz="1600"/>
              <a:t>Hitler creates Ordnungstruppen, precursor of SA</a:t>
            </a:r>
          </a:p>
          <a:p>
            <a:pPr eaLnBrk="1" hangingPunct="1">
              <a:lnSpc>
                <a:spcPct val="80000"/>
              </a:lnSpc>
              <a:defRPr/>
            </a:pPr>
            <a:r>
              <a:rPr lang="en-US" sz="1600"/>
              <a:t>End of 1920 Nazis at 2000 members</a:t>
            </a:r>
          </a:p>
          <a:p>
            <a:pPr eaLnBrk="1" hangingPunct="1">
              <a:lnSpc>
                <a:spcPct val="80000"/>
              </a:lnSpc>
              <a:defRPr/>
            </a:pPr>
            <a:endParaRPr lang="en-US" sz="1600"/>
          </a:p>
        </p:txBody>
      </p:sp>
      <p:sp>
        <p:nvSpPr>
          <p:cNvPr id="25606" name="Rectangle 6"/>
          <p:cNvSpPr>
            <a:spLocks noGrp="1" noChangeArrowheads="1"/>
          </p:cNvSpPr>
          <p:nvPr>
            <p:ph type="body" sz="half" idx="2"/>
          </p:nvPr>
        </p:nvSpPr>
        <p:spPr>
          <a:xfrm>
            <a:off x="4908550" y="1981200"/>
            <a:ext cx="3702050" cy="4114800"/>
          </a:xfrm>
        </p:spPr>
        <p:txBody>
          <a:bodyPr/>
          <a:lstStyle/>
          <a:p>
            <a:pPr eaLnBrk="1" hangingPunct="1">
              <a:lnSpc>
                <a:spcPct val="80000"/>
              </a:lnSpc>
              <a:defRPr/>
            </a:pPr>
            <a:r>
              <a:rPr lang="en-US" sz="1600"/>
              <a:t>Sept21 SA and Hitler break up meeting of Socialists.</a:t>
            </a:r>
          </a:p>
          <a:p>
            <a:pPr eaLnBrk="1" hangingPunct="1">
              <a:lnSpc>
                <a:spcPct val="80000"/>
              </a:lnSpc>
              <a:defRPr/>
            </a:pPr>
            <a:r>
              <a:rPr lang="en-US" sz="1600"/>
              <a:t>1922-23 rampant inflation in Germany, at its peak 10mil RM = $1USD, French occupy Ruhr stay until 1925</a:t>
            </a:r>
          </a:p>
          <a:p>
            <a:pPr eaLnBrk="1" hangingPunct="1">
              <a:lnSpc>
                <a:spcPct val="80000"/>
              </a:lnSpc>
              <a:defRPr/>
            </a:pPr>
            <a:r>
              <a:rPr lang="en-US" sz="1600"/>
              <a:t>Nov 23 Beer Hall Putsch</a:t>
            </a:r>
          </a:p>
          <a:p>
            <a:pPr eaLnBrk="1" hangingPunct="1">
              <a:lnSpc>
                <a:spcPct val="80000"/>
              </a:lnSpc>
              <a:defRPr/>
            </a:pPr>
            <a:r>
              <a:rPr lang="en-US" sz="1600"/>
              <a:t>Feb24 to Dec 24 Hitler in Landsberg Prison writes Mein Kampf, Nazi Party outlawed</a:t>
            </a:r>
          </a:p>
          <a:p>
            <a:pPr eaLnBrk="1" hangingPunct="1">
              <a:lnSpc>
                <a:spcPct val="80000"/>
              </a:lnSpc>
              <a:defRPr/>
            </a:pPr>
            <a:r>
              <a:rPr lang="en-US" sz="1600"/>
              <a:t>Dec 24 Hitler released from prison</a:t>
            </a:r>
          </a:p>
          <a:p>
            <a:pPr eaLnBrk="1" hangingPunct="1">
              <a:lnSpc>
                <a:spcPct val="80000"/>
              </a:lnSpc>
              <a:defRPr/>
            </a:pPr>
            <a:r>
              <a:rPr lang="en-US" sz="1600"/>
              <a:t>Jan 25 Nazi reestablished</a:t>
            </a:r>
          </a:p>
          <a:p>
            <a:pPr eaLnBrk="1" hangingPunct="1">
              <a:lnSpc>
                <a:spcPct val="80000"/>
              </a:lnSpc>
              <a:defRPr/>
            </a:pPr>
            <a:r>
              <a:rPr lang="en-US" sz="1600"/>
              <a:t>Nov25 Strasser wing of Party rebels against Hitler Beefsteak Nazi’s</a:t>
            </a:r>
          </a:p>
          <a:p>
            <a:pPr eaLnBrk="1" hangingPunct="1">
              <a:lnSpc>
                <a:spcPct val="80000"/>
              </a:lnSpc>
              <a:defRPr/>
            </a:pPr>
            <a:r>
              <a:rPr lang="en-US" sz="1600"/>
              <a:t>1930 Nazi’s become Germany’s strongest party</a:t>
            </a:r>
          </a:p>
          <a:p>
            <a:pPr eaLnBrk="1" hangingPunct="1">
              <a:lnSpc>
                <a:spcPct val="80000"/>
              </a:lnSpc>
              <a:defRPr/>
            </a:pPr>
            <a:endParaRPr lang="en-US" sz="1600"/>
          </a:p>
          <a:p>
            <a:pPr eaLnBrk="1" hangingPunct="1">
              <a:lnSpc>
                <a:spcPct val="80000"/>
              </a:lnSpc>
              <a:defRPr/>
            </a:pPr>
            <a:endParaRPr lang="en-US" sz="1600"/>
          </a:p>
        </p:txBody>
      </p:sp>
    </p:spTree>
    <p:extLst>
      <p:ext uri="{BB962C8B-B14F-4D97-AF65-F5344CB8AC3E}">
        <p14:creationId xmlns:p14="http://schemas.microsoft.com/office/powerpoint/2010/main" val="29921418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r>
              <a:rPr lang="en-US"/>
              <a:t>Germany 1924-1933</a:t>
            </a:r>
          </a:p>
        </p:txBody>
      </p:sp>
      <p:sp>
        <p:nvSpPr>
          <p:cNvPr id="23560" name="Rectangle 8"/>
          <p:cNvSpPr>
            <a:spLocks noGrp="1" noChangeArrowheads="1"/>
          </p:cNvSpPr>
          <p:nvPr>
            <p:ph type="body" idx="1"/>
          </p:nvPr>
        </p:nvSpPr>
        <p:spPr/>
        <p:txBody>
          <a:bodyPr/>
          <a:lstStyle/>
          <a:p>
            <a:pPr eaLnBrk="1" hangingPunct="1">
              <a:lnSpc>
                <a:spcPct val="90000"/>
              </a:lnSpc>
              <a:defRPr/>
            </a:pPr>
            <a:r>
              <a:rPr lang="en-US"/>
              <a:t>Political Parties form paramilitary wings</a:t>
            </a:r>
          </a:p>
          <a:p>
            <a:pPr eaLnBrk="1" hangingPunct="1">
              <a:lnSpc>
                <a:spcPct val="90000"/>
              </a:lnSpc>
              <a:defRPr/>
            </a:pPr>
            <a:r>
              <a:rPr lang="en-US"/>
              <a:t>Communists form Der Rote Frontkämpferbund, Red Front Fighters Brigade</a:t>
            </a:r>
          </a:p>
          <a:p>
            <a:pPr eaLnBrk="1" hangingPunct="1">
              <a:lnSpc>
                <a:spcPct val="90000"/>
              </a:lnSpc>
              <a:defRPr/>
            </a:pPr>
            <a:r>
              <a:rPr lang="en-US"/>
              <a:t>Socialists form Reichsbanner </a:t>
            </a:r>
            <a:r>
              <a:rPr lang="en-US" b="1">
                <a:latin typeface="Times New Roman" pitchFamily="18" charset="0"/>
              </a:rPr>
              <a:t>Schwarz-Rot-Gold</a:t>
            </a:r>
            <a:r>
              <a:rPr lang="en-US">
                <a:latin typeface="Times New Roman" pitchFamily="18" charset="0"/>
              </a:rPr>
              <a:t> – Country Flag Black-Red-Gold, aka Schufo</a:t>
            </a:r>
          </a:p>
          <a:p>
            <a:pPr eaLnBrk="1" hangingPunct="1">
              <a:lnSpc>
                <a:spcPct val="90000"/>
              </a:lnSpc>
              <a:defRPr/>
            </a:pPr>
            <a:r>
              <a:rPr lang="en-US"/>
              <a:t>Nazi’s Form Sturmabteilung</a:t>
            </a:r>
          </a:p>
        </p:txBody>
      </p:sp>
      <p:sp>
        <p:nvSpPr>
          <p:cNvPr id="23561" name="Rectangle 9"/>
          <p:cNvSpPr>
            <a:spLocks noGrp="1" noChangeArrowheads="1"/>
          </p:cNvSpPr>
          <p:nvPr>
            <p:ph type="body" sz="half" idx="4294967295"/>
          </p:nvPr>
        </p:nvSpPr>
        <p:spPr>
          <a:xfrm>
            <a:off x="5105400" y="1600200"/>
            <a:ext cx="4038600" cy="4530725"/>
          </a:xfrm>
        </p:spPr>
        <p:txBody>
          <a:bodyPr/>
          <a:lstStyle/>
          <a:p>
            <a:pPr eaLnBrk="1" hangingPunct="1">
              <a:lnSpc>
                <a:spcPct val="80000"/>
              </a:lnSpc>
              <a:defRPr/>
            </a:pPr>
            <a:endParaRPr lang="en-US" sz="2400"/>
          </a:p>
          <a:p>
            <a:pPr eaLnBrk="1" hangingPunct="1">
              <a:lnSpc>
                <a:spcPct val="80000"/>
              </a:lnSpc>
              <a:defRPr/>
            </a:pPr>
            <a:endParaRPr lang="en-US" sz="2400"/>
          </a:p>
          <a:p>
            <a:pPr eaLnBrk="1" hangingPunct="1">
              <a:lnSpc>
                <a:spcPct val="80000"/>
              </a:lnSpc>
              <a:defRPr/>
            </a:pPr>
            <a:endParaRPr lang="en-US" sz="2400"/>
          </a:p>
          <a:p>
            <a:pPr eaLnBrk="1" hangingPunct="1">
              <a:lnSpc>
                <a:spcPct val="80000"/>
              </a:lnSpc>
              <a:defRPr/>
            </a:pPr>
            <a:endParaRPr lang="en-US" sz="2400"/>
          </a:p>
          <a:p>
            <a:pPr eaLnBrk="1" hangingPunct="1">
              <a:lnSpc>
                <a:spcPct val="80000"/>
              </a:lnSpc>
              <a:defRPr/>
            </a:pPr>
            <a:endParaRPr lang="en-US" sz="2400"/>
          </a:p>
          <a:p>
            <a:pPr eaLnBrk="1" hangingPunct="1">
              <a:lnSpc>
                <a:spcPct val="80000"/>
              </a:lnSpc>
              <a:defRPr/>
            </a:pPr>
            <a:endParaRPr lang="en-US" sz="2400"/>
          </a:p>
          <a:p>
            <a:pPr eaLnBrk="1" hangingPunct="1">
              <a:lnSpc>
                <a:spcPct val="80000"/>
              </a:lnSpc>
              <a:defRPr/>
            </a:pPr>
            <a:endParaRPr lang="en-US" sz="2400"/>
          </a:p>
          <a:p>
            <a:pPr eaLnBrk="1" hangingPunct="1">
              <a:lnSpc>
                <a:spcPct val="80000"/>
              </a:lnSpc>
              <a:defRPr/>
            </a:pPr>
            <a:endParaRPr lang="en-US" sz="2400"/>
          </a:p>
        </p:txBody>
      </p:sp>
    </p:spTree>
    <p:extLst>
      <p:ext uri="{BB962C8B-B14F-4D97-AF65-F5344CB8AC3E}">
        <p14:creationId xmlns:p14="http://schemas.microsoft.com/office/powerpoint/2010/main" val="3556114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60"/>
                                        </p:tgtEl>
                                        <p:attrNameLst>
                                          <p:attrName>style.visibility</p:attrName>
                                        </p:attrNameLst>
                                      </p:cBhvr>
                                      <p:to>
                                        <p:strVal val="visible"/>
                                      </p:to>
                                    </p:set>
                                    <p:animEffect transition="in" filter="fade">
                                      <p:cBhvr>
                                        <p:cTn id="10" dur="2000"/>
                                        <p:tgtEl>
                                          <p:spTgt spid="2356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3561"/>
                                        </p:tgtEl>
                                        <p:attrNameLst>
                                          <p:attrName>style.visibility</p:attrName>
                                        </p:attrNameLst>
                                      </p:cBhvr>
                                      <p:to>
                                        <p:strVal val="visible"/>
                                      </p:to>
                                    </p:set>
                                    <p:animEffect transition="in" filter="fade">
                                      <p:cBhvr>
                                        <p:cTn id="13" dur="20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60" grpId="0"/>
      <p:bldP spid="235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Sturmabteiling, The SA</a:t>
            </a:r>
          </a:p>
        </p:txBody>
      </p:sp>
      <p:sp>
        <p:nvSpPr>
          <p:cNvPr id="31747" name="Rectangle 3"/>
          <p:cNvSpPr>
            <a:spLocks noGrp="1" noChangeArrowheads="1"/>
          </p:cNvSpPr>
          <p:nvPr>
            <p:ph type="body" sz="half" idx="1"/>
          </p:nvPr>
        </p:nvSpPr>
        <p:spPr>
          <a:xfrm>
            <a:off x="1066800" y="1981200"/>
            <a:ext cx="3702050" cy="4114800"/>
          </a:xfrm>
        </p:spPr>
        <p:txBody>
          <a:bodyPr/>
          <a:lstStyle/>
          <a:p>
            <a:pPr eaLnBrk="1" hangingPunct="1">
              <a:defRPr/>
            </a:pPr>
            <a:r>
              <a:rPr lang="en-US" sz="2400"/>
              <a:t>Originally supported clandestinely by the Army</a:t>
            </a:r>
          </a:p>
          <a:p>
            <a:pPr eaLnBrk="1" hangingPunct="1">
              <a:defRPr/>
            </a:pPr>
            <a:r>
              <a:rPr lang="en-US" sz="2400"/>
              <a:t>Later became rivals</a:t>
            </a:r>
          </a:p>
          <a:p>
            <a:pPr eaLnBrk="1" hangingPunct="1">
              <a:defRPr/>
            </a:pPr>
            <a:r>
              <a:rPr lang="en-US" sz="2400"/>
              <a:t>Suppressed during Night of the Long Knives</a:t>
            </a:r>
          </a:p>
          <a:p>
            <a:pPr eaLnBrk="1" hangingPunct="1">
              <a:defRPr/>
            </a:pPr>
            <a:r>
              <a:rPr lang="en-US" sz="2400"/>
              <a:t>Under the command of Ernst Roehm for much of period</a:t>
            </a:r>
          </a:p>
        </p:txBody>
      </p:sp>
      <p:sp>
        <p:nvSpPr>
          <p:cNvPr id="31751" name="Rectangle 7"/>
          <p:cNvSpPr>
            <a:spLocks noGrp="1" noChangeArrowheads="1"/>
          </p:cNvSpPr>
          <p:nvPr>
            <p:ph type="body" sz="half" idx="2"/>
          </p:nvPr>
        </p:nvSpPr>
        <p:spPr>
          <a:xfrm>
            <a:off x="4908550" y="1981200"/>
            <a:ext cx="3702050" cy="4114800"/>
          </a:xfrm>
        </p:spPr>
        <p:txBody>
          <a:bodyPr/>
          <a:lstStyle/>
          <a:p>
            <a:pPr eaLnBrk="1" hangingPunct="1">
              <a:defRPr/>
            </a:pPr>
            <a:endParaRPr lang="en-US" sz="2400"/>
          </a:p>
        </p:txBody>
      </p:sp>
      <p:pic>
        <p:nvPicPr>
          <p:cNvPr id="14341" name="Picture 8" descr="135px-SA-Logo_svg"/>
          <p:cNvPicPr>
            <a:picLocks noChangeAspect="1" noChangeArrowheads="1"/>
          </p:cNvPicPr>
          <p:nvPr/>
        </p:nvPicPr>
        <p:blipFill>
          <a:blip r:embed="rId3" cstate="print"/>
          <a:srcRect/>
          <a:stretch>
            <a:fillRect/>
          </a:stretch>
        </p:blipFill>
        <p:spPr bwMode="auto">
          <a:xfrm>
            <a:off x="4876800" y="1600200"/>
            <a:ext cx="1600200" cy="1752600"/>
          </a:xfrm>
          <a:prstGeom prst="rect">
            <a:avLst/>
          </a:prstGeom>
          <a:noFill/>
          <a:ln w="9525">
            <a:noFill/>
            <a:miter lim="800000"/>
            <a:headEnd/>
            <a:tailEnd/>
          </a:ln>
        </p:spPr>
      </p:pic>
      <p:pic>
        <p:nvPicPr>
          <p:cNvPr id="14342" name="Picture 9" descr="Sturmabteilung"/>
          <p:cNvPicPr>
            <a:picLocks noChangeAspect="1" noChangeArrowheads="1"/>
          </p:cNvPicPr>
          <p:nvPr/>
        </p:nvPicPr>
        <p:blipFill>
          <a:blip r:embed="rId4" cstate="print"/>
          <a:srcRect/>
          <a:stretch>
            <a:fillRect/>
          </a:stretch>
        </p:blipFill>
        <p:spPr bwMode="auto">
          <a:xfrm>
            <a:off x="4572000" y="3886200"/>
            <a:ext cx="2209800" cy="2286000"/>
          </a:xfrm>
          <a:prstGeom prst="rect">
            <a:avLst/>
          </a:prstGeom>
          <a:noFill/>
          <a:ln w="9525">
            <a:noFill/>
            <a:miter lim="800000"/>
            <a:headEnd/>
            <a:tailEnd/>
          </a:ln>
        </p:spPr>
      </p:pic>
      <p:pic>
        <p:nvPicPr>
          <p:cNvPr id="14343" name="Picture 10" descr="Rohm"/>
          <p:cNvPicPr>
            <a:picLocks noChangeAspect="1" noChangeArrowheads="1"/>
          </p:cNvPicPr>
          <p:nvPr/>
        </p:nvPicPr>
        <p:blipFill>
          <a:blip r:embed="rId5" cstate="print"/>
          <a:srcRect/>
          <a:stretch>
            <a:fillRect/>
          </a:stretch>
        </p:blipFill>
        <p:spPr bwMode="auto">
          <a:xfrm>
            <a:off x="6934200" y="2819400"/>
            <a:ext cx="2209800" cy="3429000"/>
          </a:xfrm>
          <a:prstGeom prst="rect">
            <a:avLst/>
          </a:prstGeom>
          <a:noFill/>
          <a:ln w="9525">
            <a:noFill/>
            <a:miter lim="800000"/>
            <a:headEnd/>
            <a:tailEnd/>
          </a:ln>
        </p:spPr>
      </p:pic>
    </p:spTree>
    <p:extLst>
      <p:ext uri="{BB962C8B-B14F-4D97-AF65-F5344CB8AC3E}">
        <p14:creationId xmlns:p14="http://schemas.microsoft.com/office/powerpoint/2010/main" val="18045760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Schutzstaffel- SS</a:t>
            </a:r>
          </a:p>
        </p:txBody>
      </p:sp>
      <p:sp>
        <p:nvSpPr>
          <p:cNvPr id="29700" name="Rectangle 4"/>
          <p:cNvSpPr>
            <a:spLocks noGrp="1" noChangeArrowheads="1"/>
          </p:cNvSpPr>
          <p:nvPr>
            <p:ph type="body" sz="half" idx="1"/>
          </p:nvPr>
        </p:nvSpPr>
        <p:spPr>
          <a:xfrm>
            <a:off x="1066800" y="1981200"/>
            <a:ext cx="3702050" cy="4114800"/>
          </a:xfrm>
        </p:spPr>
        <p:txBody>
          <a:bodyPr>
            <a:normAutofit lnSpcReduction="10000"/>
          </a:bodyPr>
          <a:lstStyle/>
          <a:p>
            <a:pPr eaLnBrk="1" hangingPunct="1">
              <a:lnSpc>
                <a:spcPct val="90000"/>
              </a:lnSpc>
              <a:defRPr/>
            </a:pPr>
            <a:r>
              <a:rPr lang="en-US" sz="2000"/>
              <a:t>Formed in 1925, as part of the SA.</a:t>
            </a:r>
          </a:p>
          <a:p>
            <a:pPr eaLnBrk="1" hangingPunct="1">
              <a:lnSpc>
                <a:spcPct val="90000"/>
              </a:lnSpc>
              <a:defRPr/>
            </a:pPr>
            <a:r>
              <a:rPr lang="en-US" sz="2000"/>
              <a:t>Personal Bodyguard to Hitler</a:t>
            </a:r>
          </a:p>
          <a:p>
            <a:pPr eaLnBrk="1" hangingPunct="1">
              <a:lnSpc>
                <a:spcPct val="90000"/>
              </a:lnSpc>
              <a:defRPr/>
            </a:pPr>
            <a:r>
              <a:rPr lang="en-US" sz="2000"/>
              <a:t>Will eventually control police, intelligence services</a:t>
            </a:r>
          </a:p>
          <a:p>
            <a:pPr eaLnBrk="1" hangingPunct="1">
              <a:lnSpc>
                <a:spcPct val="90000"/>
              </a:lnSpc>
              <a:defRPr/>
            </a:pPr>
            <a:r>
              <a:rPr lang="en-US" sz="2000"/>
              <a:t>All aspects of German life</a:t>
            </a:r>
          </a:p>
          <a:p>
            <a:pPr eaLnBrk="1" hangingPunct="1">
              <a:lnSpc>
                <a:spcPct val="90000"/>
              </a:lnSpc>
              <a:defRPr/>
            </a:pPr>
            <a:r>
              <a:rPr lang="en-US" sz="2000"/>
              <a:t>Will form own Military and run concentration camps</a:t>
            </a:r>
          </a:p>
          <a:p>
            <a:pPr eaLnBrk="1" hangingPunct="1">
              <a:lnSpc>
                <a:spcPct val="90000"/>
              </a:lnSpc>
              <a:defRPr/>
            </a:pPr>
            <a:r>
              <a:rPr lang="en-US" sz="2000"/>
              <a:t>Directly responsible for Final Solution</a:t>
            </a:r>
          </a:p>
        </p:txBody>
      </p:sp>
      <p:sp>
        <p:nvSpPr>
          <p:cNvPr id="29701" name="Rectangle 5"/>
          <p:cNvSpPr>
            <a:spLocks noGrp="1" noChangeArrowheads="1"/>
          </p:cNvSpPr>
          <p:nvPr>
            <p:ph type="body" sz="half" idx="2"/>
          </p:nvPr>
        </p:nvSpPr>
        <p:spPr>
          <a:xfrm>
            <a:off x="4908550" y="1981200"/>
            <a:ext cx="3702050" cy="4114800"/>
          </a:xfrm>
        </p:spPr>
        <p:txBody>
          <a:bodyPr/>
          <a:lstStyle/>
          <a:p>
            <a:pPr eaLnBrk="1" hangingPunct="1">
              <a:lnSpc>
                <a:spcPct val="90000"/>
              </a:lnSpc>
              <a:defRPr/>
            </a:pPr>
            <a:endParaRPr lang="en-US" sz="2000"/>
          </a:p>
        </p:txBody>
      </p:sp>
      <p:pic>
        <p:nvPicPr>
          <p:cNvPr id="15365" name="Picture 6" descr="324px-Flag_Schutzstaffel_svg"/>
          <p:cNvPicPr>
            <a:picLocks noChangeAspect="1" noChangeArrowheads="1"/>
          </p:cNvPicPr>
          <p:nvPr/>
        </p:nvPicPr>
        <p:blipFill>
          <a:blip r:embed="rId2" cstate="print"/>
          <a:srcRect/>
          <a:stretch>
            <a:fillRect/>
          </a:stretch>
        </p:blipFill>
        <p:spPr bwMode="auto">
          <a:xfrm>
            <a:off x="6400800" y="1447800"/>
            <a:ext cx="2171700" cy="1524000"/>
          </a:xfrm>
          <a:prstGeom prst="rect">
            <a:avLst/>
          </a:prstGeom>
          <a:noFill/>
          <a:ln w="9525">
            <a:noFill/>
            <a:miter lim="800000"/>
            <a:headEnd/>
            <a:tailEnd/>
          </a:ln>
        </p:spPr>
      </p:pic>
      <p:pic>
        <p:nvPicPr>
          <p:cNvPr id="15366" name="Picture 7" descr="800px-SS_cap_1"/>
          <p:cNvPicPr>
            <a:picLocks noChangeAspect="1" noChangeArrowheads="1"/>
          </p:cNvPicPr>
          <p:nvPr/>
        </p:nvPicPr>
        <p:blipFill>
          <a:blip r:embed="rId3" cstate="print"/>
          <a:srcRect/>
          <a:stretch>
            <a:fillRect/>
          </a:stretch>
        </p:blipFill>
        <p:spPr bwMode="auto">
          <a:xfrm>
            <a:off x="4800600" y="3429000"/>
            <a:ext cx="4038600" cy="2319338"/>
          </a:xfrm>
          <a:prstGeom prst="rect">
            <a:avLst/>
          </a:prstGeom>
          <a:noFill/>
          <a:ln w="9525">
            <a:noFill/>
            <a:miter lim="800000"/>
            <a:headEnd/>
            <a:tailEnd/>
          </a:ln>
        </p:spPr>
      </p:pic>
      <p:pic>
        <p:nvPicPr>
          <p:cNvPr id="15367" name="Picture 8" descr="SS_Division_Totenkopf"/>
          <p:cNvPicPr>
            <a:picLocks noChangeAspect="1" noChangeArrowheads="1"/>
          </p:cNvPicPr>
          <p:nvPr/>
        </p:nvPicPr>
        <p:blipFill>
          <a:blip r:embed="rId4" cstate="print"/>
          <a:srcRect/>
          <a:stretch>
            <a:fillRect/>
          </a:stretch>
        </p:blipFill>
        <p:spPr bwMode="auto">
          <a:xfrm>
            <a:off x="4800600" y="1600200"/>
            <a:ext cx="1181100" cy="1447800"/>
          </a:xfrm>
          <a:prstGeom prst="rect">
            <a:avLst/>
          </a:prstGeom>
          <a:noFill/>
          <a:ln w="9525">
            <a:noFill/>
            <a:miter lim="800000"/>
            <a:headEnd/>
            <a:tailEnd/>
          </a:ln>
        </p:spPr>
      </p:pic>
    </p:spTree>
    <p:extLst>
      <p:ext uri="{BB962C8B-B14F-4D97-AF65-F5344CB8AC3E}">
        <p14:creationId xmlns:p14="http://schemas.microsoft.com/office/powerpoint/2010/main" val="23847153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Early SS</a:t>
            </a:r>
          </a:p>
        </p:txBody>
      </p:sp>
      <p:sp>
        <p:nvSpPr>
          <p:cNvPr id="3" name="Content Placeholder 2"/>
          <p:cNvSpPr>
            <a:spLocks noGrp="1"/>
          </p:cNvSpPr>
          <p:nvPr>
            <p:ph idx="1"/>
          </p:nvPr>
        </p:nvSpPr>
        <p:spPr/>
        <p:txBody>
          <a:bodyPr/>
          <a:lstStyle/>
          <a:p>
            <a:r>
              <a:rPr lang="en-US" dirty="0"/>
              <a:t>Unit Origins of the SS created from SA cadre as </a:t>
            </a:r>
            <a:r>
              <a:rPr lang="en-US" dirty="0" err="1"/>
              <a:t>Stabswache</a:t>
            </a:r>
            <a:r>
              <a:rPr lang="en-US" dirty="0"/>
              <a:t>, soon to be named </a:t>
            </a:r>
            <a:r>
              <a:rPr lang="en-US" dirty="0" err="1"/>
              <a:t>Stosstruppen</a:t>
            </a:r>
            <a:r>
              <a:rPr lang="en-US" dirty="0"/>
              <a:t> Hitler</a:t>
            </a:r>
          </a:p>
          <a:p>
            <a:r>
              <a:rPr lang="en-US" dirty="0"/>
              <a:t>SS bodyguard unit for Hitler </a:t>
            </a:r>
          </a:p>
          <a:p>
            <a:r>
              <a:rPr lang="en-US" dirty="0"/>
              <a:t>Part of SA</a:t>
            </a:r>
          </a:p>
          <a:p>
            <a:r>
              <a:rPr lang="en-US" dirty="0"/>
              <a:t>Select Recruitment</a:t>
            </a:r>
          </a:p>
          <a:p>
            <a:r>
              <a:rPr lang="en-US" dirty="0"/>
              <a:t>Paid</a:t>
            </a:r>
          </a:p>
        </p:txBody>
      </p:sp>
      <p:pic>
        <p:nvPicPr>
          <p:cNvPr id="4" name="Picture 3" descr="175px-1930_pattern_Schutzstaffel_uniform_with_shoulder_board.png"/>
          <p:cNvPicPr>
            <a:picLocks noChangeAspect="1"/>
          </p:cNvPicPr>
          <p:nvPr/>
        </p:nvPicPr>
        <p:blipFill>
          <a:blip r:embed="rId2" cstate="print"/>
          <a:stretch>
            <a:fillRect/>
          </a:stretch>
        </p:blipFill>
        <p:spPr>
          <a:xfrm>
            <a:off x="6324600" y="3200400"/>
            <a:ext cx="2362156" cy="3064054"/>
          </a:xfrm>
          <a:prstGeom prst="rect">
            <a:avLst/>
          </a:prstGeom>
        </p:spPr>
      </p:pic>
    </p:spTree>
    <p:extLst>
      <p:ext uri="{BB962C8B-B14F-4D97-AF65-F5344CB8AC3E}">
        <p14:creationId xmlns:p14="http://schemas.microsoft.com/office/powerpoint/2010/main" val="107272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355"/>
            <a:ext cx="9144000" cy="5749290"/>
          </a:xfrm>
          <a:prstGeom prst="rect">
            <a:avLst/>
          </a:prstGeom>
        </p:spPr>
      </p:pic>
    </p:spTree>
    <p:extLst>
      <p:ext uri="{BB962C8B-B14F-4D97-AF65-F5344CB8AC3E}">
        <p14:creationId xmlns:p14="http://schemas.microsoft.com/office/powerpoint/2010/main" val="48270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Paramilitary 1925-1933</a:t>
            </a:r>
          </a:p>
        </p:txBody>
      </p:sp>
      <p:sp>
        <p:nvSpPr>
          <p:cNvPr id="3" name="Content Placeholder 2"/>
          <p:cNvSpPr>
            <a:spLocks noGrp="1"/>
          </p:cNvSpPr>
          <p:nvPr>
            <p:ph idx="1"/>
          </p:nvPr>
        </p:nvSpPr>
        <p:spPr/>
        <p:txBody>
          <a:bodyPr/>
          <a:lstStyle/>
          <a:p>
            <a:r>
              <a:rPr lang="en-US" dirty="0"/>
              <a:t>Leftwing Groups</a:t>
            </a:r>
          </a:p>
          <a:p>
            <a:r>
              <a:rPr lang="en-US" dirty="0" err="1"/>
              <a:t>Roter</a:t>
            </a:r>
            <a:r>
              <a:rPr lang="en-US" dirty="0"/>
              <a:t> </a:t>
            </a:r>
            <a:r>
              <a:rPr lang="en-US" dirty="0" err="1"/>
              <a:t>Frontkämpferbund</a:t>
            </a:r>
            <a:r>
              <a:rPr lang="en-US" dirty="0"/>
              <a:t>- </a:t>
            </a:r>
            <a:r>
              <a:rPr lang="en-US" dirty="0" err="1"/>
              <a:t>KPD</a:t>
            </a:r>
            <a:r>
              <a:rPr lang="en-US" dirty="0"/>
              <a:t>- Communist Party</a:t>
            </a:r>
          </a:p>
          <a:p>
            <a:r>
              <a:rPr lang="en-US" dirty="0" err="1"/>
              <a:t>Reichsbanner</a:t>
            </a:r>
            <a:r>
              <a:rPr lang="en-US" dirty="0"/>
              <a:t> Schwarz-Rot-Gold- </a:t>
            </a:r>
            <a:r>
              <a:rPr lang="en-US" dirty="0" err="1"/>
              <a:t>SPD</a:t>
            </a:r>
            <a:r>
              <a:rPr lang="en-US" dirty="0"/>
              <a:t>- Socialists</a:t>
            </a:r>
          </a:p>
          <a:p>
            <a:r>
              <a:rPr lang="en-US" dirty="0" err="1"/>
              <a:t>Eiserne</a:t>
            </a:r>
            <a:r>
              <a:rPr lang="en-US" dirty="0"/>
              <a:t> Front- Iron Front- Socialists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724400"/>
            <a:ext cx="1524000" cy="15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724400"/>
            <a:ext cx="1866900" cy="18669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648200"/>
            <a:ext cx="1905000" cy="1905000"/>
          </a:xfrm>
          <a:prstGeom prst="rect">
            <a:avLst/>
          </a:prstGeom>
        </p:spPr>
      </p:pic>
    </p:spTree>
    <p:extLst>
      <p:ext uri="{BB962C8B-B14F-4D97-AF65-F5344CB8AC3E}">
        <p14:creationId xmlns:p14="http://schemas.microsoft.com/office/powerpoint/2010/main" val="55166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0px-RFB_Emblem_-_Roter_Frontkaempfer_Bund_Logo_1.png"/>
          <p:cNvPicPr>
            <a:picLocks noGrp="1" noChangeAspect="1"/>
          </p:cNvPicPr>
          <p:nvPr>
            <p:ph idx="1"/>
          </p:nvPr>
        </p:nvPicPr>
        <p:blipFill>
          <a:blip r:embed="rId2" cstate="print"/>
          <a:stretch>
            <a:fillRect/>
          </a:stretch>
        </p:blipFill>
        <p:spPr>
          <a:xfrm>
            <a:off x="1219200" y="381000"/>
            <a:ext cx="2286000" cy="2286000"/>
          </a:xfrm>
        </p:spPr>
      </p:pic>
      <p:pic>
        <p:nvPicPr>
          <p:cNvPr id="5" name="Picture 4" descr="220px-Reichsbanner_chapter_Stockheim.png"/>
          <p:cNvPicPr>
            <a:picLocks noChangeAspect="1"/>
          </p:cNvPicPr>
          <p:nvPr/>
        </p:nvPicPr>
        <p:blipFill>
          <a:blip r:embed="rId3" cstate="print"/>
          <a:stretch>
            <a:fillRect/>
          </a:stretch>
        </p:blipFill>
        <p:spPr>
          <a:xfrm>
            <a:off x="4648200" y="4038600"/>
            <a:ext cx="4165406" cy="2480310"/>
          </a:xfrm>
          <a:prstGeom prst="rect">
            <a:avLst/>
          </a:prstGeom>
        </p:spPr>
      </p:pic>
      <p:pic>
        <p:nvPicPr>
          <p:cNvPr id="6" name="Picture 5" descr="300px-Bundesarchiv_Bild_183-Z0127-305,_Berlin_1927,_Reichstreffen_RFB,_Thälmann,_Leow.jpg"/>
          <p:cNvPicPr>
            <a:picLocks noChangeAspect="1"/>
          </p:cNvPicPr>
          <p:nvPr/>
        </p:nvPicPr>
        <p:blipFill>
          <a:blip r:embed="rId4" cstate="print"/>
          <a:stretch>
            <a:fillRect/>
          </a:stretch>
        </p:blipFill>
        <p:spPr>
          <a:xfrm>
            <a:off x="3657600" y="533400"/>
            <a:ext cx="5105400" cy="3131312"/>
          </a:xfrm>
          <a:prstGeom prst="rect">
            <a:avLst/>
          </a:prstGeom>
        </p:spPr>
      </p:pic>
      <p:pic>
        <p:nvPicPr>
          <p:cNvPr id="7" name="Picture 6" descr="220px-Bundesarchiv_Bild_102-08218,_Verfassungsfeier,_Hörsing_vor_dem_Berliner_Schloss.jpg"/>
          <p:cNvPicPr>
            <a:picLocks noChangeAspect="1"/>
          </p:cNvPicPr>
          <p:nvPr/>
        </p:nvPicPr>
        <p:blipFill>
          <a:blip r:embed="rId5" cstate="print"/>
          <a:stretch>
            <a:fillRect/>
          </a:stretch>
        </p:blipFill>
        <p:spPr>
          <a:xfrm>
            <a:off x="609600" y="3733800"/>
            <a:ext cx="4023360" cy="2798064"/>
          </a:xfrm>
          <a:prstGeom prst="rect">
            <a:avLst/>
          </a:prstGeom>
        </p:spPr>
      </p:pic>
    </p:spTree>
    <p:extLst>
      <p:ext uri="{BB962C8B-B14F-4D97-AF65-F5344CB8AC3E}">
        <p14:creationId xmlns:p14="http://schemas.microsoft.com/office/powerpoint/2010/main" val="250017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5.jpg"/>
          <p:cNvPicPr>
            <a:picLocks noGrp="1" noChangeAspect="1"/>
          </p:cNvPicPr>
          <p:nvPr>
            <p:ph idx="1"/>
          </p:nvPr>
        </p:nvPicPr>
        <p:blipFill>
          <a:blip r:embed="rId2" cstate="print"/>
          <a:stretch>
            <a:fillRect/>
          </a:stretch>
        </p:blipFill>
        <p:spPr>
          <a:xfrm>
            <a:off x="838200" y="457200"/>
            <a:ext cx="7739062" cy="4953000"/>
          </a:xfrm>
        </p:spPr>
      </p:pic>
    </p:spTree>
    <p:extLst>
      <p:ext uri="{BB962C8B-B14F-4D97-AF65-F5344CB8AC3E}">
        <p14:creationId xmlns:p14="http://schemas.microsoft.com/office/powerpoint/2010/main" val="162916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Warsaw Ghetto Uprising of April 1943 is not the same as the Warsaw Uprising of 1944.</a:t>
            </a:r>
          </a:p>
          <a:p>
            <a:r>
              <a:rPr lang="en-US" dirty="0"/>
              <a:t>The Jews in Warsaw were not heavily armed and the fighting was sporadic low intensity conflict- guerilla war.</a:t>
            </a:r>
          </a:p>
          <a:p>
            <a:r>
              <a:rPr lang="en-US" dirty="0"/>
              <a:t>There were multiple groups that were </a:t>
            </a:r>
            <a:r>
              <a:rPr lang="en-US"/>
              <a:t>loosely coordinated </a:t>
            </a:r>
            <a:r>
              <a:rPr lang="en-US" dirty="0"/>
              <a:t>in the resistance.</a:t>
            </a:r>
          </a:p>
          <a:p>
            <a:endParaRPr lang="en-US" dirty="0"/>
          </a:p>
        </p:txBody>
      </p:sp>
      <p:sp>
        <p:nvSpPr>
          <p:cNvPr id="3" name="Title 2"/>
          <p:cNvSpPr>
            <a:spLocks noGrp="1"/>
          </p:cNvSpPr>
          <p:nvPr>
            <p:ph type="title"/>
          </p:nvPr>
        </p:nvSpPr>
        <p:spPr/>
        <p:txBody>
          <a:bodyPr/>
          <a:lstStyle/>
          <a:p>
            <a:r>
              <a:rPr lang="en-US" dirty="0"/>
              <a:t>Common Misconceptions</a:t>
            </a:r>
          </a:p>
        </p:txBody>
      </p:sp>
    </p:spTree>
    <p:extLst>
      <p:ext uri="{BB962C8B-B14F-4D97-AF65-F5344CB8AC3E}">
        <p14:creationId xmlns:p14="http://schemas.microsoft.com/office/powerpoint/2010/main" val="373605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Paramilitary 1925-1933</a:t>
            </a:r>
          </a:p>
        </p:txBody>
      </p:sp>
      <p:sp>
        <p:nvSpPr>
          <p:cNvPr id="3" name="Content Placeholder 2"/>
          <p:cNvSpPr>
            <a:spLocks noGrp="1"/>
          </p:cNvSpPr>
          <p:nvPr>
            <p:ph idx="1"/>
          </p:nvPr>
        </p:nvSpPr>
        <p:spPr/>
        <p:txBody>
          <a:bodyPr/>
          <a:lstStyle/>
          <a:p>
            <a:r>
              <a:rPr lang="en-US" dirty="0" err="1"/>
              <a:t>Stahlhelm</a:t>
            </a:r>
            <a:r>
              <a:rPr lang="en-US" dirty="0"/>
              <a:t>- Steel Helmet- German National Peoples Party- merged with SA 1933</a:t>
            </a:r>
          </a:p>
          <a:p>
            <a:r>
              <a:rPr lang="en-US" dirty="0"/>
              <a:t>Young German Order</a:t>
            </a:r>
          </a:p>
          <a:p>
            <a:r>
              <a:rPr lang="en-US" dirty="0"/>
              <a:t>Sturmabteilung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915704"/>
            <a:ext cx="1973104" cy="27839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72000"/>
            <a:ext cx="2514600" cy="1752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191000"/>
            <a:ext cx="2209800" cy="2209800"/>
          </a:xfrm>
          <a:prstGeom prst="rect">
            <a:avLst/>
          </a:prstGeom>
        </p:spPr>
      </p:pic>
    </p:spTree>
    <p:extLst>
      <p:ext uri="{BB962C8B-B14F-4D97-AF65-F5344CB8AC3E}">
        <p14:creationId xmlns:p14="http://schemas.microsoft.com/office/powerpoint/2010/main" val="414207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Political Party Violence in the US</a:t>
            </a:r>
          </a:p>
        </p:txBody>
      </p:sp>
      <p:sp>
        <p:nvSpPr>
          <p:cNvPr id="3" name="Content Placeholder 2"/>
          <p:cNvSpPr>
            <a:spLocks noGrp="1"/>
          </p:cNvSpPr>
          <p:nvPr>
            <p:ph idx="1"/>
          </p:nvPr>
        </p:nvSpPr>
        <p:spPr/>
        <p:txBody>
          <a:bodyPr/>
          <a:lstStyle/>
          <a:p>
            <a:r>
              <a:rPr lang="en-US" dirty="0"/>
              <a:t>In the </a:t>
            </a:r>
            <a:r>
              <a:rPr lang="en-US" dirty="0" err="1"/>
              <a:t>1800’s</a:t>
            </a:r>
            <a:r>
              <a:rPr lang="en-US" dirty="0"/>
              <a:t> it was common for gangs to be associated with the political parties.</a:t>
            </a:r>
          </a:p>
          <a:p>
            <a:r>
              <a:rPr lang="en-US" dirty="0"/>
              <a:t>Violent voter intimidation</a:t>
            </a:r>
          </a:p>
          <a:p>
            <a:r>
              <a:rPr lang="en-US" dirty="0"/>
              <a:t>Continues to the day to some degree</a:t>
            </a:r>
          </a:p>
          <a:p>
            <a:r>
              <a:rPr lang="en-US" dirty="0"/>
              <a:t>Trade Unions/ violent pro-life groups</a:t>
            </a:r>
          </a:p>
          <a:p>
            <a:endParaRPr lang="en-US" dirty="0"/>
          </a:p>
        </p:txBody>
      </p:sp>
    </p:spTree>
    <p:extLst>
      <p:ext uri="{BB962C8B-B14F-4D97-AF65-F5344CB8AC3E}">
        <p14:creationId xmlns:p14="http://schemas.microsoft.com/office/powerpoint/2010/main" val="34847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lang="en-US"/>
              <a:t>Hitler becomes Chancellor</a:t>
            </a:r>
          </a:p>
        </p:txBody>
      </p:sp>
      <p:sp>
        <p:nvSpPr>
          <p:cNvPr id="36869" name="Rectangle 5"/>
          <p:cNvSpPr>
            <a:spLocks noGrp="1" noChangeArrowheads="1"/>
          </p:cNvSpPr>
          <p:nvPr>
            <p:ph type="body" sz="half" idx="1"/>
          </p:nvPr>
        </p:nvSpPr>
        <p:spPr>
          <a:xfrm>
            <a:off x="1066800" y="1981200"/>
            <a:ext cx="3702050" cy="4114800"/>
          </a:xfrm>
        </p:spPr>
        <p:txBody>
          <a:bodyPr/>
          <a:lstStyle/>
          <a:p>
            <a:pPr eaLnBrk="1" hangingPunct="1">
              <a:lnSpc>
                <a:spcPct val="90000"/>
              </a:lnSpc>
              <a:defRPr/>
            </a:pPr>
            <a:r>
              <a:rPr lang="en-US" sz="2000"/>
              <a:t>July 1932 Hitler offered position as Vice Chancellor, he refuses.</a:t>
            </a:r>
          </a:p>
          <a:p>
            <a:pPr eaLnBrk="1" hangingPunct="1">
              <a:lnSpc>
                <a:spcPct val="90000"/>
              </a:lnSpc>
              <a:defRPr/>
            </a:pPr>
            <a:r>
              <a:rPr lang="en-US" sz="2000"/>
              <a:t>As the Nazi Party becomes the most powerful Pres. Hindenburg to form a government after several other governments fail.</a:t>
            </a:r>
          </a:p>
          <a:p>
            <a:pPr eaLnBrk="1" hangingPunct="1">
              <a:lnSpc>
                <a:spcPct val="90000"/>
              </a:lnSpc>
              <a:defRPr/>
            </a:pPr>
            <a:r>
              <a:rPr lang="en-US" sz="2000"/>
              <a:t>30 Jan33 Hitler appointed Chancellor of a Center-Right Coalition government</a:t>
            </a:r>
          </a:p>
        </p:txBody>
      </p:sp>
      <p:sp>
        <p:nvSpPr>
          <p:cNvPr id="36870" name="Rectangle 6"/>
          <p:cNvSpPr>
            <a:spLocks noGrp="1" noChangeArrowheads="1"/>
          </p:cNvSpPr>
          <p:nvPr>
            <p:ph type="body" sz="half" idx="2"/>
          </p:nvPr>
        </p:nvSpPr>
        <p:spPr>
          <a:xfrm>
            <a:off x="4908550" y="1981200"/>
            <a:ext cx="3702050" cy="4114800"/>
          </a:xfrm>
        </p:spPr>
        <p:txBody>
          <a:bodyPr/>
          <a:lstStyle/>
          <a:p>
            <a:pPr eaLnBrk="1" hangingPunct="1">
              <a:lnSpc>
                <a:spcPct val="90000"/>
              </a:lnSpc>
              <a:defRPr/>
            </a:pPr>
            <a:endParaRPr lang="en-US" sz="2000"/>
          </a:p>
        </p:txBody>
      </p:sp>
      <p:pic>
        <p:nvPicPr>
          <p:cNvPr id="16389" name="Picture 8" descr="443px-Adolf_Hitler_cph_3a48970"/>
          <p:cNvPicPr>
            <a:picLocks noChangeArrowheads="1"/>
          </p:cNvPicPr>
          <p:nvPr/>
        </p:nvPicPr>
        <p:blipFill>
          <a:blip r:embed="rId2" cstate="print"/>
          <a:srcRect/>
          <a:stretch>
            <a:fillRect/>
          </a:stretch>
        </p:blipFill>
        <p:spPr bwMode="auto">
          <a:xfrm>
            <a:off x="4648200" y="1600200"/>
            <a:ext cx="3586163" cy="4414838"/>
          </a:xfrm>
          <a:prstGeom prst="rect">
            <a:avLst/>
          </a:prstGeom>
          <a:noFill/>
          <a:ln w="9525">
            <a:noFill/>
            <a:miter lim="800000"/>
            <a:headEnd/>
            <a:tailEnd/>
          </a:ln>
        </p:spPr>
      </p:pic>
    </p:spTree>
    <p:extLst>
      <p:ext uri="{BB962C8B-B14F-4D97-AF65-F5344CB8AC3E}">
        <p14:creationId xmlns:p14="http://schemas.microsoft.com/office/powerpoint/2010/main" val="27631215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t>Night of the Long Knives</a:t>
            </a:r>
          </a:p>
        </p:txBody>
      </p:sp>
      <p:sp>
        <p:nvSpPr>
          <p:cNvPr id="53252" name="Rectangle 4"/>
          <p:cNvSpPr>
            <a:spLocks noGrp="1" noChangeArrowheads="1"/>
          </p:cNvSpPr>
          <p:nvPr>
            <p:ph type="body" sz="half" idx="1"/>
          </p:nvPr>
        </p:nvSpPr>
        <p:spPr>
          <a:xfrm>
            <a:off x="1066800" y="1981200"/>
            <a:ext cx="3702050" cy="4114800"/>
          </a:xfrm>
        </p:spPr>
        <p:txBody>
          <a:bodyPr>
            <a:normAutofit fontScale="92500"/>
          </a:bodyPr>
          <a:lstStyle/>
          <a:p>
            <a:pPr eaLnBrk="1" hangingPunct="1">
              <a:lnSpc>
                <a:spcPct val="90000"/>
              </a:lnSpc>
              <a:defRPr/>
            </a:pPr>
            <a:r>
              <a:rPr lang="en-US" sz="2400"/>
              <a:t>30 June34 to 2 July 34</a:t>
            </a:r>
          </a:p>
          <a:p>
            <a:pPr eaLnBrk="1" hangingPunct="1">
              <a:lnSpc>
                <a:spcPct val="90000"/>
              </a:lnSpc>
              <a:defRPr/>
            </a:pPr>
            <a:r>
              <a:rPr lang="en-US" sz="2400"/>
              <a:t>SA top leadership purged</a:t>
            </a:r>
          </a:p>
          <a:p>
            <a:pPr eaLnBrk="1" hangingPunct="1">
              <a:lnSpc>
                <a:spcPct val="90000"/>
              </a:lnSpc>
              <a:defRPr/>
            </a:pPr>
            <a:r>
              <a:rPr lang="en-US" sz="2400"/>
              <a:t>All party opponents purged</a:t>
            </a:r>
          </a:p>
          <a:p>
            <a:pPr eaLnBrk="1" hangingPunct="1">
              <a:lnSpc>
                <a:spcPct val="90000"/>
              </a:lnSpc>
              <a:defRPr/>
            </a:pPr>
            <a:r>
              <a:rPr lang="en-US" sz="2400"/>
              <a:t>Sundry political opponents eliminated</a:t>
            </a:r>
          </a:p>
          <a:p>
            <a:pPr eaLnBrk="1" hangingPunct="1">
              <a:lnSpc>
                <a:spcPct val="90000"/>
              </a:lnSpc>
              <a:defRPr/>
            </a:pPr>
            <a:r>
              <a:rPr lang="en-US" sz="2400"/>
              <a:t>Army cooperation</a:t>
            </a:r>
          </a:p>
          <a:p>
            <a:pPr eaLnBrk="1" hangingPunct="1">
              <a:lnSpc>
                <a:spcPct val="90000"/>
              </a:lnSpc>
              <a:defRPr/>
            </a:pPr>
            <a:r>
              <a:rPr lang="en-US" sz="2400"/>
              <a:t>Hindenburg gives blessing</a:t>
            </a:r>
          </a:p>
          <a:p>
            <a:pPr eaLnBrk="1" hangingPunct="1">
              <a:lnSpc>
                <a:spcPct val="90000"/>
              </a:lnSpc>
              <a:defRPr/>
            </a:pPr>
            <a:r>
              <a:rPr lang="en-US" sz="2400"/>
              <a:t>Military makes Faustian Deal</a:t>
            </a:r>
          </a:p>
        </p:txBody>
      </p:sp>
      <p:sp>
        <p:nvSpPr>
          <p:cNvPr id="53253" name="Rectangle 5"/>
          <p:cNvSpPr>
            <a:spLocks noGrp="1" noChangeArrowheads="1"/>
          </p:cNvSpPr>
          <p:nvPr>
            <p:ph type="body" sz="half" idx="2"/>
          </p:nvPr>
        </p:nvSpPr>
        <p:spPr>
          <a:xfrm>
            <a:off x="4908550" y="1981200"/>
            <a:ext cx="3702050" cy="4114800"/>
          </a:xfrm>
        </p:spPr>
        <p:txBody>
          <a:bodyPr/>
          <a:lstStyle/>
          <a:p>
            <a:pPr eaLnBrk="1" hangingPunct="1">
              <a:lnSpc>
                <a:spcPct val="90000"/>
              </a:lnSpc>
              <a:defRPr/>
            </a:pPr>
            <a:endParaRPr lang="en-US" sz="2400"/>
          </a:p>
        </p:txBody>
      </p:sp>
      <p:pic>
        <p:nvPicPr>
          <p:cNvPr id="26629" name="Picture 6" descr="HLHimmler"/>
          <p:cNvPicPr>
            <a:picLocks noChangeAspect="1" noChangeArrowheads="1"/>
          </p:cNvPicPr>
          <p:nvPr/>
        </p:nvPicPr>
        <p:blipFill>
          <a:blip r:embed="rId2" cstate="print"/>
          <a:srcRect/>
          <a:stretch>
            <a:fillRect/>
          </a:stretch>
        </p:blipFill>
        <p:spPr bwMode="auto">
          <a:xfrm>
            <a:off x="6934200" y="304800"/>
            <a:ext cx="1981200" cy="2819400"/>
          </a:xfrm>
          <a:prstGeom prst="rect">
            <a:avLst/>
          </a:prstGeom>
          <a:noFill/>
          <a:ln w="9525">
            <a:noFill/>
            <a:miter lim="800000"/>
            <a:headEnd/>
            <a:tailEnd/>
          </a:ln>
        </p:spPr>
      </p:pic>
      <p:pic>
        <p:nvPicPr>
          <p:cNvPr id="26630" name="Picture 7" descr="SS-R_T_Heydrich"/>
          <p:cNvPicPr>
            <a:picLocks noChangeAspect="1" noChangeArrowheads="1"/>
          </p:cNvPicPr>
          <p:nvPr/>
        </p:nvPicPr>
        <p:blipFill>
          <a:blip r:embed="rId3" cstate="print"/>
          <a:srcRect/>
          <a:stretch>
            <a:fillRect/>
          </a:stretch>
        </p:blipFill>
        <p:spPr bwMode="auto">
          <a:xfrm>
            <a:off x="6477000" y="3352800"/>
            <a:ext cx="2667000" cy="3505200"/>
          </a:xfrm>
          <a:prstGeom prst="rect">
            <a:avLst/>
          </a:prstGeom>
          <a:noFill/>
          <a:ln w="9525">
            <a:noFill/>
            <a:miter lim="800000"/>
            <a:headEnd/>
            <a:tailEnd/>
          </a:ln>
        </p:spPr>
      </p:pic>
    </p:spTree>
    <p:extLst>
      <p:ext uri="{BB962C8B-B14F-4D97-AF65-F5344CB8AC3E}">
        <p14:creationId xmlns:p14="http://schemas.microsoft.com/office/powerpoint/2010/main" val="33339035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t>Germany 31-39</a:t>
            </a:r>
          </a:p>
        </p:txBody>
      </p:sp>
      <p:sp>
        <p:nvSpPr>
          <p:cNvPr id="55299" name="Rectangle 3"/>
          <p:cNvSpPr>
            <a:spLocks noGrp="1" noChangeArrowheads="1"/>
          </p:cNvSpPr>
          <p:nvPr>
            <p:ph type="body" idx="1"/>
          </p:nvPr>
        </p:nvSpPr>
        <p:spPr/>
        <p:txBody>
          <a:bodyPr/>
          <a:lstStyle/>
          <a:p>
            <a:pPr eaLnBrk="1" hangingPunct="1">
              <a:defRPr/>
            </a:pPr>
            <a:r>
              <a:rPr lang="en-US" sz="2800"/>
              <a:t>1934 German Military rearms and expands in violation of Treaty of Versailles</a:t>
            </a:r>
          </a:p>
          <a:p>
            <a:pPr eaLnBrk="1" hangingPunct="1">
              <a:defRPr/>
            </a:pPr>
            <a:r>
              <a:rPr lang="en-US" sz="2800"/>
              <a:t>2 August 34 Hindenburg dies, Hitler combines off Pres and Chan. Becomes sole leader of Germany</a:t>
            </a:r>
          </a:p>
          <a:p>
            <a:pPr eaLnBrk="1" hangingPunct="1">
              <a:defRPr/>
            </a:pPr>
            <a:r>
              <a:rPr lang="en-US" sz="2800"/>
              <a:t>Anglo-German Naval Treaty 18 Jun35</a:t>
            </a:r>
          </a:p>
          <a:p>
            <a:pPr eaLnBrk="1" hangingPunct="1">
              <a:defRPr/>
            </a:pPr>
            <a:r>
              <a:rPr lang="en-US" sz="2800"/>
              <a:t>7 Mar 36 German Army reenters Rhineland</a:t>
            </a:r>
          </a:p>
          <a:p>
            <a:pPr eaLnBrk="1" hangingPunct="1">
              <a:defRPr/>
            </a:pPr>
            <a:endParaRPr lang="en-US" sz="2800"/>
          </a:p>
        </p:txBody>
      </p:sp>
    </p:spTree>
    <p:extLst>
      <p:ext uri="{BB962C8B-B14F-4D97-AF65-F5344CB8AC3E}">
        <p14:creationId xmlns:p14="http://schemas.microsoft.com/office/powerpoint/2010/main" val="4903422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Reichswehr</a:t>
            </a:r>
          </a:p>
        </p:txBody>
      </p:sp>
      <p:sp>
        <p:nvSpPr>
          <p:cNvPr id="56323" name="Rectangle 3"/>
          <p:cNvSpPr>
            <a:spLocks noGrp="1" noChangeArrowheads="1"/>
          </p:cNvSpPr>
          <p:nvPr>
            <p:ph type="body" sz="half" idx="1"/>
          </p:nvPr>
        </p:nvSpPr>
        <p:spPr>
          <a:xfrm>
            <a:off x="1066800" y="1981200"/>
            <a:ext cx="3702050" cy="4114800"/>
          </a:xfrm>
        </p:spPr>
        <p:txBody>
          <a:bodyPr>
            <a:normAutofit fontScale="92500" lnSpcReduction="20000"/>
          </a:bodyPr>
          <a:lstStyle/>
          <a:p>
            <a:pPr eaLnBrk="1" hangingPunct="1">
              <a:lnSpc>
                <a:spcPct val="90000"/>
              </a:lnSpc>
              <a:defRPr/>
            </a:pPr>
            <a:r>
              <a:rPr lang="en-US" sz="2400"/>
              <a:t>Defeat in World War One</a:t>
            </a:r>
          </a:p>
          <a:p>
            <a:pPr eaLnBrk="1" hangingPunct="1">
              <a:lnSpc>
                <a:spcPct val="90000"/>
              </a:lnSpc>
              <a:defRPr/>
            </a:pPr>
            <a:r>
              <a:rPr lang="en-US" sz="2400"/>
              <a:t>Rebirth under Hans von Seekt</a:t>
            </a:r>
          </a:p>
          <a:p>
            <a:pPr eaLnBrk="1" hangingPunct="1">
              <a:lnSpc>
                <a:spcPct val="90000"/>
              </a:lnSpc>
              <a:defRPr/>
            </a:pPr>
            <a:r>
              <a:rPr lang="en-US" sz="2400"/>
              <a:t>Rapallo Treaty 1922</a:t>
            </a:r>
          </a:p>
          <a:p>
            <a:pPr eaLnBrk="1" hangingPunct="1">
              <a:lnSpc>
                <a:spcPct val="90000"/>
              </a:lnSpc>
              <a:defRPr/>
            </a:pPr>
            <a:r>
              <a:rPr lang="en-US" sz="2400"/>
              <a:t>Germany allowed to train in the Soviet Union</a:t>
            </a:r>
          </a:p>
          <a:p>
            <a:pPr eaLnBrk="1" hangingPunct="1">
              <a:lnSpc>
                <a:spcPct val="90000"/>
              </a:lnSpc>
              <a:defRPr/>
            </a:pPr>
            <a:r>
              <a:rPr lang="en-US" sz="2400"/>
              <a:t>Soviets given technical aid</a:t>
            </a:r>
          </a:p>
          <a:p>
            <a:pPr eaLnBrk="1" hangingPunct="1">
              <a:lnSpc>
                <a:spcPct val="90000"/>
              </a:lnSpc>
              <a:defRPr/>
            </a:pPr>
            <a:r>
              <a:rPr lang="en-US" sz="2400"/>
              <a:t>Army supports glider, athletic, rifle clubs etc</a:t>
            </a:r>
          </a:p>
          <a:p>
            <a:pPr eaLnBrk="1" hangingPunct="1">
              <a:lnSpc>
                <a:spcPct val="90000"/>
              </a:lnSpc>
              <a:defRPr/>
            </a:pPr>
            <a:r>
              <a:rPr lang="en-US" sz="2400"/>
              <a:t>Former Air Force pilots working for Lufthansa</a:t>
            </a:r>
          </a:p>
        </p:txBody>
      </p:sp>
      <p:sp>
        <p:nvSpPr>
          <p:cNvPr id="56324" name="Rectangle 4"/>
          <p:cNvSpPr>
            <a:spLocks noGrp="1" noChangeArrowheads="1"/>
          </p:cNvSpPr>
          <p:nvPr>
            <p:ph type="body" sz="half" idx="2"/>
          </p:nvPr>
        </p:nvSpPr>
        <p:spPr>
          <a:xfrm>
            <a:off x="4908550" y="1981200"/>
            <a:ext cx="3702050" cy="4114800"/>
          </a:xfrm>
        </p:spPr>
        <p:txBody>
          <a:bodyPr/>
          <a:lstStyle/>
          <a:p>
            <a:pPr eaLnBrk="1" hangingPunct="1">
              <a:lnSpc>
                <a:spcPct val="90000"/>
              </a:lnSpc>
              <a:defRPr/>
            </a:pPr>
            <a:endParaRPr lang="en-US" sz="2400"/>
          </a:p>
        </p:txBody>
      </p:sp>
      <p:pic>
        <p:nvPicPr>
          <p:cNvPr id="28677" name="Picture 5" descr="seeckt"/>
          <p:cNvPicPr>
            <a:picLocks noChangeAspect="1" noChangeArrowheads="1"/>
          </p:cNvPicPr>
          <p:nvPr/>
        </p:nvPicPr>
        <p:blipFill>
          <a:blip r:embed="rId3" cstate="print"/>
          <a:srcRect/>
          <a:stretch>
            <a:fillRect/>
          </a:stretch>
        </p:blipFill>
        <p:spPr bwMode="auto">
          <a:xfrm>
            <a:off x="4724400" y="1447800"/>
            <a:ext cx="3657600" cy="4648200"/>
          </a:xfrm>
          <a:prstGeom prst="rect">
            <a:avLst/>
          </a:prstGeom>
          <a:noFill/>
          <a:ln w="9525">
            <a:noFill/>
            <a:miter lim="800000"/>
            <a:headEnd/>
            <a:tailEnd/>
          </a:ln>
        </p:spPr>
      </p:pic>
    </p:spTree>
    <p:extLst>
      <p:ext uri="{BB962C8B-B14F-4D97-AF65-F5344CB8AC3E}">
        <p14:creationId xmlns:p14="http://schemas.microsoft.com/office/powerpoint/2010/main" val="162774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z="4000"/>
              <a:t>German Rearmament</a:t>
            </a:r>
          </a:p>
        </p:txBody>
      </p:sp>
      <p:sp>
        <p:nvSpPr>
          <p:cNvPr id="58371" name="Rectangle 3"/>
          <p:cNvSpPr>
            <a:spLocks noGrp="1" noChangeArrowheads="1"/>
          </p:cNvSpPr>
          <p:nvPr>
            <p:ph type="body" sz="half" idx="1"/>
          </p:nvPr>
        </p:nvSpPr>
        <p:spPr>
          <a:xfrm>
            <a:off x="1066800" y="1981200"/>
            <a:ext cx="3702050" cy="4114800"/>
          </a:xfrm>
        </p:spPr>
        <p:txBody>
          <a:bodyPr/>
          <a:lstStyle/>
          <a:p>
            <a:pPr eaLnBrk="1" hangingPunct="1">
              <a:lnSpc>
                <a:spcPct val="90000"/>
              </a:lnSpc>
              <a:defRPr/>
            </a:pPr>
            <a:r>
              <a:rPr lang="en-US" sz="2000"/>
              <a:t>German military ready to expand, Hitler repudiates Versailles treaty, secretly at first </a:t>
            </a:r>
          </a:p>
          <a:p>
            <a:pPr eaLnBrk="1" hangingPunct="1">
              <a:lnSpc>
                <a:spcPct val="90000"/>
              </a:lnSpc>
              <a:defRPr/>
            </a:pPr>
            <a:endParaRPr lang="en-US" sz="2000"/>
          </a:p>
          <a:p>
            <a:pPr eaLnBrk="1" hangingPunct="1">
              <a:lnSpc>
                <a:spcPct val="90000"/>
              </a:lnSpc>
              <a:defRPr/>
            </a:pPr>
            <a:endParaRPr lang="en-US" sz="2000"/>
          </a:p>
        </p:txBody>
      </p:sp>
      <p:sp>
        <p:nvSpPr>
          <p:cNvPr id="58372" name="Rectangle 4"/>
          <p:cNvSpPr>
            <a:spLocks noGrp="1" noChangeArrowheads="1"/>
          </p:cNvSpPr>
          <p:nvPr>
            <p:ph type="body" sz="half" idx="2"/>
          </p:nvPr>
        </p:nvSpPr>
        <p:spPr>
          <a:xfrm>
            <a:off x="4908550" y="1981200"/>
            <a:ext cx="3702050" cy="4114800"/>
          </a:xfrm>
        </p:spPr>
        <p:txBody>
          <a:bodyPr/>
          <a:lstStyle/>
          <a:p>
            <a:pPr eaLnBrk="1" hangingPunct="1">
              <a:lnSpc>
                <a:spcPct val="90000"/>
              </a:lnSpc>
              <a:defRPr/>
            </a:pPr>
            <a:endParaRPr lang="en-US" sz="2000"/>
          </a:p>
        </p:txBody>
      </p:sp>
      <p:pic>
        <p:nvPicPr>
          <p:cNvPr id="29701" name="Picture 5" descr="33796992"/>
          <p:cNvPicPr>
            <a:picLocks noChangeAspect="1" noChangeArrowheads="1"/>
          </p:cNvPicPr>
          <p:nvPr/>
        </p:nvPicPr>
        <p:blipFill>
          <a:blip r:embed="rId3" cstate="print"/>
          <a:srcRect/>
          <a:stretch>
            <a:fillRect/>
          </a:stretch>
        </p:blipFill>
        <p:spPr bwMode="auto">
          <a:xfrm>
            <a:off x="4648200" y="1676400"/>
            <a:ext cx="3867150" cy="2133600"/>
          </a:xfrm>
          <a:prstGeom prst="rect">
            <a:avLst/>
          </a:prstGeom>
          <a:noFill/>
          <a:ln w="9525">
            <a:noFill/>
            <a:miter lim="800000"/>
            <a:headEnd/>
            <a:tailEnd/>
          </a:ln>
        </p:spPr>
      </p:pic>
      <p:pic>
        <p:nvPicPr>
          <p:cNvPr id="29702" name="Picture 6" descr="1204147117_1_Grosstraktor"/>
          <p:cNvPicPr>
            <a:picLocks noChangeAspect="1" noChangeArrowheads="1"/>
          </p:cNvPicPr>
          <p:nvPr/>
        </p:nvPicPr>
        <p:blipFill>
          <a:blip r:embed="rId4" cstate="print"/>
          <a:srcRect/>
          <a:stretch>
            <a:fillRect/>
          </a:stretch>
        </p:blipFill>
        <p:spPr bwMode="auto">
          <a:xfrm>
            <a:off x="457200" y="3200400"/>
            <a:ext cx="1981200" cy="2590800"/>
          </a:xfrm>
          <a:prstGeom prst="rect">
            <a:avLst/>
          </a:prstGeom>
          <a:noFill/>
          <a:ln w="9525">
            <a:noFill/>
            <a:miter lim="800000"/>
            <a:headEnd/>
            <a:tailEnd/>
          </a:ln>
        </p:spPr>
      </p:pic>
      <p:pic>
        <p:nvPicPr>
          <p:cNvPr id="29703" name="Picture 7" descr="542104"/>
          <p:cNvPicPr>
            <a:picLocks noChangeAspect="1" noChangeArrowheads="1"/>
          </p:cNvPicPr>
          <p:nvPr/>
        </p:nvPicPr>
        <p:blipFill>
          <a:blip r:embed="rId5" cstate="print"/>
          <a:srcRect/>
          <a:stretch>
            <a:fillRect/>
          </a:stretch>
        </p:blipFill>
        <p:spPr bwMode="auto">
          <a:xfrm>
            <a:off x="3657600" y="4114800"/>
            <a:ext cx="2667000" cy="2286000"/>
          </a:xfrm>
          <a:prstGeom prst="rect">
            <a:avLst/>
          </a:prstGeom>
          <a:noFill/>
          <a:ln w="9525">
            <a:noFill/>
            <a:miter lim="800000"/>
            <a:headEnd/>
            <a:tailEnd/>
          </a:ln>
        </p:spPr>
      </p:pic>
    </p:spTree>
    <p:extLst>
      <p:ext uri="{BB962C8B-B14F-4D97-AF65-F5344CB8AC3E}">
        <p14:creationId xmlns:p14="http://schemas.microsoft.com/office/powerpoint/2010/main" val="30970272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Anti-Semitism</a:t>
            </a:r>
          </a:p>
        </p:txBody>
      </p:sp>
      <p:sp>
        <p:nvSpPr>
          <p:cNvPr id="3" name="Content Placeholder 2"/>
          <p:cNvSpPr>
            <a:spLocks noGrp="1"/>
          </p:cNvSpPr>
          <p:nvPr>
            <p:ph idx="1"/>
          </p:nvPr>
        </p:nvSpPr>
        <p:spPr/>
        <p:txBody>
          <a:bodyPr>
            <a:normAutofit lnSpcReduction="10000"/>
          </a:bodyPr>
          <a:lstStyle/>
          <a:p>
            <a:r>
              <a:rPr lang="en-US" dirty="0"/>
              <a:t>Greece</a:t>
            </a:r>
          </a:p>
          <a:p>
            <a:r>
              <a:rPr lang="en-US" dirty="0"/>
              <a:t>Rome-Diaspora</a:t>
            </a:r>
          </a:p>
          <a:p>
            <a:r>
              <a:rPr lang="en-US" dirty="0"/>
              <a:t>Early Christianity- desecration of the Host- blood libel, killers of Christ</a:t>
            </a:r>
          </a:p>
          <a:p>
            <a:r>
              <a:rPr lang="en-US" dirty="0"/>
              <a:t>Persecution, England, Germany, Russia, France, Spain Medieval Period</a:t>
            </a:r>
          </a:p>
          <a:p>
            <a:r>
              <a:rPr lang="en-US" dirty="0"/>
              <a:t>Jews expelled from England 1276-1655</a:t>
            </a:r>
          </a:p>
          <a:p>
            <a:r>
              <a:rPr lang="en-US" dirty="0"/>
              <a:t>Social Darwinism</a:t>
            </a:r>
          </a:p>
          <a:p>
            <a:r>
              <a:rPr lang="en-US" dirty="0"/>
              <a:t>Dreyfus Affair</a:t>
            </a:r>
          </a:p>
          <a:p>
            <a:r>
              <a:rPr lang="en-US" dirty="0"/>
              <a:t>Protocols of the Elders of Zion</a:t>
            </a:r>
          </a:p>
          <a:p>
            <a:endParaRPr lang="en-US" dirty="0"/>
          </a:p>
          <a:p>
            <a:endParaRPr lang="en-US" dirty="0"/>
          </a:p>
        </p:txBody>
      </p:sp>
    </p:spTree>
    <p:extLst>
      <p:ext uri="{BB962C8B-B14F-4D97-AF65-F5344CB8AC3E}">
        <p14:creationId xmlns:p14="http://schemas.microsoft.com/office/powerpoint/2010/main" val="2334276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50px-BritLibCottonNeroD1Fol183vPersecutedJews.jpg"/>
          <p:cNvPicPr>
            <a:picLocks noGrp="1" noChangeAspect="1"/>
          </p:cNvPicPr>
          <p:nvPr>
            <p:ph idx="1"/>
          </p:nvPr>
        </p:nvPicPr>
        <p:blipFill>
          <a:blip r:embed="rId2" cstate="print"/>
          <a:stretch>
            <a:fillRect/>
          </a:stretch>
        </p:blipFill>
        <p:spPr>
          <a:xfrm>
            <a:off x="762000" y="457200"/>
            <a:ext cx="7315200" cy="5410199"/>
          </a:xfrm>
        </p:spPr>
      </p:pic>
    </p:spTree>
    <p:extLst>
      <p:ext uri="{BB962C8B-B14F-4D97-AF65-F5344CB8AC3E}">
        <p14:creationId xmlns:p14="http://schemas.microsoft.com/office/powerpoint/2010/main" val="1053822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1543_On_the_Jews_and_Their_Lies_by_Martin_Luther.jpg"/>
          <p:cNvPicPr>
            <a:picLocks noGrp="1" noChangeAspect="1"/>
          </p:cNvPicPr>
          <p:nvPr>
            <p:ph sz="half" idx="1"/>
          </p:nvPr>
        </p:nvPicPr>
        <p:blipFill>
          <a:blip r:embed="rId2" cstate="print"/>
          <a:stretch>
            <a:fillRect/>
          </a:stretch>
        </p:blipFill>
        <p:spPr>
          <a:xfrm>
            <a:off x="1071562" y="2101056"/>
            <a:ext cx="2428875" cy="3524250"/>
          </a:xfrm>
        </p:spPr>
      </p:pic>
      <p:pic>
        <p:nvPicPr>
          <p:cNvPr id="7" name="Content Placeholder 6" descr="Descreationofhost.gif"/>
          <p:cNvPicPr>
            <a:picLocks noGrp="1" noChangeAspect="1"/>
          </p:cNvPicPr>
          <p:nvPr>
            <p:ph sz="half" idx="2"/>
          </p:nvPr>
        </p:nvPicPr>
        <p:blipFill>
          <a:blip r:embed="rId3" cstate="print"/>
          <a:stretch>
            <a:fillRect/>
          </a:stretch>
        </p:blipFill>
        <p:spPr>
          <a:xfrm>
            <a:off x="4514850" y="1600200"/>
            <a:ext cx="4019550" cy="4571999"/>
          </a:xfrm>
        </p:spPr>
      </p:pic>
    </p:spTree>
    <p:extLst>
      <p:ext uri="{BB962C8B-B14F-4D97-AF65-F5344CB8AC3E}">
        <p14:creationId xmlns:p14="http://schemas.microsoft.com/office/powerpoint/2010/main" val="290746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800px-Europe_1914"/>
          <p:cNvPicPr>
            <a:picLocks noChangeAspect="1" noChangeArrowheads="1"/>
          </p:cNvPicPr>
          <p:nvPr/>
        </p:nvPicPr>
        <p:blipFill>
          <a:blip r:embed="rId2" cstate="print"/>
          <a:srcRect/>
          <a:stretch>
            <a:fillRect/>
          </a:stretch>
        </p:blipFill>
        <p:spPr bwMode="auto">
          <a:xfrm>
            <a:off x="304800" y="152400"/>
            <a:ext cx="8686800" cy="6477000"/>
          </a:xfrm>
          <a:prstGeom prst="rect">
            <a:avLst/>
          </a:prstGeom>
          <a:noFill/>
          <a:ln w="9525">
            <a:noFill/>
            <a:miter lim="800000"/>
            <a:headEnd/>
            <a:tailEnd/>
          </a:ln>
        </p:spPr>
      </p:pic>
    </p:spTree>
    <p:extLst>
      <p:ext uri="{BB962C8B-B14F-4D97-AF65-F5344CB8AC3E}">
        <p14:creationId xmlns:p14="http://schemas.microsoft.com/office/powerpoint/2010/main" val="13685702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20px-18960415_antisemitic_political_cartoon_in_Sound_Money.jpg"/>
          <p:cNvPicPr>
            <a:picLocks noGrp="1" noChangeAspect="1"/>
          </p:cNvPicPr>
          <p:nvPr>
            <p:ph idx="1"/>
          </p:nvPr>
        </p:nvPicPr>
        <p:blipFill>
          <a:blip r:embed="rId2" cstate="print"/>
          <a:stretch>
            <a:fillRect/>
          </a:stretch>
        </p:blipFill>
        <p:spPr>
          <a:xfrm>
            <a:off x="990600" y="762000"/>
            <a:ext cx="7315200" cy="5257799"/>
          </a:xfrm>
        </p:spPr>
      </p:pic>
    </p:spTree>
    <p:extLst>
      <p:ext uri="{BB962C8B-B14F-4D97-AF65-F5344CB8AC3E}">
        <p14:creationId xmlns:p14="http://schemas.microsoft.com/office/powerpoint/2010/main" val="164633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800px-Nazi_Anti-Semitic_Propaganda_by_David_Shankbone.jpg"/>
          <p:cNvPicPr>
            <a:picLocks noGrp="1" noChangeAspect="1"/>
          </p:cNvPicPr>
          <p:nvPr>
            <p:ph idx="1"/>
          </p:nvPr>
        </p:nvPicPr>
        <p:blipFill>
          <a:blip r:embed="rId2" cstate="print"/>
          <a:stretch>
            <a:fillRect/>
          </a:stretch>
        </p:blipFill>
        <p:spPr>
          <a:xfrm>
            <a:off x="838200" y="381000"/>
            <a:ext cx="7602415" cy="5943600"/>
          </a:xfrm>
        </p:spPr>
      </p:pic>
    </p:spTree>
    <p:extLst>
      <p:ext uri="{BB962C8B-B14F-4D97-AF65-F5344CB8AC3E}">
        <p14:creationId xmlns:p14="http://schemas.microsoft.com/office/powerpoint/2010/main" val="162430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issued this order?</a:t>
            </a:r>
          </a:p>
        </p:txBody>
      </p:sp>
      <p:sp>
        <p:nvSpPr>
          <p:cNvPr id="3" name="Content Placeholder 2"/>
          <p:cNvSpPr>
            <a:spLocks noGrp="1"/>
          </p:cNvSpPr>
          <p:nvPr>
            <p:ph idx="1"/>
          </p:nvPr>
        </p:nvSpPr>
        <p:spPr/>
        <p:txBody>
          <a:bodyPr>
            <a:normAutofit/>
          </a:bodyPr>
          <a:lstStyle/>
          <a:p>
            <a:r>
              <a:rPr lang="en-US" dirty="0"/>
              <a:t>The Jews, as a class violating every regulation of trade established by the Treasury Department and also department orders, are hereby expelled …within twenty-four hours from the receipt of this order</a:t>
            </a:r>
          </a:p>
          <a:p>
            <a:r>
              <a:rPr lang="en-US" dirty="0"/>
              <a:t>that no Jews are to be permitted to travel on the road southward</a:t>
            </a:r>
          </a:p>
          <a:p>
            <a:r>
              <a:rPr lang="en-US" dirty="0"/>
              <a:t>"all cotton speculators, Jews, and all vagabonds with no honest means of support", to leave the district.</a:t>
            </a:r>
          </a:p>
        </p:txBody>
      </p:sp>
    </p:spTree>
    <p:extLst>
      <p:ext uri="{BB962C8B-B14F-4D97-AF65-F5344CB8AC3E}">
        <p14:creationId xmlns:p14="http://schemas.microsoft.com/office/powerpoint/2010/main" val="3238693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Nazi Racial policies</a:t>
            </a:r>
          </a:p>
        </p:txBody>
      </p:sp>
      <p:sp>
        <p:nvSpPr>
          <p:cNvPr id="3" name="Content Placeholder 2"/>
          <p:cNvSpPr>
            <a:spLocks noGrp="1"/>
          </p:cNvSpPr>
          <p:nvPr>
            <p:ph idx="1"/>
          </p:nvPr>
        </p:nvSpPr>
        <p:spPr/>
        <p:txBody>
          <a:bodyPr>
            <a:normAutofit fontScale="32500" lnSpcReduction="20000"/>
          </a:bodyPr>
          <a:lstStyle/>
          <a:p>
            <a:r>
              <a:rPr lang="en-US" dirty="0">
                <a:hlinkClick r:id="rId2" tooltip="Germans"/>
              </a:rPr>
              <a:t>Germans</a:t>
            </a:r>
            <a:r>
              <a:rPr lang="en-US" dirty="0"/>
              <a:t> from </a:t>
            </a:r>
            <a:r>
              <a:rPr lang="en-US" dirty="0">
                <a:hlinkClick r:id="rId3" tooltip="Germany"/>
              </a:rPr>
              <a:t>Germany</a:t>
            </a:r>
            <a:r>
              <a:rPr lang="en-US" dirty="0"/>
              <a:t> (</a:t>
            </a:r>
            <a:r>
              <a:rPr lang="en-US" i="1" dirty="0" err="1">
                <a:hlinkClick r:id="rId4" tooltip="Imperial Germans"/>
              </a:rPr>
              <a:t>Reichsdeutsche</a:t>
            </a:r>
            <a:r>
              <a:rPr lang="en-US" dirty="0"/>
              <a:t>) - </a:t>
            </a:r>
            <a:r>
              <a:rPr lang="en-US" dirty="0">
                <a:hlinkClick r:id="rId5" tooltip="Northern &#10;Germany"/>
              </a:rPr>
              <a:t>Nordic Germans</a:t>
            </a:r>
            <a:r>
              <a:rPr lang="en-US" dirty="0"/>
              <a:t> are said most favorable, but all German citizens are in the top category.</a:t>
            </a:r>
          </a:p>
          <a:p>
            <a:r>
              <a:rPr lang="en-US" dirty="0"/>
              <a:t>Germans from outside, active ethnic Germans (</a:t>
            </a:r>
            <a:r>
              <a:rPr lang="en-US" i="1" dirty="0" err="1"/>
              <a:t>Volksdeutsche</a:t>
            </a:r>
            <a:r>
              <a:rPr lang="en-US" dirty="0"/>
              <a:t>), </a:t>
            </a:r>
            <a:r>
              <a:rPr lang="en-US" dirty="0">
                <a:hlinkClick r:id="rId6" tooltip="Honorary &#10;Aryan"/>
              </a:rPr>
              <a:t>honorary "Aryans"</a:t>
            </a:r>
            <a:r>
              <a:rPr lang="en-US" dirty="0"/>
              <a:t> from </a:t>
            </a:r>
            <a:r>
              <a:rPr lang="en-US" dirty="0">
                <a:hlinkClick r:id="rId7" tooltip="Axis powers"/>
              </a:rPr>
              <a:t>Axis powers</a:t>
            </a:r>
            <a:r>
              <a:rPr lang="en-US" dirty="0"/>
              <a:t>, European countries in </a:t>
            </a:r>
            <a:r>
              <a:rPr lang="en-US" dirty="0" err="1">
                <a:hlinkClick r:id="rId8" tooltip="Volksliste"/>
              </a:rPr>
              <a:t>Volksliste</a:t>
            </a:r>
            <a:r>
              <a:rPr lang="en-US" dirty="0"/>
              <a:t> category 1 and 2 (see </a:t>
            </a:r>
            <a:r>
              <a:rPr lang="en-US" i="1" dirty="0" err="1">
                <a:hlinkClick r:id="rId9" tooltip="Volksdeutsche"/>
              </a:rPr>
              <a:t>Volksdeutsche</a:t>
            </a:r>
            <a:r>
              <a:rPr lang="en-US" dirty="0"/>
              <a:t> and </a:t>
            </a:r>
            <a:r>
              <a:rPr lang="en-US" i="1" dirty="0" err="1">
                <a:hlinkClick r:id="rId10" tooltip="Deutschstämmige"/>
              </a:rPr>
              <a:t>Deutschstämmige</a:t>
            </a:r>
            <a:r>
              <a:rPr lang="en-US" dirty="0"/>
              <a:t>).</a:t>
            </a:r>
          </a:p>
          <a:p>
            <a:r>
              <a:rPr lang="en-US" dirty="0"/>
              <a:t>Germans from outside, passive Germans and members of families (</a:t>
            </a:r>
            <a:r>
              <a:rPr lang="en-US" i="1" dirty="0" err="1"/>
              <a:t>Deutschstämmige</a:t>
            </a:r>
            <a:r>
              <a:rPr lang="en-US" dirty="0"/>
              <a:t>), handicapped, political dissidents, common criminals in </a:t>
            </a:r>
            <a:r>
              <a:rPr lang="en-US" dirty="0" err="1"/>
              <a:t>Volksliste</a:t>
            </a:r>
            <a:r>
              <a:rPr lang="en-US" dirty="0"/>
              <a:t> category 3 and 4.</a:t>
            </a:r>
          </a:p>
          <a:p>
            <a:r>
              <a:rPr lang="en-US" dirty="0"/>
              <a:t>Other Germanic peoples closely related to Germans (</a:t>
            </a:r>
            <a:r>
              <a:rPr lang="en-US" dirty="0">
                <a:hlinkClick r:id="rId11" tooltip="Norwegians"/>
              </a:rPr>
              <a:t>Norwegians</a:t>
            </a:r>
            <a:r>
              <a:rPr lang="en-US" dirty="0"/>
              <a:t>, </a:t>
            </a:r>
            <a:r>
              <a:rPr lang="en-US" dirty="0">
                <a:hlinkClick r:id="rId12" tooltip="Danes"/>
              </a:rPr>
              <a:t>Danes</a:t>
            </a:r>
            <a:r>
              <a:rPr lang="en-US" dirty="0"/>
              <a:t>, </a:t>
            </a:r>
            <a:r>
              <a:rPr lang="en-US" dirty="0">
                <a:hlinkClick r:id="rId13" tooltip="Swedes"/>
              </a:rPr>
              <a:t>Swedes</a:t>
            </a:r>
            <a:r>
              <a:rPr lang="en-US" dirty="0"/>
              <a:t>, </a:t>
            </a:r>
            <a:r>
              <a:rPr lang="en-US" dirty="0">
                <a:hlinkClick r:id="rId14" tooltip="Swedish-speaking Finns"/>
              </a:rPr>
              <a:t>Finland-Swedes</a:t>
            </a:r>
            <a:r>
              <a:rPr lang="en-US" dirty="0"/>
              <a:t> </a:t>
            </a:r>
            <a:r>
              <a:rPr lang="en-US" baseline="30000" dirty="0">
                <a:hlinkClick r:id="rId15"/>
              </a:rPr>
              <a:t>[13]</a:t>
            </a:r>
            <a:r>
              <a:rPr lang="en-US" dirty="0"/>
              <a:t>, </a:t>
            </a:r>
            <a:r>
              <a:rPr lang="en-US" dirty="0">
                <a:hlinkClick r:id="rId16" tooltip="Estonian &#10;Swedes"/>
              </a:rPr>
              <a:t>Estonian Swedes</a:t>
            </a:r>
            <a:r>
              <a:rPr lang="en-US" dirty="0"/>
              <a:t>, </a:t>
            </a:r>
            <a:r>
              <a:rPr lang="en-US" dirty="0">
                <a:hlinkClick r:id="rId17" tooltip="Faroese &#10;people"/>
              </a:rPr>
              <a:t>Faroese</a:t>
            </a:r>
            <a:r>
              <a:rPr lang="en-US" dirty="0"/>
              <a:t>, </a:t>
            </a:r>
            <a:r>
              <a:rPr lang="en-US" dirty="0">
                <a:hlinkClick r:id="rId18" tooltip="Flemish &#10;people"/>
              </a:rPr>
              <a:t>Flemings</a:t>
            </a:r>
            <a:r>
              <a:rPr lang="en-US" dirty="0"/>
              <a:t>, </a:t>
            </a:r>
            <a:r>
              <a:rPr lang="en-US" dirty="0">
                <a:hlinkClick r:id="rId19" tooltip="Icelanders"/>
              </a:rPr>
              <a:t>Icelanders</a:t>
            </a:r>
            <a:r>
              <a:rPr lang="en-US" dirty="0"/>
              <a:t>, </a:t>
            </a:r>
            <a:r>
              <a:rPr lang="en-US" dirty="0">
                <a:hlinkClick r:id="rId20" tooltip="English &#10;people"/>
              </a:rPr>
              <a:t>English</a:t>
            </a:r>
            <a:r>
              <a:rPr lang="en-US" dirty="0"/>
              <a:t> and the </a:t>
            </a:r>
            <a:r>
              <a:rPr lang="en-US" dirty="0">
                <a:hlinkClick r:id="rId21" tooltip="Dutch people"/>
              </a:rPr>
              <a:t>Dutch</a:t>
            </a:r>
            <a:r>
              <a:rPr lang="en-US" dirty="0"/>
              <a:t>) but treated as categories 1 and 2 in most privileges, especially pro-Nazi sympathizers. Until 1942, the </a:t>
            </a:r>
            <a:r>
              <a:rPr lang="en-US" dirty="0">
                <a:hlinkClick r:id="rId22" tooltip="Greeks"/>
              </a:rPr>
              <a:t>Greeks</a:t>
            </a:r>
            <a:r>
              <a:rPr lang="en-US" dirty="0"/>
              <a:t> were included in this category by virtue of their being descendants of the </a:t>
            </a:r>
            <a:r>
              <a:rPr lang="en-US" dirty="0">
                <a:hlinkClick r:id="rId23" tooltip="Ancient&#10; Greeks"/>
              </a:rPr>
              <a:t>Ancient Greeks</a:t>
            </a:r>
            <a:r>
              <a:rPr lang="en-US" dirty="0"/>
              <a:t>.</a:t>
            </a:r>
          </a:p>
          <a:p>
            <a:r>
              <a:rPr lang="en-US" dirty="0">
                <a:hlinkClick r:id="rId24" tooltip="Italian&#10; people"/>
              </a:rPr>
              <a:t>Italians</a:t>
            </a:r>
            <a:r>
              <a:rPr lang="en-US" dirty="0"/>
              <a:t> (particularly from regions north of </a:t>
            </a:r>
            <a:r>
              <a:rPr lang="en-US" dirty="0">
                <a:hlinkClick r:id="rId25" tooltip="Rome"/>
              </a:rPr>
              <a:t>Rome</a:t>
            </a:r>
            <a:r>
              <a:rPr lang="en-US" dirty="0"/>
              <a:t>, e.g. </a:t>
            </a:r>
            <a:r>
              <a:rPr lang="en-US" dirty="0">
                <a:hlinkClick r:id="rId26" tooltip="Tuscany"/>
              </a:rPr>
              <a:t>Tuscany</a:t>
            </a:r>
            <a:r>
              <a:rPr lang="en-US" dirty="0"/>
              <a:t>, </a:t>
            </a:r>
            <a:r>
              <a:rPr lang="en-US" dirty="0">
                <a:hlinkClick r:id="rId27" tooltip="Lombardy"/>
              </a:rPr>
              <a:t>Lombardy</a:t>
            </a:r>
            <a:r>
              <a:rPr lang="en-US" dirty="0"/>
              <a:t>, etc.), </a:t>
            </a:r>
            <a:r>
              <a:rPr lang="en-US" dirty="0">
                <a:hlinkClick r:id="rId28" tooltip="Spanish people"/>
              </a:rPr>
              <a:t>Spaniards</a:t>
            </a:r>
            <a:r>
              <a:rPr lang="en-US" dirty="0"/>
              <a:t> (particularly </a:t>
            </a:r>
            <a:r>
              <a:rPr lang="en-US" dirty="0">
                <a:hlinkClick r:id="rId29" tooltip="Basque people"/>
              </a:rPr>
              <a:t>Basques</a:t>
            </a:r>
            <a:r>
              <a:rPr lang="en-US" dirty="0"/>
              <a:t>) and </a:t>
            </a:r>
            <a:r>
              <a:rPr lang="en-US" dirty="0">
                <a:hlinkClick r:id="rId30" tooltip="Portuguese people"/>
              </a:rPr>
              <a:t>Portuguese</a:t>
            </a:r>
            <a:r>
              <a:rPr lang="en-US" dirty="0"/>
              <a:t> were treated as category 1 and 2, especially pro-Nazi sympathizers (e.g. </a:t>
            </a:r>
            <a:r>
              <a:rPr lang="en-US" dirty="0">
                <a:hlinkClick r:id="rId31" tooltip="Fascist Italy"/>
              </a:rPr>
              <a:t>Fascist Italy</a:t>
            </a:r>
            <a:r>
              <a:rPr lang="en-US" dirty="0"/>
              <a:t>, </a:t>
            </a:r>
            <a:r>
              <a:rPr lang="en-US" dirty="0" err="1">
                <a:hlinkClick r:id="rId32" tooltip="Spain &#10;under Franco"/>
              </a:rPr>
              <a:t>Francoist</a:t>
            </a:r>
            <a:r>
              <a:rPr lang="en-US" dirty="0">
                <a:hlinkClick r:id="rId32" tooltip="Spain &#10;under Franco"/>
              </a:rPr>
              <a:t> Spain</a:t>
            </a:r>
            <a:r>
              <a:rPr lang="en-US" dirty="0"/>
              <a:t>, and </a:t>
            </a:r>
            <a:r>
              <a:rPr lang="en-US" dirty="0" err="1">
                <a:hlinkClick r:id="rId33" tooltip="Estado Novo (Portugal)"/>
              </a:rPr>
              <a:t>Salazarist</a:t>
            </a:r>
            <a:r>
              <a:rPr lang="en-US" dirty="0">
                <a:hlinkClick r:id="rId33" tooltip="Estado Novo (Portugal)"/>
              </a:rPr>
              <a:t> Portugal</a:t>
            </a:r>
            <a:r>
              <a:rPr lang="en-US" dirty="0"/>
              <a:t> diplomats). Some </a:t>
            </a:r>
            <a:r>
              <a:rPr lang="en-US" dirty="0">
                <a:hlinkClick r:id="rId34" tooltip="Southern &#10;Italian"/>
              </a:rPr>
              <a:t>Southern Italians</a:t>
            </a:r>
            <a:r>
              <a:rPr lang="en-US" dirty="0"/>
              <a:t> were treated as least (Suspicion of </a:t>
            </a:r>
            <a:r>
              <a:rPr lang="en-US" dirty="0">
                <a:hlinkClick r:id="rId35" tooltip="Miscegenation"/>
              </a:rPr>
              <a:t>miscegenation</a:t>
            </a:r>
            <a:r>
              <a:rPr lang="en-US" dirty="0"/>
              <a:t> with </a:t>
            </a:r>
            <a:r>
              <a:rPr lang="en-US" dirty="0">
                <a:hlinkClick r:id="rId36" tooltip="Black &#10;people"/>
              </a:rPr>
              <a:t>African</a:t>
            </a:r>
            <a:r>
              <a:rPr lang="en-US" dirty="0"/>
              <a:t> and </a:t>
            </a:r>
            <a:r>
              <a:rPr lang="en-US" dirty="0">
                <a:hlinkClick r:id="rId37" tooltip="Semitic"/>
              </a:rPr>
              <a:t>Semitic peoples</a:t>
            </a:r>
            <a:r>
              <a:rPr lang="en-US" dirty="0"/>
              <a:t>), but within the same category. The Greeks are included in this category after 1943, due to their strong anti-Nazi resistance movement.</a:t>
            </a:r>
          </a:p>
          <a:p>
            <a:r>
              <a:rPr lang="en-US" dirty="0">
                <a:hlinkClick r:id="rId38" tooltip="Celtic &#10;nations"/>
              </a:rPr>
              <a:t>Celtic/Gaelic peoples</a:t>
            </a:r>
            <a:r>
              <a:rPr lang="en-US" dirty="0"/>
              <a:t>: </a:t>
            </a:r>
            <a:r>
              <a:rPr lang="en-US" dirty="0">
                <a:hlinkClick r:id="rId39" tooltip="Irish people"/>
              </a:rPr>
              <a:t>Irish</a:t>
            </a:r>
            <a:r>
              <a:rPr lang="en-US" dirty="0"/>
              <a:t>, </a:t>
            </a:r>
            <a:r>
              <a:rPr lang="en-US" dirty="0">
                <a:hlinkClick r:id="rId40" tooltip="Scottish &#10;people"/>
              </a:rPr>
              <a:t>Scottish</a:t>
            </a:r>
            <a:r>
              <a:rPr lang="en-US" dirty="0"/>
              <a:t> and </a:t>
            </a:r>
            <a:r>
              <a:rPr lang="en-US" dirty="0">
                <a:hlinkClick r:id="rId41" tooltip="Welsh people"/>
              </a:rPr>
              <a:t>Welsh</a:t>
            </a:r>
            <a:r>
              <a:rPr lang="en-US" dirty="0"/>
              <a:t>.</a:t>
            </a:r>
          </a:p>
          <a:p>
            <a:r>
              <a:rPr lang="en-US" dirty="0">
                <a:hlinkClick r:id="rId42" tooltip="French &#10;people"/>
              </a:rPr>
              <a:t>French people</a:t>
            </a:r>
            <a:r>
              <a:rPr lang="en-US" dirty="0"/>
              <a:t> in </a:t>
            </a:r>
            <a:r>
              <a:rPr lang="en-US" dirty="0">
                <a:hlinkClick r:id="rId43" tooltip="France"/>
              </a:rPr>
              <a:t>France</a:t>
            </a:r>
            <a:r>
              <a:rPr lang="en-US" dirty="0"/>
              <a:t> (except German speaking </a:t>
            </a:r>
            <a:r>
              <a:rPr lang="en-US" dirty="0">
                <a:hlinkClick r:id="rId44" tooltip="Alsace"/>
              </a:rPr>
              <a:t>Alsatians</a:t>
            </a:r>
            <a:r>
              <a:rPr lang="en-US" dirty="0"/>
              <a:t>, and pro-Nazi French supporters in categories 1 and 2).</a:t>
            </a:r>
          </a:p>
          <a:p>
            <a:r>
              <a:rPr lang="en-US" dirty="0"/>
              <a:t>Highlander Polish (</a:t>
            </a:r>
            <a:r>
              <a:rPr lang="en-US" i="1" dirty="0" err="1">
                <a:hlinkClick r:id="rId45" tooltip="Goralenvolk"/>
              </a:rPr>
              <a:t>Goralenvolk</a:t>
            </a:r>
            <a:r>
              <a:rPr lang="en-US" dirty="0"/>
              <a:t>): an attempt to split the </a:t>
            </a:r>
            <a:r>
              <a:rPr lang="en-US" dirty="0">
                <a:hlinkClick r:id="rId46" tooltip="Poles"/>
              </a:rPr>
              <a:t>Polish nation</a:t>
            </a:r>
            <a:r>
              <a:rPr lang="en-US" dirty="0"/>
              <a:t> by using local collaborators.</a:t>
            </a:r>
          </a:p>
          <a:p>
            <a:r>
              <a:rPr lang="en-US" dirty="0">
                <a:hlinkClick r:id="rId47" tooltip="Hungarian people"/>
              </a:rPr>
              <a:t>Hungarians</a:t>
            </a:r>
            <a:r>
              <a:rPr lang="en-US" dirty="0"/>
              <a:t>, </a:t>
            </a:r>
            <a:r>
              <a:rPr lang="en-US" dirty="0">
                <a:hlinkClick r:id="rId48" tooltip="Estonians"/>
              </a:rPr>
              <a:t>Estonians</a:t>
            </a:r>
            <a:r>
              <a:rPr lang="en-US" dirty="0"/>
              <a:t>, and </a:t>
            </a:r>
            <a:r>
              <a:rPr lang="en-US" dirty="0">
                <a:hlinkClick r:id="rId49" tooltip="Finns"/>
              </a:rPr>
              <a:t>Finns</a:t>
            </a:r>
            <a:r>
              <a:rPr lang="en-US" dirty="0"/>
              <a:t> (despite their non </a:t>
            </a:r>
            <a:r>
              <a:rPr lang="en-US" dirty="0">
                <a:hlinkClick r:id="rId50" tooltip="Indo-European"/>
              </a:rPr>
              <a:t>Indo-European</a:t>
            </a:r>
            <a:r>
              <a:rPr lang="en-US" dirty="0"/>
              <a:t> languages), </a:t>
            </a:r>
            <a:r>
              <a:rPr lang="en-US" dirty="0">
                <a:hlinkClick r:id="rId51" tooltip="Balts"/>
              </a:rPr>
              <a:t>Baltic peoples</a:t>
            </a:r>
            <a:r>
              <a:rPr lang="en-US" dirty="0"/>
              <a:t> (</a:t>
            </a:r>
            <a:r>
              <a:rPr lang="en-US" dirty="0">
                <a:hlinkClick r:id="rId52" tooltip="Lithuanian people"/>
              </a:rPr>
              <a:t>Lithuanians</a:t>
            </a:r>
            <a:r>
              <a:rPr lang="en-US" dirty="0"/>
              <a:t> and </a:t>
            </a:r>
            <a:r>
              <a:rPr lang="en-US" dirty="0">
                <a:hlinkClick r:id="rId53" tooltip="Latvian &#10;people"/>
              </a:rPr>
              <a:t>Latvians</a:t>
            </a:r>
            <a:r>
              <a:rPr lang="en-US" dirty="0"/>
              <a:t>) and </a:t>
            </a:r>
            <a:r>
              <a:rPr lang="en-US" dirty="0">
                <a:hlinkClick r:id="rId54" tooltip="Romanians"/>
              </a:rPr>
              <a:t>Romanians</a:t>
            </a:r>
            <a:r>
              <a:rPr lang="en-US" dirty="0"/>
              <a:t>, </a:t>
            </a:r>
            <a:r>
              <a:rPr lang="en-US" dirty="0">
                <a:hlinkClick r:id="rId55" tooltip="Bulgarians"/>
              </a:rPr>
              <a:t>Bulgarians</a:t>
            </a:r>
            <a:r>
              <a:rPr lang="en-US" dirty="0"/>
              <a:t> and </a:t>
            </a:r>
            <a:r>
              <a:rPr lang="en-US" dirty="0">
                <a:hlinkClick r:id="rId56" tooltip="Croats"/>
              </a:rPr>
              <a:t>Croats</a:t>
            </a:r>
            <a:r>
              <a:rPr lang="en-US" dirty="0"/>
              <a:t>.</a:t>
            </a:r>
          </a:p>
          <a:p>
            <a:r>
              <a:rPr lang="en-US" dirty="0">
                <a:hlinkClick r:id="rId57" tooltip="Ukrainians"/>
              </a:rPr>
              <a:t>Ukrainians</a:t>
            </a:r>
            <a:r>
              <a:rPr lang="en-US" dirty="0"/>
              <a:t>: Many were part of </a:t>
            </a:r>
            <a:r>
              <a:rPr lang="en-US" dirty="0" err="1">
                <a:hlinkClick r:id="rId58" tooltip="Waffen SS"/>
              </a:rPr>
              <a:t>Waffen</a:t>
            </a:r>
            <a:r>
              <a:rPr lang="en-US" dirty="0">
                <a:hlinkClick r:id="rId58" tooltip="Waffen SS"/>
              </a:rPr>
              <a:t> SS</a:t>
            </a:r>
            <a:r>
              <a:rPr lang="en-US" dirty="0"/>
              <a:t> divisions (</a:t>
            </a:r>
            <a:r>
              <a:rPr lang="en-US" dirty="0">
                <a:hlinkClick r:id="rId59" tooltip="14th Waffen Grenadier Division of the SS (1st Ukrainian)"/>
              </a:rPr>
              <a:t>SS-</a:t>
            </a:r>
            <a:r>
              <a:rPr lang="en-US" dirty="0" err="1">
                <a:hlinkClick r:id="rId59" tooltip="14th Waffen Grenadier Division of the SS (1st Ukrainian)"/>
              </a:rPr>
              <a:t>Galizien</a:t>
            </a:r>
            <a:r>
              <a:rPr lang="en-US" dirty="0"/>
              <a:t>), while others were exterminated as partisans suspected in supporting the </a:t>
            </a:r>
            <a:r>
              <a:rPr lang="en-US" dirty="0">
                <a:hlinkClick r:id="rId60" tooltip="Red Army"/>
              </a:rPr>
              <a:t>Red Army</a:t>
            </a:r>
            <a:r>
              <a:rPr lang="en-US" dirty="0"/>
              <a:t>.</a:t>
            </a:r>
          </a:p>
          <a:p>
            <a:r>
              <a:rPr lang="en-US" dirty="0">
                <a:hlinkClick r:id="rId61" tooltip="Russians"/>
              </a:rPr>
              <a:t>Russians</a:t>
            </a:r>
            <a:r>
              <a:rPr lang="en-US" dirty="0"/>
              <a:t>, </a:t>
            </a:r>
            <a:r>
              <a:rPr lang="en-US" dirty="0">
                <a:hlinkClick r:id="rId62" tooltip="Belarusians"/>
              </a:rPr>
              <a:t>Belarusians</a:t>
            </a:r>
            <a:r>
              <a:rPr lang="en-US" dirty="0"/>
              <a:t> (from </a:t>
            </a:r>
            <a:r>
              <a:rPr lang="en-US" dirty="0">
                <a:hlinkClick r:id="rId63" tooltip="East &#10;Slavic"/>
              </a:rPr>
              <a:t>East Slavic</a:t>
            </a:r>
            <a:r>
              <a:rPr lang="en-US" dirty="0"/>
              <a:t> group), </a:t>
            </a:r>
            <a:r>
              <a:rPr lang="en-US" dirty="0">
                <a:hlinkClick r:id="rId64" tooltip="Serbs"/>
              </a:rPr>
              <a:t>Serbs</a:t>
            </a:r>
            <a:r>
              <a:rPr lang="en-US" dirty="0"/>
              <a:t> (from </a:t>
            </a:r>
            <a:r>
              <a:rPr lang="en-US" dirty="0">
                <a:hlinkClick r:id="rId65" tooltip="South Slavic"/>
              </a:rPr>
              <a:t>South Slavic</a:t>
            </a:r>
            <a:r>
              <a:rPr lang="en-US" dirty="0"/>
              <a:t> group) were considered to be </a:t>
            </a:r>
            <a:r>
              <a:rPr lang="en-US" dirty="0" err="1">
                <a:hlinkClick r:id="rId66" tooltip="Untermensch"/>
              </a:rPr>
              <a:t>Untermensch</a:t>
            </a:r>
            <a:r>
              <a:rPr lang="en-US" dirty="0"/>
              <a:t> ("under men") in the standard Nazi ideological texts.</a:t>
            </a:r>
            <a:r>
              <a:rPr lang="en-US" baseline="30000" dirty="0">
                <a:hlinkClick r:id="rId67"/>
              </a:rPr>
              <a:t>[14]</a:t>
            </a:r>
            <a:endParaRPr lang="en-US" dirty="0"/>
          </a:p>
          <a:p>
            <a:r>
              <a:rPr lang="en-US" dirty="0">
                <a:hlinkClick r:id="rId46" tooltip="Poles"/>
              </a:rPr>
              <a:t>Poles</a:t>
            </a:r>
            <a:r>
              <a:rPr lang="en-US" dirty="0"/>
              <a:t> were considered to be </a:t>
            </a:r>
            <a:r>
              <a:rPr lang="en-US" dirty="0" err="1">
                <a:hlinkClick r:id="rId66" tooltip="Untermensch"/>
              </a:rPr>
              <a:t>Untermensch</a:t>
            </a:r>
            <a:r>
              <a:rPr lang="en-US" dirty="0"/>
              <a:t> ("under men") in Nazi ideology.</a:t>
            </a:r>
            <a:r>
              <a:rPr lang="en-US" baseline="30000" dirty="0">
                <a:hlinkClick r:id="rId68"/>
              </a:rPr>
              <a:t>[15]</a:t>
            </a:r>
            <a:endParaRPr lang="en-US" dirty="0"/>
          </a:p>
          <a:p>
            <a:r>
              <a:rPr lang="en-US" dirty="0"/>
              <a:t>Enemy nationals who happened to fall under the white "Aryan" racial category (i.e. </a:t>
            </a:r>
            <a:r>
              <a:rPr lang="en-US" dirty="0">
                <a:hlinkClick r:id="rId69" tooltip="United States of America"/>
              </a:rPr>
              <a:t>United States of America</a:t>
            </a:r>
            <a:r>
              <a:rPr lang="en-US" dirty="0"/>
              <a:t> and </a:t>
            </a:r>
            <a:r>
              <a:rPr lang="en-US" dirty="0">
                <a:hlinkClick r:id="rId70" tooltip="Canada"/>
              </a:rPr>
              <a:t>Canada</a:t>
            </a:r>
            <a:r>
              <a:rPr lang="en-US" dirty="0"/>
              <a:t>), but were living in Germany at the time, were treated with suspicion by legal restrictions.</a:t>
            </a:r>
          </a:p>
          <a:p>
            <a:r>
              <a:rPr lang="en-US" dirty="0"/>
              <a:t>The categories of "races" deemed unworthy and subject to discrimination.</a:t>
            </a:r>
          </a:p>
          <a:p>
            <a:r>
              <a:rPr lang="en-US" dirty="0"/>
              <a:t>Jews-divided into various degrees of religious denomination, </a:t>
            </a:r>
            <a:r>
              <a:rPr lang="en-US" i="1" dirty="0" err="1"/>
              <a:t>Mischlinge</a:t>
            </a:r>
            <a:r>
              <a:rPr lang="en-US" dirty="0"/>
              <a:t> or of half/part-Jewish ancestries (esp. of one Jewish parent, highly illegal under the race laws) and </a:t>
            </a:r>
            <a:r>
              <a:rPr lang="en-US" i="1" dirty="0" err="1"/>
              <a:t>Rassenschande</a:t>
            </a:r>
            <a:r>
              <a:rPr lang="en-US" dirty="0"/>
              <a:t> or "Aryan" Germans found as converts into Judaism.</a:t>
            </a:r>
          </a:p>
          <a:p>
            <a:r>
              <a:rPr lang="en-US" dirty="0"/>
              <a:t>"</a:t>
            </a:r>
            <a:r>
              <a:rPr lang="en-US" dirty="0" err="1">
                <a:hlinkClick r:id="rId71" tooltip="Life unworthy of life"/>
              </a:rPr>
              <a:t>Lebensunwertes</a:t>
            </a:r>
            <a:r>
              <a:rPr lang="en-US" dirty="0">
                <a:hlinkClick r:id="rId71" tooltip="Life unworthy of life"/>
              </a:rPr>
              <a:t> </a:t>
            </a:r>
            <a:r>
              <a:rPr lang="en-US" dirty="0" err="1">
                <a:hlinkClick r:id="rId71" tooltip="Life unworthy of life"/>
              </a:rPr>
              <a:t>Leben</a:t>
            </a:r>
            <a:r>
              <a:rPr lang="en-US" dirty="0"/>
              <a:t>" ("Life unworthy of life"). As well as Jews, it included the Gypsies/Roma, also subject to extermination during </a:t>
            </a:r>
            <a:r>
              <a:rPr lang="en-US" i="1" dirty="0" err="1"/>
              <a:t>Porrajmos</a:t>
            </a:r>
            <a:r>
              <a:rPr lang="en-US" dirty="0"/>
              <a:t>. Includes minuscule numbers of darker-skinned German nationals: non-whites from colonial Africa, as well as Arabs and Berbers in North Africa. Homosexuals and disabled people (based on physical and mental illnesses) were also considered to be part of this category, and subject to eugenics policies, including compulsory sterilization, internment and deportation.</a:t>
            </a:r>
          </a:p>
          <a:p>
            <a:endParaRPr lang="en-US" dirty="0"/>
          </a:p>
        </p:txBody>
      </p:sp>
    </p:spTree>
    <p:extLst>
      <p:ext uri="{BB962C8B-B14F-4D97-AF65-F5344CB8AC3E}">
        <p14:creationId xmlns:p14="http://schemas.microsoft.com/office/powerpoint/2010/main" val="98099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Nazi views on Race</a:t>
            </a:r>
          </a:p>
        </p:txBody>
      </p:sp>
      <p:sp>
        <p:nvSpPr>
          <p:cNvPr id="3" name="Content Placeholder 2"/>
          <p:cNvSpPr>
            <a:spLocks noGrp="1"/>
          </p:cNvSpPr>
          <p:nvPr>
            <p:ph idx="1"/>
          </p:nvPr>
        </p:nvSpPr>
        <p:spPr/>
        <p:txBody>
          <a:bodyPr>
            <a:normAutofit fontScale="85000" lnSpcReduction="10000"/>
          </a:bodyPr>
          <a:lstStyle/>
          <a:p>
            <a:endParaRPr lang="en-US" dirty="0"/>
          </a:p>
          <a:p>
            <a:r>
              <a:rPr lang="en-US" dirty="0"/>
              <a:t>The lowest Jews, Negroes, and Gypsies.</a:t>
            </a:r>
          </a:p>
          <a:p>
            <a:r>
              <a:rPr lang="en-US" dirty="0"/>
              <a:t>Other people of Color, Arabs, Indian’s. American Indians, Chinese, all other Asians etc.  Japanese honorary Aryans</a:t>
            </a:r>
          </a:p>
          <a:p>
            <a:r>
              <a:rPr lang="en-US" dirty="0"/>
              <a:t>Next level Slav’s-though there were some “Germanic elements” that might be salvaged.</a:t>
            </a:r>
          </a:p>
          <a:p>
            <a:r>
              <a:rPr lang="en-US" dirty="0"/>
              <a:t>Other Non-Aryans –Celts, French, Italians (Romans considered Aryan depending on the Nazi writer), Spanish, Greeks (though Ancient Greeks considered Aryan) </a:t>
            </a:r>
            <a:r>
              <a:rPr lang="en-US" dirty="0" err="1"/>
              <a:t>etc</a:t>
            </a:r>
            <a:endParaRPr lang="en-US" dirty="0"/>
          </a:p>
          <a:p>
            <a:r>
              <a:rPr lang="en-US" dirty="0"/>
              <a:t>Non-German Aryan’s -Dutch, British, Norwegians, Swedes, Danes, Finns - German Aryan’s</a:t>
            </a:r>
          </a:p>
          <a:p>
            <a:endParaRPr lang="en-US" dirty="0"/>
          </a:p>
        </p:txBody>
      </p:sp>
    </p:spTree>
    <p:extLst>
      <p:ext uri="{BB962C8B-B14F-4D97-AF65-F5344CB8AC3E}">
        <p14:creationId xmlns:p14="http://schemas.microsoft.com/office/powerpoint/2010/main" val="419570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Kristallnacht</a:t>
            </a:r>
            <a:endParaRPr lang="en-US" dirty="0"/>
          </a:p>
        </p:txBody>
      </p:sp>
      <p:sp>
        <p:nvSpPr>
          <p:cNvPr id="4" name="Content Placeholder 3"/>
          <p:cNvSpPr>
            <a:spLocks noGrp="1"/>
          </p:cNvSpPr>
          <p:nvPr>
            <p:ph sz="half" idx="1"/>
          </p:nvPr>
        </p:nvSpPr>
        <p:spPr/>
        <p:txBody>
          <a:bodyPr/>
          <a:lstStyle/>
          <a:p>
            <a:r>
              <a:rPr lang="en-US" dirty="0"/>
              <a:t> October 1938 expulsion of Polish Jew from Germany</a:t>
            </a:r>
          </a:p>
          <a:p>
            <a:r>
              <a:rPr lang="en-US" dirty="0"/>
              <a:t>7 Nov 38 assassination of Ernst </a:t>
            </a:r>
            <a:r>
              <a:rPr lang="en-US" dirty="0" err="1"/>
              <a:t>vom</a:t>
            </a:r>
            <a:r>
              <a:rPr lang="en-US" dirty="0"/>
              <a:t> </a:t>
            </a:r>
            <a:r>
              <a:rPr lang="en-US" dirty="0" err="1"/>
              <a:t>Rath</a:t>
            </a:r>
            <a:r>
              <a:rPr lang="en-US" dirty="0"/>
              <a:t> by Herschel </a:t>
            </a:r>
            <a:r>
              <a:rPr lang="en-US" dirty="0" err="1"/>
              <a:t>Grynszpsan</a:t>
            </a:r>
            <a:endParaRPr lang="en-US" dirty="0"/>
          </a:p>
          <a:p>
            <a:r>
              <a:rPr lang="en-US" dirty="0"/>
              <a:t>9-10 Nov 38 </a:t>
            </a:r>
            <a:r>
              <a:rPr lang="en-US" dirty="0" err="1"/>
              <a:t>Kristallnacht</a:t>
            </a:r>
            <a:endParaRPr lang="en-US" dirty="0"/>
          </a:p>
        </p:txBody>
      </p:sp>
      <p:pic>
        <p:nvPicPr>
          <p:cNvPr id="6" name="Content Placeholder 5" descr="200px-Ernst-vom-Rath.jpg"/>
          <p:cNvPicPr>
            <a:picLocks noGrp="1" noChangeAspect="1"/>
          </p:cNvPicPr>
          <p:nvPr>
            <p:ph sz="half" idx="2"/>
          </p:nvPr>
        </p:nvPicPr>
        <p:blipFill>
          <a:blip r:embed="rId2" cstate="print"/>
          <a:stretch>
            <a:fillRect/>
          </a:stretch>
        </p:blipFill>
        <p:spPr>
          <a:xfrm>
            <a:off x="4419600" y="304800"/>
            <a:ext cx="1854200" cy="2133600"/>
          </a:xfrm>
        </p:spPr>
      </p:pic>
      <p:pic>
        <p:nvPicPr>
          <p:cNvPr id="7" name="Picture 6" descr="150px-Herschel_Grynszpan_nov_7_1938.jpg"/>
          <p:cNvPicPr>
            <a:picLocks noChangeAspect="1"/>
          </p:cNvPicPr>
          <p:nvPr/>
        </p:nvPicPr>
        <p:blipFill>
          <a:blip r:embed="rId3" cstate="print"/>
          <a:stretch>
            <a:fillRect/>
          </a:stretch>
        </p:blipFill>
        <p:spPr>
          <a:xfrm>
            <a:off x="7086600" y="457200"/>
            <a:ext cx="1428750" cy="2095500"/>
          </a:xfrm>
          <a:prstGeom prst="rect">
            <a:avLst/>
          </a:prstGeom>
        </p:spPr>
      </p:pic>
      <p:pic>
        <p:nvPicPr>
          <p:cNvPr id="8" name="Picture 7" descr="275px-1938_Interior_of_Berlin_synagogue_after_Kristallnacht.jpg"/>
          <p:cNvPicPr>
            <a:picLocks noChangeAspect="1"/>
          </p:cNvPicPr>
          <p:nvPr/>
        </p:nvPicPr>
        <p:blipFill>
          <a:blip r:embed="rId4" cstate="print"/>
          <a:stretch>
            <a:fillRect/>
          </a:stretch>
        </p:blipFill>
        <p:spPr>
          <a:xfrm>
            <a:off x="5410200" y="2743200"/>
            <a:ext cx="3492500" cy="2438400"/>
          </a:xfrm>
          <a:prstGeom prst="rect">
            <a:avLst/>
          </a:prstGeom>
        </p:spPr>
      </p:pic>
    </p:spTree>
    <p:extLst>
      <p:ext uri="{BB962C8B-B14F-4D97-AF65-F5344CB8AC3E}">
        <p14:creationId xmlns:p14="http://schemas.microsoft.com/office/powerpoint/2010/main" val="699855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Fights over control of Jewish “Problem”</a:t>
            </a:r>
          </a:p>
        </p:txBody>
      </p:sp>
      <p:pic>
        <p:nvPicPr>
          <p:cNvPr id="5" name="Content Placeholder 4" descr="225px-Wilhelm_Frick_72-919.jpg"/>
          <p:cNvPicPr>
            <a:picLocks noGrp="1" noChangeAspect="1"/>
          </p:cNvPicPr>
          <p:nvPr>
            <p:ph sz="half" idx="1"/>
          </p:nvPr>
        </p:nvPicPr>
        <p:blipFill>
          <a:blip r:embed="rId2" cstate="print"/>
          <a:stretch>
            <a:fillRect/>
          </a:stretch>
        </p:blipFill>
        <p:spPr>
          <a:xfrm>
            <a:off x="4495800" y="1524000"/>
            <a:ext cx="1885950" cy="2097881"/>
          </a:xfrm>
        </p:spPr>
      </p:pic>
      <p:pic>
        <p:nvPicPr>
          <p:cNvPr id="6" name="Content Placeholder 5" descr="225px-Bundesarchiv_Bild_146-1969-054-16,_Reinhard_Heydrich.jpg"/>
          <p:cNvPicPr>
            <a:picLocks noGrp="1" noChangeAspect="1"/>
          </p:cNvPicPr>
          <p:nvPr>
            <p:ph sz="half" idx="2"/>
          </p:nvPr>
        </p:nvPicPr>
        <p:blipFill>
          <a:blip r:embed="rId3" cstate="print"/>
          <a:stretch>
            <a:fillRect/>
          </a:stretch>
        </p:blipFill>
        <p:spPr>
          <a:xfrm>
            <a:off x="6781800" y="1066800"/>
            <a:ext cx="2057400" cy="2971800"/>
          </a:xfrm>
        </p:spPr>
      </p:pic>
      <p:pic>
        <p:nvPicPr>
          <p:cNvPr id="7" name="Picture 6" descr="245px-Bundesarchiv_Bild_183-R99621,_Heinrich_Himmler.jpg"/>
          <p:cNvPicPr>
            <a:picLocks noChangeAspect="1"/>
          </p:cNvPicPr>
          <p:nvPr/>
        </p:nvPicPr>
        <p:blipFill>
          <a:blip r:embed="rId4" cstate="print"/>
          <a:stretch>
            <a:fillRect/>
          </a:stretch>
        </p:blipFill>
        <p:spPr>
          <a:xfrm>
            <a:off x="7010400" y="4191000"/>
            <a:ext cx="1859280" cy="2316480"/>
          </a:xfrm>
          <a:prstGeom prst="rect">
            <a:avLst/>
          </a:prstGeom>
        </p:spPr>
      </p:pic>
      <p:pic>
        <p:nvPicPr>
          <p:cNvPr id="8" name="Picture 7" descr="225px-Goering1932.jpg"/>
          <p:cNvPicPr>
            <a:picLocks noChangeAspect="1"/>
          </p:cNvPicPr>
          <p:nvPr/>
        </p:nvPicPr>
        <p:blipFill>
          <a:blip r:embed="rId5" cstate="print"/>
          <a:stretch>
            <a:fillRect/>
          </a:stretch>
        </p:blipFill>
        <p:spPr>
          <a:xfrm>
            <a:off x="4953000" y="3810000"/>
            <a:ext cx="1885950" cy="2590800"/>
          </a:xfrm>
          <a:prstGeom prst="rect">
            <a:avLst/>
          </a:prstGeom>
        </p:spPr>
      </p:pic>
      <p:pic>
        <p:nvPicPr>
          <p:cNvPr id="9" name="Picture 8" descr="245px-Bundesarchiv_Bild_146-1968-101-20A,_Joseph_Goebbels.jpg"/>
          <p:cNvPicPr>
            <a:picLocks noChangeAspect="1"/>
          </p:cNvPicPr>
          <p:nvPr/>
        </p:nvPicPr>
        <p:blipFill>
          <a:blip r:embed="rId6" cstate="print"/>
          <a:stretch>
            <a:fillRect/>
          </a:stretch>
        </p:blipFill>
        <p:spPr>
          <a:xfrm>
            <a:off x="457200" y="1447800"/>
            <a:ext cx="1905000" cy="2133600"/>
          </a:xfrm>
          <a:prstGeom prst="rect">
            <a:avLst/>
          </a:prstGeom>
        </p:spPr>
      </p:pic>
      <p:pic>
        <p:nvPicPr>
          <p:cNvPr id="10" name="Picture 9" descr="225px-Bundesarchiv_Bild_146-1997-011-24,_Julius_Streicher.jpg"/>
          <p:cNvPicPr>
            <a:picLocks noChangeAspect="1"/>
          </p:cNvPicPr>
          <p:nvPr/>
        </p:nvPicPr>
        <p:blipFill>
          <a:blip r:embed="rId7" cstate="print"/>
          <a:stretch>
            <a:fillRect/>
          </a:stretch>
        </p:blipFill>
        <p:spPr>
          <a:xfrm>
            <a:off x="533400" y="3581400"/>
            <a:ext cx="2362200" cy="2840736"/>
          </a:xfrm>
          <a:prstGeom prst="rect">
            <a:avLst/>
          </a:prstGeom>
        </p:spPr>
      </p:pic>
    </p:spTree>
    <p:extLst>
      <p:ext uri="{BB962C8B-B14F-4D97-AF65-F5344CB8AC3E}">
        <p14:creationId xmlns:p14="http://schemas.microsoft.com/office/powerpoint/2010/main" val="239636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Emigration Plans</a:t>
            </a:r>
          </a:p>
        </p:txBody>
      </p:sp>
      <p:sp>
        <p:nvSpPr>
          <p:cNvPr id="5" name="Content Placeholder 4"/>
          <p:cNvSpPr>
            <a:spLocks noGrp="1"/>
          </p:cNvSpPr>
          <p:nvPr>
            <p:ph idx="1"/>
          </p:nvPr>
        </p:nvSpPr>
        <p:spPr/>
        <p:txBody>
          <a:bodyPr/>
          <a:lstStyle/>
          <a:p>
            <a:r>
              <a:rPr lang="en-US" dirty="0"/>
              <a:t>Palestine stopped by Royal Navy after Arab violence in 1937-1938</a:t>
            </a:r>
          </a:p>
          <a:p>
            <a:r>
              <a:rPr lang="en-US" dirty="0"/>
              <a:t>Madagascar Plan</a:t>
            </a:r>
          </a:p>
          <a:p>
            <a:r>
              <a:rPr lang="en-US" dirty="0" err="1"/>
              <a:t>Nisko</a:t>
            </a:r>
            <a:r>
              <a:rPr lang="en-US" dirty="0"/>
              <a:t> Plan</a:t>
            </a:r>
          </a:p>
        </p:txBody>
      </p:sp>
    </p:spTree>
    <p:extLst>
      <p:ext uri="{BB962C8B-B14F-4D97-AF65-F5344CB8AC3E}">
        <p14:creationId xmlns:p14="http://schemas.microsoft.com/office/powerpoint/2010/main" val="1399851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Camps</a:t>
            </a:r>
          </a:p>
        </p:txBody>
      </p:sp>
      <p:sp>
        <p:nvSpPr>
          <p:cNvPr id="3" name="Content Placeholder 2"/>
          <p:cNvSpPr>
            <a:spLocks noGrp="1"/>
          </p:cNvSpPr>
          <p:nvPr>
            <p:ph idx="1"/>
          </p:nvPr>
        </p:nvSpPr>
        <p:spPr/>
        <p:txBody>
          <a:bodyPr/>
          <a:lstStyle/>
          <a:p>
            <a:r>
              <a:rPr lang="en-US" dirty="0"/>
              <a:t>Labor Camps</a:t>
            </a:r>
          </a:p>
          <a:p>
            <a:r>
              <a:rPr lang="en-US" dirty="0"/>
              <a:t>Transit and Collection Camps</a:t>
            </a:r>
          </a:p>
          <a:p>
            <a:r>
              <a:rPr lang="en-US" dirty="0"/>
              <a:t>Re-education Camps</a:t>
            </a:r>
          </a:p>
          <a:p>
            <a:r>
              <a:rPr lang="en-US" dirty="0"/>
              <a:t>Hostage Camps</a:t>
            </a:r>
          </a:p>
          <a:p>
            <a:r>
              <a:rPr lang="en-US" dirty="0"/>
              <a:t>Extermination Camps</a:t>
            </a:r>
          </a:p>
        </p:txBody>
      </p:sp>
    </p:spTree>
    <p:extLst>
      <p:ext uri="{BB962C8B-B14F-4D97-AF65-F5344CB8AC3E}">
        <p14:creationId xmlns:p14="http://schemas.microsoft.com/office/powerpoint/2010/main" val="1109306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jorcampseurope.gif"/>
          <p:cNvPicPr>
            <a:picLocks noGrp="1" noChangeAspect="1"/>
          </p:cNvPicPr>
          <p:nvPr>
            <p:ph idx="1"/>
          </p:nvPr>
        </p:nvPicPr>
        <p:blipFill>
          <a:blip r:embed="rId2" cstate="print"/>
          <a:stretch>
            <a:fillRect/>
          </a:stretch>
        </p:blipFill>
        <p:spPr>
          <a:xfrm>
            <a:off x="1143000" y="304800"/>
            <a:ext cx="7391400" cy="5558631"/>
          </a:xfrm>
        </p:spPr>
      </p:pic>
    </p:spTree>
    <p:extLst>
      <p:ext uri="{BB962C8B-B14F-4D97-AF65-F5344CB8AC3E}">
        <p14:creationId xmlns:p14="http://schemas.microsoft.com/office/powerpoint/2010/main" val="41911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WWI-Europe-51"/>
          <p:cNvPicPr>
            <a:picLocks noChangeAspect="1" noChangeArrowheads="1"/>
          </p:cNvPicPr>
          <p:nvPr/>
        </p:nvPicPr>
        <p:blipFill>
          <a:blip r:embed="rId2" cstate="print"/>
          <a:srcRect/>
          <a:stretch>
            <a:fillRect/>
          </a:stretch>
        </p:blipFill>
        <p:spPr bwMode="auto">
          <a:xfrm>
            <a:off x="304800" y="0"/>
            <a:ext cx="8686800" cy="6486525"/>
          </a:xfrm>
          <a:prstGeom prst="rect">
            <a:avLst/>
          </a:prstGeom>
          <a:noFill/>
          <a:ln w="9525">
            <a:noFill/>
            <a:miter lim="800000"/>
            <a:headEnd/>
            <a:tailEnd/>
          </a:ln>
        </p:spPr>
      </p:pic>
    </p:spTree>
    <p:extLst>
      <p:ext uri="{BB962C8B-B14F-4D97-AF65-F5344CB8AC3E}">
        <p14:creationId xmlns:p14="http://schemas.microsoft.com/office/powerpoint/2010/main" val="4242927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1451.jpg"/>
          <p:cNvPicPr>
            <a:picLocks noGrp="1" noChangeAspect="1"/>
          </p:cNvPicPr>
          <p:nvPr>
            <p:ph idx="1"/>
          </p:nvPr>
        </p:nvPicPr>
        <p:blipFill>
          <a:blip r:embed="rId2" cstate="print"/>
          <a:stretch>
            <a:fillRect/>
          </a:stretch>
        </p:blipFill>
        <p:spPr>
          <a:xfrm>
            <a:off x="533400" y="1600200"/>
            <a:ext cx="2443771" cy="4525963"/>
          </a:xfrm>
        </p:spPr>
      </p:pic>
      <p:pic>
        <p:nvPicPr>
          <p:cNvPr id="5" name="Picture 4" descr="434px-German_concentration_camp_chart_of_prisoner_markings.jpg"/>
          <p:cNvPicPr>
            <a:picLocks noChangeAspect="1"/>
          </p:cNvPicPr>
          <p:nvPr/>
        </p:nvPicPr>
        <p:blipFill>
          <a:blip r:embed="rId3" cstate="print"/>
          <a:stretch>
            <a:fillRect/>
          </a:stretch>
        </p:blipFill>
        <p:spPr>
          <a:xfrm>
            <a:off x="4495800" y="304800"/>
            <a:ext cx="3968496" cy="5477256"/>
          </a:xfrm>
          <a:prstGeom prst="rect">
            <a:avLst/>
          </a:prstGeom>
        </p:spPr>
      </p:pic>
    </p:spTree>
    <p:extLst>
      <p:ext uri="{BB962C8B-B14F-4D97-AF65-F5344CB8AC3E}">
        <p14:creationId xmlns:p14="http://schemas.microsoft.com/office/powerpoint/2010/main" val="241259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Einsatzgruppen</a:t>
            </a:r>
            <a:endParaRPr lang="en-US" dirty="0"/>
          </a:p>
        </p:txBody>
      </p:sp>
      <p:sp>
        <p:nvSpPr>
          <p:cNvPr id="3" name="Content Placeholder 2"/>
          <p:cNvSpPr>
            <a:spLocks noGrp="1"/>
          </p:cNvSpPr>
          <p:nvPr>
            <p:ph sz="half" idx="1"/>
          </p:nvPr>
        </p:nvSpPr>
        <p:spPr/>
        <p:txBody>
          <a:bodyPr>
            <a:normAutofit fontScale="55000" lnSpcReduction="20000"/>
          </a:bodyPr>
          <a:lstStyle/>
          <a:p>
            <a:pPr>
              <a:buNone/>
            </a:pPr>
            <a:r>
              <a:rPr lang="en-US" dirty="0" err="1"/>
              <a:t>Einsatzgruppe</a:t>
            </a:r>
            <a:r>
              <a:rPr lang="en-US" dirty="0"/>
              <a:t> A </a:t>
            </a:r>
            <a:r>
              <a:rPr lang="en-US" dirty="0" err="1"/>
              <a:t>Stahlecker</a:t>
            </a:r>
            <a:r>
              <a:rPr lang="en-US" dirty="0"/>
              <a:t> (</a:t>
            </a:r>
            <a:r>
              <a:rPr lang="en-US" dirty="0" err="1"/>
              <a:t>Jost</a:t>
            </a:r>
            <a:r>
              <a:rPr lang="en-US" dirty="0"/>
              <a:t>) </a:t>
            </a:r>
            <a:br>
              <a:rPr lang="en-US" dirty="0"/>
            </a:br>
            <a:r>
              <a:rPr lang="en-US" dirty="0" err="1"/>
              <a:t>Sonderkommando</a:t>
            </a:r>
            <a:r>
              <a:rPr lang="en-US" dirty="0"/>
              <a:t> 1a </a:t>
            </a:r>
            <a:r>
              <a:rPr lang="en-US" dirty="0" err="1"/>
              <a:t>Sandberger</a:t>
            </a:r>
            <a:r>
              <a:rPr lang="en-US" dirty="0"/>
              <a:t> </a:t>
            </a:r>
            <a:br>
              <a:rPr lang="en-US" dirty="0"/>
            </a:br>
            <a:r>
              <a:rPr lang="en-US" dirty="0" err="1"/>
              <a:t>Sonderkommando</a:t>
            </a:r>
            <a:r>
              <a:rPr lang="en-US" dirty="0"/>
              <a:t> 1b </a:t>
            </a:r>
            <a:r>
              <a:rPr lang="en-US" dirty="0" err="1"/>
              <a:t>Ehrlinger</a:t>
            </a:r>
            <a:r>
              <a:rPr lang="en-US" dirty="0"/>
              <a:t> (</a:t>
            </a:r>
            <a:r>
              <a:rPr lang="en-US" dirty="0" err="1"/>
              <a:t>Strauch</a:t>
            </a:r>
            <a:r>
              <a:rPr lang="en-US" dirty="0"/>
              <a:t>) </a:t>
            </a:r>
            <a:br>
              <a:rPr lang="en-US" dirty="0"/>
            </a:br>
            <a:r>
              <a:rPr lang="en-US" dirty="0" err="1"/>
              <a:t>Einsatzkommando</a:t>
            </a:r>
            <a:r>
              <a:rPr lang="en-US" dirty="0"/>
              <a:t> 2 R. </a:t>
            </a:r>
            <a:r>
              <a:rPr lang="en-US" dirty="0" err="1"/>
              <a:t>Batz</a:t>
            </a:r>
            <a:r>
              <a:rPr lang="en-US" dirty="0"/>
              <a:t> (</a:t>
            </a:r>
            <a:r>
              <a:rPr lang="en-US" dirty="0" err="1"/>
              <a:t>Strauch</a:t>
            </a:r>
            <a:r>
              <a:rPr lang="en-US" dirty="0"/>
              <a:t>, Lange) </a:t>
            </a:r>
            <a:br>
              <a:rPr lang="en-US" dirty="0"/>
            </a:br>
            <a:r>
              <a:rPr lang="en-US" dirty="0" err="1"/>
              <a:t>Einsatzkommando</a:t>
            </a:r>
            <a:r>
              <a:rPr lang="en-US" dirty="0"/>
              <a:t> 3 </a:t>
            </a:r>
            <a:r>
              <a:rPr lang="en-US" dirty="0" err="1"/>
              <a:t>Jäger</a:t>
            </a:r>
            <a:r>
              <a:rPr lang="en-US" dirty="0"/>
              <a:t> </a:t>
            </a:r>
            <a:br>
              <a:rPr lang="en-US" dirty="0"/>
            </a:br>
            <a:br>
              <a:rPr lang="en-US" dirty="0"/>
            </a:br>
            <a:r>
              <a:rPr lang="en-US" dirty="0" err="1"/>
              <a:t>Einsatzgruppe</a:t>
            </a:r>
            <a:r>
              <a:rPr lang="en-US" dirty="0"/>
              <a:t> B </a:t>
            </a:r>
            <a:r>
              <a:rPr lang="en-US" dirty="0" err="1"/>
              <a:t>Nebe</a:t>
            </a:r>
            <a:r>
              <a:rPr lang="en-US" dirty="0"/>
              <a:t> (</a:t>
            </a:r>
            <a:r>
              <a:rPr lang="en-US" dirty="0" err="1"/>
              <a:t>Naumann</a:t>
            </a:r>
            <a:r>
              <a:rPr lang="en-US" dirty="0"/>
              <a:t>) </a:t>
            </a:r>
            <a:br>
              <a:rPr lang="en-US" dirty="0"/>
            </a:br>
            <a:r>
              <a:rPr lang="en-US" dirty="0" err="1"/>
              <a:t>Sonderkommando</a:t>
            </a:r>
            <a:r>
              <a:rPr lang="en-US" dirty="0"/>
              <a:t> 7a </a:t>
            </a:r>
            <a:r>
              <a:rPr lang="en-US" dirty="0" err="1"/>
              <a:t>Blume</a:t>
            </a:r>
            <a:r>
              <a:rPr lang="en-US" dirty="0"/>
              <a:t> (</a:t>
            </a:r>
            <a:r>
              <a:rPr lang="en-US" dirty="0" err="1"/>
              <a:t>Steimle</a:t>
            </a:r>
            <a:r>
              <a:rPr lang="en-US" dirty="0"/>
              <a:t>, Rapp) </a:t>
            </a:r>
            <a:br>
              <a:rPr lang="en-US" dirty="0"/>
            </a:br>
            <a:r>
              <a:rPr lang="en-US" dirty="0" err="1"/>
              <a:t>Sonderkommando</a:t>
            </a:r>
            <a:r>
              <a:rPr lang="en-US" dirty="0"/>
              <a:t> 7b Rausch (</a:t>
            </a:r>
            <a:r>
              <a:rPr lang="en-US" dirty="0" err="1"/>
              <a:t>Ott</a:t>
            </a:r>
            <a:r>
              <a:rPr lang="en-US" dirty="0"/>
              <a:t> </a:t>
            </a:r>
            <a:r>
              <a:rPr lang="en-US" dirty="0" err="1"/>
              <a:t>Rabe</a:t>
            </a:r>
            <a:r>
              <a:rPr lang="en-US" dirty="0"/>
              <a:t>) </a:t>
            </a:r>
            <a:br>
              <a:rPr lang="en-US" dirty="0"/>
            </a:br>
            <a:r>
              <a:rPr lang="en-US" dirty="0" err="1"/>
              <a:t>Sonderkommando</a:t>
            </a:r>
            <a:r>
              <a:rPr lang="en-US" dirty="0"/>
              <a:t> 7c Bock </a:t>
            </a:r>
            <a:br>
              <a:rPr lang="en-US" dirty="0"/>
            </a:br>
            <a:r>
              <a:rPr lang="en-US" dirty="0" err="1"/>
              <a:t>Einsatzkommando</a:t>
            </a:r>
            <a:r>
              <a:rPr lang="en-US" dirty="0"/>
              <a:t> 8 </a:t>
            </a:r>
            <a:r>
              <a:rPr lang="en-US" dirty="0" err="1"/>
              <a:t>Bradfisch</a:t>
            </a:r>
            <a:r>
              <a:rPr lang="en-US" dirty="0"/>
              <a:t> (Richter, </a:t>
            </a:r>
            <a:r>
              <a:rPr lang="en-US" dirty="0" err="1"/>
              <a:t>Isselhorst</a:t>
            </a:r>
            <a:r>
              <a:rPr lang="en-US" dirty="0"/>
              <a:t>, </a:t>
            </a:r>
            <a:r>
              <a:rPr lang="en-US" dirty="0" err="1"/>
              <a:t>Schindhelm</a:t>
            </a:r>
            <a:r>
              <a:rPr lang="en-US" dirty="0"/>
              <a:t>) </a:t>
            </a:r>
            <a:br>
              <a:rPr lang="en-US" dirty="0"/>
            </a:br>
            <a:r>
              <a:rPr lang="en-US" dirty="0" err="1"/>
              <a:t>Einsatzkommando</a:t>
            </a:r>
            <a:r>
              <a:rPr lang="en-US" dirty="0"/>
              <a:t> 9 Filbert (</a:t>
            </a:r>
            <a:r>
              <a:rPr lang="en-US" dirty="0" err="1"/>
              <a:t>Schäfer</a:t>
            </a:r>
            <a:r>
              <a:rPr lang="en-US" dirty="0"/>
              <a:t>, </a:t>
            </a:r>
            <a:r>
              <a:rPr lang="en-US" dirty="0" err="1"/>
              <a:t>Wiebens</a:t>
            </a:r>
            <a:r>
              <a:rPr lang="en-US" dirty="0"/>
              <a:t>) </a:t>
            </a:r>
            <a:br>
              <a:rPr lang="en-US" dirty="0"/>
            </a:br>
            <a:r>
              <a:rPr lang="en-US" dirty="0" err="1"/>
              <a:t>Vorkommando</a:t>
            </a:r>
            <a:r>
              <a:rPr lang="en-US" dirty="0"/>
              <a:t> </a:t>
            </a:r>
            <a:r>
              <a:rPr lang="en-US" dirty="0" err="1"/>
              <a:t>Moskau</a:t>
            </a:r>
            <a:r>
              <a:rPr lang="en-US" dirty="0"/>
              <a:t> Six (</a:t>
            </a:r>
            <a:r>
              <a:rPr lang="en-US" dirty="0" err="1"/>
              <a:t>Klingelhöfer</a:t>
            </a:r>
            <a:r>
              <a:rPr lang="en-US" dirty="0"/>
              <a:t>) </a:t>
            </a:r>
          </a:p>
        </p:txBody>
      </p:sp>
      <p:sp>
        <p:nvSpPr>
          <p:cNvPr id="4" name="Content Placeholder 3"/>
          <p:cNvSpPr>
            <a:spLocks noGrp="1"/>
          </p:cNvSpPr>
          <p:nvPr>
            <p:ph sz="half" idx="2"/>
          </p:nvPr>
        </p:nvSpPr>
        <p:spPr/>
        <p:txBody>
          <a:bodyPr>
            <a:normAutofit fontScale="55000" lnSpcReduction="20000"/>
          </a:bodyPr>
          <a:lstStyle/>
          <a:p>
            <a:r>
              <a:rPr lang="en-US" dirty="0" err="1"/>
              <a:t>Einsatzgruppe</a:t>
            </a:r>
            <a:r>
              <a:rPr lang="en-US" dirty="0"/>
              <a:t> C </a:t>
            </a:r>
            <a:r>
              <a:rPr lang="en-US" dirty="0" err="1"/>
              <a:t>Rasch</a:t>
            </a:r>
            <a:r>
              <a:rPr lang="en-US" dirty="0"/>
              <a:t> (Thomas) </a:t>
            </a:r>
            <a:br>
              <a:rPr lang="en-US" dirty="0"/>
            </a:br>
            <a:r>
              <a:rPr lang="en-US" dirty="0" err="1"/>
              <a:t>Einsatzkommando</a:t>
            </a:r>
            <a:r>
              <a:rPr lang="en-US" dirty="0"/>
              <a:t> 4a </a:t>
            </a:r>
            <a:r>
              <a:rPr lang="en-US" dirty="0" err="1"/>
              <a:t>Blobel</a:t>
            </a:r>
            <a:r>
              <a:rPr lang="en-US" dirty="0"/>
              <a:t> (</a:t>
            </a:r>
            <a:r>
              <a:rPr lang="en-US" dirty="0" err="1"/>
              <a:t>Weinmann</a:t>
            </a:r>
            <a:r>
              <a:rPr lang="en-US" dirty="0"/>
              <a:t>, </a:t>
            </a:r>
            <a:r>
              <a:rPr lang="en-US" dirty="0" err="1"/>
              <a:t>Steimle</a:t>
            </a:r>
            <a:r>
              <a:rPr lang="en-US" dirty="0"/>
              <a:t>, Schmidt) </a:t>
            </a:r>
            <a:br>
              <a:rPr lang="en-US" dirty="0"/>
            </a:br>
            <a:r>
              <a:rPr lang="en-US" dirty="0" err="1"/>
              <a:t>Einsatzkommando</a:t>
            </a:r>
            <a:r>
              <a:rPr lang="en-US" dirty="0"/>
              <a:t> 4b Hermann (</a:t>
            </a:r>
            <a:r>
              <a:rPr lang="en-US" dirty="0" err="1"/>
              <a:t>Fendler</a:t>
            </a:r>
            <a:r>
              <a:rPr lang="en-US" dirty="0"/>
              <a:t>, F. </a:t>
            </a:r>
            <a:r>
              <a:rPr lang="en-US" dirty="0" err="1"/>
              <a:t>Braune</a:t>
            </a:r>
            <a:r>
              <a:rPr lang="en-US" dirty="0"/>
              <a:t>, </a:t>
            </a:r>
            <a:r>
              <a:rPr lang="en-US" dirty="0" err="1"/>
              <a:t>Haensch</a:t>
            </a:r>
            <a:r>
              <a:rPr lang="en-US" dirty="0"/>
              <a:t> </a:t>
            </a:r>
            <a:br>
              <a:rPr lang="en-US" dirty="0"/>
            </a:br>
            <a:r>
              <a:rPr lang="en-US" dirty="0" err="1"/>
              <a:t>Einsatzkommando</a:t>
            </a:r>
            <a:r>
              <a:rPr lang="en-US" dirty="0"/>
              <a:t> 5 E. Schultz (Meier) </a:t>
            </a:r>
            <a:br>
              <a:rPr lang="en-US" dirty="0"/>
            </a:br>
            <a:r>
              <a:rPr lang="en-US" dirty="0" err="1"/>
              <a:t>Einsatzkommando</a:t>
            </a:r>
            <a:r>
              <a:rPr lang="en-US" dirty="0"/>
              <a:t> 6 </a:t>
            </a:r>
            <a:r>
              <a:rPr lang="en-US" dirty="0" err="1"/>
              <a:t>Kröger</a:t>
            </a:r>
            <a:r>
              <a:rPr lang="en-US" dirty="0"/>
              <a:t> (Mohr, </a:t>
            </a:r>
            <a:r>
              <a:rPr lang="en-US" dirty="0" err="1"/>
              <a:t>Biberstein</a:t>
            </a:r>
            <a:r>
              <a:rPr lang="en-US" dirty="0"/>
              <a:t>) </a:t>
            </a:r>
            <a:br>
              <a:rPr lang="en-US" dirty="0"/>
            </a:br>
            <a:br>
              <a:rPr lang="en-US" dirty="0"/>
            </a:br>
            <a:r>
              <a:rPr lang="en-US" dirty="0" err="1"/>
              <a:t>Einsatzgruppe</a:t>
            </a:r>
            <a:r>
              <a:rPr lang="en-US" dirty="0"/>
              <a:t> D </a:t>
            </a:r>
            <a:r>
              <a:rPr lang="en-US" dirty="0" err="1"/>
              <a:t>Ohlendorf</a:t>
            </a:r>
            <a:r>
              <a:rPr lang="en-US" dirty="0"/>
              <a:t> (</a:t>
            </a:r>
            <a:r>
              <a:rPr lang="en-US" dirty="0" err="1"/>
              <a:t>Bierkamp</a:t>
            </a:r>
            <a:r>
              <a:rPr lang="en-US" dirty="0"/>
              <a:t>) </a:t>
            </a:r>
            <a:br>
              <a:rPr lang="en-US" dirty="0"/>
            </a:br>
            <a:r>
              <a:rPr lang="en-US" dirty="0" err="1"/>
              <a:t>Einsatzkommando</a:t>
            </a:r>
            <a:r>
              <a:rPr lang="en-US" dirty="0"/>
              <a:t> 10a </a:t>
            </a:r>
            <a:r>
              <a:rPr lang="en-US" dirty="0" err="1"/>
              <a:t>Seetzen</a:t>
            </a:r>
            <a:r>
              <a:rPr lang="en-US" dirty="0"/>
              <a:t> (</a:t>
            </a:r>
            <a:r>
              <a:rPr lang="en-US" dirty="0" err="1"/>
              <a:t>Christmann</a:t>
            </a:r>
            <a:r>
              <a:rPr lang="en-US" dirty="0"/>
              <a:t>) </a:t>
            </a:r>
            <a:br>
              <a:rPr lang="en-US" dirty="0"/>
            </a:br>
            <a:r>
              <a:rPr lang="en-US" dirty="0" err="1"/>
              <a:t>Einsatzkommando</a:t>
            </a:r>
            <a:r>
              <a:rPr lang="en-US" dirty="0"/>
              <a:t> 10b </a:t>
            </a:r>
            <a:r>
              <a:rPr lang="en-US" dirty="0" err="1"/>
              <a:t>Persterer</a:t>
            </a:r>
            <a:r>
              <a:rPr lang="en-US" dirty="0"/>
              <a:t> </a:t>
            </a:r>
            <a:br>
              <a:rPr lang="en-US" dirty="0"/>
            </a:br>
            <a:r>
              <a:rPr lang="en-US" dirty="0" err="1"/>
              <a:t>Einsatzkommando</a:t>
            </a:r>
            <a:r>
              <a:rPr lang="en-US" dirty="0"/>
              <a:t> 11a </a:t>
            </a:r>
            <a:r>
              <a:rPr lang="en-US" dirty="0" err="1"/>
              <a:t>Zapp</a:t>
            </a:r>
            <a:r>
              <a:rPr lang="en-US" dirty="0"/>
              <a:t> </a:t>
            </a:r>
            <a:br>
              <a:rPr lang="en-US" dirty="0"/>
            </a:br>
            <a:r>
              <a:rPr lang="en-US" dirty="0" err="1"/>
              <a:t>Einsatzkommando</a:t>
            </a:r>
            <a:r>
              <a:rPr lang="en-US" dirty="0"/>
              <a:t> 11b B. </a:t>
            </a:r>
            <a:r>
              <a:rPr lang="en-US" dirty="0" err="1"/>
              <a:t>Müller</a:t>
            </a:r>
            <a:r>
              <a:rPr lang="en-US" dirty="0"/>
              <a:t> (W. </a:t>
            </a:r>
            <a:r>
              <a:rPr lang="en-US" dirty="0" err="1"/>
              <a:t>Braune</a:t>
            </a:r>
            <a:r>
              <a:rPr lang="en-US" dirty="0"/>
              <a:t>, P. Schultz) </a:t>
            </a:r>
            <a:br>
              <a:rPr lang="en-US" dirty="0"/>
            </a:br>
            <a:r>
              <a:rPr lang="en-US" dirty="0" err="1"/>
              <a:t>Einsatzkommando</a:t>
            </a:r>
            <a:r>
              <a:rPr lang="en-US" dirty="0"/>
              <a:t> 12 </a:t>
            </a:r>
            <a:r>
              <a:rPr lang="en-US" dirty="0" err="1"/>
              <a:t>Nosske</a:t>
            </a:r>
            <a:r>
              <a:rPr lang="en-US" dirty="0"/>
              <a:t> (</a:t>
            </a:r>
            <a:r>
              <a:rPr lang="en-US" dirty="0" err="1"/>
              <a:t>Ministerialrat</a:t>
            </a:r>
            <a:r>
              <a:rPr lang="en-US" dirty="0"/>
              <a:t> E. </a:t>
            </a:r>
            <a:r>
              <a:rPr lang="en-US" dirty="0" err="1"/>
              <a:t>Müller</a:t>
            </a:r>
            <a:r>
              <a:rPr lang="en-US" dirty="0"/>
              <a:t>) </a:t>
            </a:r>
            <a:br>
              <a:rPr lang="en-US" dirty="0"/>
            </a:br>
            <a:endParaRPr lang="en-US" dirty="0"/>
          </a:p>
        </p:txBody>
      </p:sp>
    </p:spTree>
    <p:extLst>
      <p:ext uri="{BB962C8B-B14F-4D97-AF65-F5344CB8AC3E}">
        <p14:creationId xmlns:p14="http://schemas.microsoft.com/office/powerpoint/2010/main" val="1164907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Einsatzgruppen</a:t>
            </a:r>
            <a:endParaRPr lang="en-US" dirty="0"/>
          </a:p>
        </p:txBody>
      </p:sp>
      <p:pic>
        <p:nvPicPr>
          <p:cNvPr id="4" name="Content Placeholder 3" descr="220px-Chelmno_Gas_Van.jpg"/>
          <p:cNvPicPr>
            <a:picLocks noGrp="1" noChangeAspect="1"/>
          </p:cNvPicPr>
          <p:nvPr>
            <p:ph idx="1"/>
          </p:nvPr>
        </p:nvPicPr>
        <p:blipFill>
          <a:blip r:embed="rId2" cstate="print"/>
          <a:stretch>
            <a:fillRect/>
          </a:stretch>
        </p:blipFill>
        <p:spPr>
          <a:xfrm>
            <a:off x="5257800" y="3886200"/>
            <a:ext cx="3486150" cy="2732881"/>
          </a:xfrm>
        </p:spPr>
      </p:pic>
      <p:pic>
        <p:nvPicPr>
          <p:cNvPr id="5" name="Picture 4" descr="220px-Execution_of_Poles_by_German_Einsatzkomanndo_Oktober1939.jpg"/>
          <p:cNvPicPr>
            <a:picLocks noChangeAspect="1"/>
          </p:cNvPicPr>
          <p:nvPr/>
        </p:nvPicPr>
        <p:blipFill>
          <a:blip r:embed="rId3" cstate="print"/>
          <a:stretch>
            <a:fillRect/>
          </a:stretch>
        </p:blipFill>
        <p:spPr>
          <a:xfrm>
            <a:off x="685800" y="4114800"/>
            <a:ext cx="3246120" cy="2261616"/>
          </a:xfrm>
          <a:prstGeom prst="rect">
            <a:avLst/>
          </a:prstGeom>
        </p:spPr>
      </p:pic>
      <p:pic>
        <p:nvPicPr>
          <p:cNvPr id="6" name="Picture 5" descr="220px-Kiev_Jew_Killings_in_Ivangorod_(1942).jpg"/>
          <p:cNvPicPr>
            <a:picLocks noChangeAspect="1"/>
          </p:cNvPicPr>
          <p:nvPr/>
        </p:nvPicPr>
        <p:blipFill>
          <a:blip r:embed="rId4" cstate="print"/>
          <a:stretch>
            <a:fillRect/>
          </a:stretch>
        </p:blipFill>
        <p:spPr>
          <a:xfrm>
            <a:off x="685800" y="1371600"/>
            <a:ext cx="3307080" cy="2441448"/>
          </a:xfrm>
          <a:prstGeom prst="rect">
            <a:avLst/>
          </a:prstGeom>
        </p:spPr>
      </p:pic>
      <p:pic>
        <p:nvPicPr>
          <p:cNvPr id="7" name="Picture 6" descr="407px-Einsatzgruppe.jpg"/>
          <p:cNvPicPr>
            <a:picLocks noChangeAspect="1"/>
          </p:cNvPicPr>
          <p:nvPr/>
        </p:nvPicPr>
        <p:blipFill>
          <a:blip r:embed="rId5" cstate="print"/>
          <a:stretch>
            <a:fillRect/>
          </a:stretch>
        </p:blipFill>
        <p:spPr>
          <a:xfrm>
            <a:off x="5943600" y="228600"/>
            <a:ext cx="2535936" cy="3505200"/>
          </a:xfrm>
          <a:prstGeom prst="rect">
            <a:avLst/>
          </a:prstGeom>
        </p:spPr>
      </p:pic>
    </p:spTree>
    <p:extLst>
      <p:ext uri="{BB962C8B-B14F-4D97-AF65-F5344CB8AC3E}">
        <p14:creationId xmlns:p14="http://schemas.microsoft.com/office/powerpoint/2010/main" val="4151776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60px-Franz_Walter_Stahlecker.jpg"/>
          <p:cNvPicPr>
            <a:picLocks noGrp="1" noChangeAspect="1"/>
          </p:cNvPicPr>
          <p:nvPr>
            <p:ph idx="1"/>
          </p:nvPr>
        </p:nvPicPr>
        <p:blipFill>
          <a:blip r:embed="rId2" cstate="print"/>
          <a:stretch>
            <a:fillRect/>
          </a:stretch>
        </p:blipFill>
        <p:spPr>
          <a:xfrm>
            <a:off x="381000" y="3200400"/>
            <a:ext cx="2032000" cy="2908300"/>
          </a:xfrm>
        </p:spPr>
      </p:pic>
      <p:sp>
        <p:nvSpPr>
          <p:cNvPr id="2" name="Title 1"/>
          <p:cNvSpPr>
            <a:spLocks noGrp="1"/>
          </p:cNvSpPr>
          <p:nvPr>
            <p:ph type="title"/>
          </p:nvPr>
        </p:nvSpPr>
        <p:spPr/>
        <p:txBody>
          <a:bodyPr>
            <a:normAutofit fontScale="90000"/>
          </a:bodyPr>
          <a:lstStyle/>
          <a:p>
            <a:pPr algn="ctr"/>
            <a:r>
              <a:rPr lang="en-US" dirty="0"/>
              <a:t>Commanders</a:t>
            </a:r>
            <a:br>
              <a:rPr lang="en-US" dirty="0"/>
            </a:br>
            <a:r>
              <a:rPr lang="en-US" dirty="0"/>
              <a:t>1.3 million</a:t>
            </a:r>
          </a:p>
        </p:txBody>
      </p:sp>
      <p:pic>
        <p:nvPicPr>
          <p:cNvPr id="7" name="Content Placeholder 6" descr="200px-Bundesarchiv_Bild_101III-Alber-096-34,_Arthur_Nebe.jpg"/>
          <p:cNvPicPr>
            <a:picLocks noGrp="1" noChangeAspect="1"/>
          </p:cNvPicPr>
          <p:nvPr>
            <p:ph sz="half" idx="4294967295"/>
          </p:nvPr>
        </p:nvPicPr>
        <p:blipFill>
          <a:blip r:embed="rId3" cstate="print"/>
          <a:stretch>
            <a:fillRect/>
          </a:stretch>
        </p:blipFill>
        <p:spPr>
          <a:xfrm>
            <a:off x="2743200" y="3669792"/>
            <a:ext cx="2016125" cy="3048000"/>
          </a:xfrm>
        </p:spPr>
      </p:pic>
      <p:pic>
        <p:nvPicPr>
          <p:cNvPr id="8" name="Picture 7" descr="220px-Otto_Rasch_at_the_Nuremberg_Trials.jpg"/>
          <p:cNvPicPr>
            <a:picLocks noChangeAspect="1"/>
          </p:cNvPicPr>
          <p:nvPr/>
        </p:nvPicPr>
        <p:blipFill>
          <a:blip r:embed="rId4" cstate="print"/>
          <a:stretch>
            <a:fillRect/>
          </a:stretch>
        </p:blipFill>
        <p:spPr>
          <a:xfrm>
            <a:off x="4724400" y="3657600"/>
            <a:ext cx="2286000" cy="2743200"/>
          </a:xfrm>
          <a:prstGeom prst="rect">
            <a:avLst/>
          </a:prstGeom>
        </p:spPr>
      </p:pic>
      <p:pic>
        <p:nvPicPr>
          <p:cNvPr id="9" name="Picture 8" descr="220px-Bundesarchiv_Bild_183-J08517,_Otto_Ohlendorf.jpg"/>
          <p:cNvPicPr>
            <a:picLocks noChangeAspect="1"/>
          </p:cNvPicPr>
          <p:nvPr/>
        </p:nvPicPr>
        <p:blipFill>
          <a:blip r:embed="rId5" cstate="print"/>
          <a:stretch>
            <a:fillRect/>
          </a:stretch>
        </p:blipFill>
        <p:spPr>
          <a:xfrm>
            <a:off x="6897188" y="3505200"/>
            <a:ext cx="1972491" cy="3084576"/>
          </a:xfrm>
          <a:prstGeom prst="rect">
            <a:avLst/>
          </a:prstGeom>
        </p:spPr>
      </p:pic>
      <p:sp>
        <p:nvSpPr>
          <p:cNvPr id="3" name="Rectangle 2"/>
          <p:cNvSpPr/>
          <p:nvPr/>
        </p:nvSpPr>
        <p:spPr>
          <a:xfrm>
            <a:off x="1600201" y="1600200"/>
            <a:ext cx="4376992" cy="646331"/>
          </a:xfrm>
          <a:prstGeom prst="rect">
            <a:avLst/>
          </a:prstGeom>
        </p:spPr>
        <p:txBody>
          <a:bodyPr wrap="square">
            <a:spAutoFit/>
          </a:bodyPr>
          <a:lstStyle/>
          <a:p>
            <a:r>
              <a:rPr lang="en-US" u="sng" dirty="0"/>
              <a:t>Franz Walter </a:t>
            </a:r>
            <a:r>
              <a:rPr lang="en-US" u="sng" dirty="0" err="1"/>
              <a:t>Stahlecker</a:t>
            </a:r>
            <a:r>
              <a:rPr lang="en-US" u="sng" dirty="0"/>
              <a:t>, </a:t>
            </a:r>
            <a:r>
              <a:rPr lang="en-US" u="sng" dirty="0" err="1"/>
              <a:t>Artur</a:t>
            </a:r>
            <a:r>
              <a:rPr lang="en-US" u="sng" dirty="0"/>
              <a:t> </a:t>
            </a:r>
            <a:r>
              <a:rPr lang="en-US" u="sng" dirty="0" err="1"/>
              <a:t>Nebe</a:t>
            </a:r>
            <a:r>
              <a:rPr lang="en-US" u="sng" dirty="0"/>
              <a:t>, Otto </a:t>
            </a:r>
            <a:r>
              <a:rPr lang="en-US" u="sng" dirty="0" err="1"/>
              <a:t>Rasch</a:t>
            </a:r>
            <a:r>
              <a:rPr lang="en-US" u="sng" dirty="0"/>
              <a:t>, Otto </a:t>
            </a:r>
            <a:r>
              <a:rPr lang="en-US" u="sng" dirty="0" err="1"/>
              <a:t>Ohelendorf</a:t>
            </a:r>
            <a:endParaRPr lang="en-US" dirty="0"/>
          </a:p>
        </p:txBody>
      </p:sp>
    </p:spTree>
    <p:extLst>
      <p:ext uri="{BB962C8B-B14F-4D97-AF65-F5344CB8AC3E}">
        <p14:creationId xmlns:p14="http://schemas.microsoft.com/office/powerpoint/2010/main" val="929803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methods of killing and the change</a:t>
            </a:r>
          </a:p>
        </p:txBody>
      </p:sp>
      <p:sp>
        <p:nvSpPr>
          <p:cNvPr id="3" name="Content Placeholder 2"/>
          <p:cNvSpPr>
            <a:spLocks noGrp="1"/>
          </p:cNvSpPr>
          <p:nvPr>
            <p:ph idx="1"/>
          </p:nvPr>
        </p:nvSpPr>
        <p:spPr/>
        <p:txBody>
          <a:bodyPr>
            <a:normAutofit fontScale="40000" lnSpcReduction="20000"/>
          </a:bodyPr>
          <a:lstStyle/>
          <a:p>
            <a:r>
              <a:rPr lang="en-US" dirty="0"/>
              <a:t>In conquered urban areas of eastern Europe, many Jews would be killed in nearby locations such as woods or inside buildings. The remaining Jews would be confined to ghettos. Death rates from disease and malnourishment were high; groups from the ghetto were periodically taken away and shot or deported to extermination camps. An example of this is the Lithuanian city of Kaunas; the Jews of Kaunas were concentrated in a ghetto and sent, thousands at a time, to be slaughtered in the 7th and 9th forts (watch towers) of Kaunas.</a:t>
            </a:r>
          </a:p>
          <a:p>
            <a:r>
              <a:rPr lang="en-US" dirty="0"/>
              <a:t>In small rural areas, or in battle zones, the Jews were quickly led to their deaths in nearby woods and mass graves, which were often dug by the victims. An example of such a case is the town of </a:t>
            </a:r>
            <a:r>
              <a:rPr lang="en-US" dirty="0" err="1"/>
              <a:t>Dovno</a:t>
            </a:r>
            <a:r>
              <a:rPr lang="en-US" dirty="0"/>
              <a:t> in Ukraine.</a:t>
            </a:r>
          </a:p>
          <a:p>
            <a:r>
              <a:rPr lang="en-US" dirty="0"/>
              <a:t>In big cities, mainly in the battle zones, the Nazis would create a small local committee of 8 to 12 important Jews, known as the </a:t>
            </a:r>
            <a:r>
              <a:rPr lang="en-US" b="1" i="1" dirty="0"/>
              <a:t>Judenrat</a:t>
            </a:r>
            <a:r>
              <a:rPr lang="en-US" dirty="0"/>
              <a:t>, who would be required to summon the local Jews for "relocation". The Jews (including the </a:t>
            </a:r>
            <a:r>
              <a:rPr lang="en-US" i="1" dirty="0"/>
              <a:t>Judenrat</a:t>
            </a:r>
            <a:r>
              <a:rPr lang="en-US" dirty="0"/>
              <a:t> delegates) would then be marched to previously prepared trenches or natural pits and shot. Examples are the massacre at Babi Yar and the </a:t>
            </a:r>
            <a:r>
              <a:rPr lang="en-US" dirty="0" err="1"/>
              <a:t>Ponary</a:t>
            </a:r>
            <a:r>
              <a:rPr lang="en-US" dirty="0"/>
              <a:t> massacre.</a:t>
            </a:r>
          </a:p>
          <a:p>
            <a:r>
              <a:rPr lang="en-US" dirty="0"/>
              <a:t>Alternatives to execution by firearms existed. The gas vans used by </a:t>
            </a:r>
            <a:r>
              <a:rPr lang="en-US" i="1" dirty="0"/>
              <a:t>Einsatzgruppe D</a:t>
            </a:r>
            <a:r>
              <a:rPr lang="en-US" dirty="0"/>
              <a:t> and </a:t>
            </a:r>
            <a:r>
              <a:rPr lang="en-US" i="1" dirty="0" err="1"/>
              <a:t>Einsatzkommando</a:t>
            </a:r>
            <a:r>
              <a:rPr lang="en-US" i="1" dirty="0"/>
              <a:t> </a:t>
            </a:r>
            <a:r>
              <a:rPr lang="en-US" i="1" dirty="0" err="1"/>
              <a:t>Kulmhof</a:t>
            </a:r>
            <a:r>
              <a:rPr lang="en-US" dirty="0"/>
              <a:t> in the death camp Chelmno are an example. Another, occasionally used in smaller towns, was to lock the Jews in abandoned buildings, which were then set alight or blown up, though this was rather rare.</a:t>
            </a:r>
          </a:p>
          <a:p>
            <a:r>
              <a:rPr lang="en-US" sz="5800" dirty="0" err="1"/>
              <a:t>Wannsee</a:t>
            </a:r>
            <a:r>
              <a:rPr lang="en-US" sz="5800" dirty="0"/>
              <a:t> Conference 20 Jan 1942</a:t>
            </a:r>
          </a:p>
          <a:p>
            <a:r>
              <a:rPr lang="en-US" sz="5800" dirty="0"/>
              <a:t>Prior to the </a:t>
            </a:r>
            <a:r>
              <a:rPr lang="en-US" sz="5800" dirty="0" err="1"/>
              <a:t>Wanssee</a:t>
            </a:r>
            <a:r>
              <a:rPr lang="en-US" sz="5800" dirty="0"/>
              <a:t> Conference only Jews of Polish origin were deported from Germany to Poland</a:t>
            </a:r>
          </a:p>
          <a:p>
            <a:endParaRPr lang="en-US" dirty="0"/>
          </a:p>
        </p:txBody>
      </p:sp>
    </p:spTree>
    <p:extLst>
      <p:ext uri="{BB962C8B-B14F-4D97-AF65-F5344CB8AC3E}">
        <p14:creationId xmlns:p14="http://schemas.microsoft.com/office/powerpoint/2010/main" val="2214381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baseline="30000" dirty="0"/>
              <a:t>st</a:t>
            </a:r>
            <a:r>
              <a:rPr lang="en-US" dirty="0"/>
              <a:t> Step Collection in Transit Camps</a:t>
            </a:r>
          </a:p>
        </p:txBody>
      </p:sp>
      <p:pic>
        <p:nvPicPr>
          <p:cNvPr id="5" name="Picture 4" descr="01338.jpg"/>
          <p:cNvPicPr>
            <a:picLocks noChangeAspect="1"/>
          </p:cNvPicPr>
          <p:nvPr/>
        </p:nvPicPr>
        <p:blipFill>
          <a:blip r:embed="rId2" cstate="print"/>
          <a:stretch>
            <a:fillRect/>
          </a:stretch>
        </p:blipFill>
        <p:spPr>
          <a:xfrm>
            <a:off x="4495800" y="1676400"/>
            <a:ext cx="3886200" cy="3149600"/>
          </a:xfrm>
          <a:prstGeom prst="rect">
            <a:avLst/>
          </a:prstGeom>
        </p:spPr>
      </p:pic>
      <p:pic>
        <p:nvPicPr>
          <p:cNvPr id="6" name="Picture 5" descr="P000749.jpg"/>
          <p:cNvPicPr>
            <a:picLocks noChangeAspect="1"/>
          </p:cNvPicPr>
          <p:nvPr/>
        </p:nvPicPr>
        <p:blipFill>
          <a:blip r:embed="rId3" cstate="print"/>
          <a:stretch>
            <a:fillRect/>
          </a:stretch>
        </p:blipFill>
        <p:spPr>
          <a:xfrm>
            <a:off x="685800" y="1981200"/>
            <a:ext cx="3390900" cy="3886200"/>
          </a:xfrm>
          <a:prstGeom prst="rect">
            <a:avLst/>
          </a:prstGeom>
        </p:spPr>
      </p:pic>
    </p:spTree>
    <p:extLst>
      <p:ext uri="{BB962C8B-B14F-4D97-AF65-F5344CB8AC3E}">
        <p14:creationId xmlns:p14="http://schemas.microsoft.com/office/powerpoint/2010/main" val="1413753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1"/>
            <a:ext cx="8305800" cy="6463308"/>
          </a:xfrm>
          <a:prstGeom prst="rect">
            <a:avLst/>
          </a:prstGeom>
        </p:spPr>
        <p:txBody>
          <a:bodyPr wrap="square">
            <a:spAutoFit/>
          </a:bodyPr>
          <a:lstStyle/>
          <a:p>
            <a:r>
              <a:rPr lang="en-US" b="1" dirty="0"/>
              <a:t>Living Conditions</a:t>
            </a:r>
          </a:p>
          <a:p>
            <a:r>
              <a:rPr lang="en-US" dirty="0"/>
              <a:t>Life in the</a:t>
            </a:r>
            <a:r>
              <a:rPr lang="en-US" i="1" dirty="0"/>
              <a:t> </a:t>
            </a:r>
            <a:r>
              <a:rPr lang="en-US" i="1" dirty="0" err="1"/>
              <a:t>Dossinkazerne</a:t>
            </a:r>
            <a:r>
              <a:rPr lang="en-US" i="1" dirty="0"/>
              <a:t> </a:t>
            </a:r>
            <a:r>
              <a:rPr lang="en-US" dirty="0"/>
              <a:t>could, to some extent, be compared to living in an army barracks.</a:t>
            </a:r>
            <a:br>
              <a:rPr lang="en-US" dirty="0"/>
            </a:br>
            <a:r>
              <a:rPr lang="en-US" dirty="0"/>
              <a:t>The conditions of hygiene were acceptable. The dormitories were kited out with iron bedsteads and mattresses, however as from October 1942 Prisoners were obliged to sleep on sacks filled with straw placed on the ground. They were allowed to receive packets and food supplies which were essential in supplementing the meagre rations. They were distributed daily. They were kept in the dormitories 22 hours a day.</a:t>
            </a:r>
          </a:p>
          <a:p>
            <a:r>
              <a:rPr lang="en-US" dirty="0"/>
              <a:t>When Frank became commander of the camp the tempo of the turnover of prisoners was greatly reduced. The convoys became less frequent an, this, the second phase in the history of the camp, was marked with one serious problem, namely, overcrowding. Certain members of prison society began to suffer from hunger, especially the poor and those without friends or family who were unable to obtain supplementary supplies from outside. Various endemic diseases typical of such conditions began to appear e.g. scabies, impetigo etc.</a:t>
            </a:r>
            <a:br>
              <a:rPr lang="en-US" dirty="0"/>
            </a:br>
            <a:r>
              <a:rPr lang="en-US" dirty="0"/>
              <a:t>Children were often the first to succumb to these illnesses.</a:t>
            </a:r>
          </a:p>
          <a:p>
            <a:r>
              <a:rPr lang="en-US" dirty="0"/>
              <a:t>An extended stay in the holding camp of </a:t>
            </a:r>
            <a:r>
              <a:rPr lang="en-US" dirty="0" err="1"/>
              <a:t>Mechelen</a:t>
            </a:r>
            <a:r>
              <a:rPr lang="en-US" dirty="0"/>
              <a:t> brought with it a atmosphere of weariness and boredom. To counteract these feelings conferences, lessons and classes for children were organized. Artists began to draw and paint  The religious aspects of life took on an even more important function. Marriages were secretly consecrated.</a:t>
            </a:r>
          </a:p>
        </p:txBody>
      </p:sp>
    </p:spTree>
    <p:extLst>
      <p:ext uri="{BB962C8B-B14F-4D97-AF65-F5344CB8AC3E}">
        <p14:creationId xmlns:p14="http://schemas.microsoft.com/office/powerpoint/2010/main" val="220318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Shipment to Ghettos in the East</a:t>
            </a:r>
          </a:p>
        </p:txBody>
      </p:sp>
      <p:pic>
        <p:nvPicPr>
          <p:cNvPr id="5" name="Picture 4" descr="80754.jpg"/>
          <p:cNvPicPr>
            <a:picLocks noChangeAspect="1"/>
          </p:cNvPicPr>
          <p:nvPr/>
        </p:nvPicPr>
        <p:blipFill>
          <a:blip r:embed="rId2" cstate="print"/>
          <a:stretch>
            <a:fillRect/>
          </a:stretch>
        </p:blipFill>
        <p:spPr>
          <a:xfrm>
            <a:off x="990600" y="2114550"/>
            <a:ext cx="6858000" cy="3981450"/>
          </a:xfrm>
          <a:prstGeom prst="rect">
            <a:avLst/>
          </a:prstGeom>
        </p:spPr>
      </p:pic>
    </p:spTree>
    <p:extLst>
      <p:ext uri="{BB962C8B-B14F-4D97-AF65-F5344CB8AC3E}">
        <p14:creationId xmlns:p14="http://schemas.microsoft.com/office/powerpoint/2010/main" val="4159968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 to 24 depending upon the size of the Ghetto in Warsaw some 500 to </a:t>
            </a:r>
            <a:r>
              <a:rPr lang="en-US" dirty="0" err="1"/>
              <a:t>600k</a:t>
            </a:r>
            <a:endParaRPr lang="en-US" dirty="0"/>
          </a:p>
          <a:p>
            <a:r>
              <a:rPr lang="en-US" dirty="0"/>
              <a:t>Helped the Nazi’s keep control over the Ghetto</a:t>
            </a:r>
          </a:p>
          <a:p>
            <a:r>
              <a:rPr lang="en-US" dirty="0"/>
              <a:t>Run the Jewish Ghetto Police under Nazi control.</a:t>
            </a:r>
          </a:p>
        </p:txBody>
      </p:sp>
      <p:sp>
        <p:nvSpPr>
          <p:cNvPr id="3" name="Title 2"/>
          <p:cNvSpPr>
            <a:spLocks noGrp="1"/>
          </p:cNvSpPr>
          <p:nvPr>
            <p:ph type="title"/>
          </p:nvPr>
        </p:nvSpPr>
        <p:spPr/>
        <p:txBody>
          <a:bodyPr/>
          <a:lstStyle/>
          <a:p>
            <a:pPr algn="ctr"/>
            <a:r>
              <a:rPr lang="en-US" dirty="0"/>
              <a:t>Judenrat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3886200"/>
            <a:ext cx="3901440" cy="2807208"/>
          </a:xfrm>
          <a:prstGeom prst="rect">
            <a:avLst/>
          </a:prstGeom>
        </p:spPr>
      </p:pic>
    </p:spTree>
    <p:extLst>
      <p:ext uri="{BB962C8B-B14F-4D97-AF65-F5344CB8AC3E}">
        <p14:creationId xmlns:p14="http://schemas.microsoft.com/office/powerpoint/2010/main" val="2772341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04564" y="3733800"/>
            <a:ext cx="3533187" cy="2773362"/>
          </a:xfrm>
        </p:spPr>
      </p:pic>
      <p:sp>
        <p:nvSpPr>
          <p:cNvPr id="3" name="Title 2"/>
          <p:cNvSpPr>
            <a:spLocks noGrp="1"/>
          </p:cNvSpPr>
          <p:nvPr>
            <p:ph type="title"/>
          </p:nvPr>
        </p:nvSpPr>
        <p:spPr/>
        <p:txBody>
          <a:bodyPr/>
          <a:lstStyle/>
          <a:p>
            <a:r>
              <a:rPr lang="en-US" dirty="0"/>
              <a:t>Adam </a:t>
            </a:r>
            <a:r>
              <a:rPr lang="en-US" dirty="0" err="1"/>
              <a:t>Czerniaków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5356"/>
            <a:ext cx="2423160" cy="3447288"/>
          </a:xfrm>
          <a:prstGeom prst="rect">
            <a:avLst/>
          </a:prstGeom>
        </p:spPr>
      </p:pic>
    </p:spTree>
    <p:extLst>
      <p:ext uri="{BB962C8B-B14F-4D97-AF65-F5344CB8AC3E}">
        <p14:creationId xmlns:p14="http://schemas.microsoft.com/office/powerpoint/2010/main" val="109712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t>Treaty of Versailles</a:t>
            </a:r>
          </a:p>
        </p:txBody>
      </p:sp>
      <p:sp>
        <p:nvSpPr>
          <p:cNvPr id="9219" name="Rectangle 3"/>
          <p:cNvSpPr>
            <a:spLocks noGrp="1" noChangeArrowheads="1"/>
          </p:cNvSpPr>
          <p:nvPr>
            <p:ph type="body" idx="1"/>
          </p:nvPr>
        </p:nvSpPr>
        <p:spPr/>
        <p:txBody>
          <a:bodyPr/>
          <a:lstStyle/>
          <a:p>
            <a:pPr eaLnBrk="1" hangingPunct="1">
              <a:lnSpc>
                <a:spcPct val="80000"/>
              </a:lnSpc>
              <a:defRPr/>
            </a:pPr>
            <a:r>
              <a:rPr lang="en-US" sz="1400" b="1"/>
              <a:t>Legal restrictions on Germany</a:t>
            </a:r>
          </a:p>
          <a:p>
            <a:pPr eaLnBrk="1" hangingPunct="1">
              <a:lnSpc>
                <a:spcPct val="80000"/>
              </a:lnSpc>
              <a:defRPr/>
            </a:pPr>
            <a:r>
              <a:rPr lang="en-US" sz="1400"/>
              <a:t>Article 231 (the "War Guilt Clause") lays sole responsibility for the war on Germany, which would be accountable for all the damage done to civilian population of the allies. </a:t>
            </a:r>
          </a:p>
          <a:p>
            <a:pPr eaLnBrk="1" hangingPunct="1">
              <a:lnSpc>
                <a:spcPct val="80000"/>
              </a:lnSpc>
              <a:defRPr/>
            </a:pPr>
            <a:r>
              <a:rPr lang="en-US" sz="1400"/>
              <a:t>Article 227 charges former German Emperor, Wilhelm II with supreme offence against international morality. He is to be tried as a war criminal. </a:t>
            </a:r>
          </a:p>
          <a:p>
            <a:pPr eaLnBrk="1" hangingPunct="1">
              <a:lnSpc>
                <a:spcPct val="80000"/>
              </a:lnSpc>
              <a:defRPr/>
            </a:pPr>
            <a:r>
              <a:rPr lang="en-US" sz="1400"/>
              <a:t>Articles 228-230 tried many other Germans as war criminals. </a:t>
            </a:r>
          </a:p>
          <a:p>
            <a:pPr eaLnBrk="1" hangingPunct="1">
              <a:lnSpc>
                <a:spcPct val="80000"/>
              </a:lnSpc>
              <a:defRPr/>
            </a:pPr>
            <a:r>
              <a:rPr lang="en-US" sz="1400" b="1"/>
              <a:t>Military restrictions on Germany</a:t>
            </a:r>
          </a:p>
          <a:p>
            <a:pPr eaLnBrk="1" hangingPunct="1">
              <a:lnSpc>
                <a:spcPct val="80000"/>
              </a:lnSpc>
              <a:defRPr/>
            </a:pPr>
            <a:r>
              <a:rPr lang="en-US" sz="1400"/>
              <a:t>Part V of the treaty begins with the preamble, "In order to render possible the initiation of a general limitation of the armaments of all nations, Germany undertakes strictly to observe the military, naval and air clauses which follow.</a:t>
            </a:r>
          </a:p>
          <a:p>
            <a:pPr eaLnBrk="1" hangingPunct="1">
              <a:lnSpc>
                <a:spcPct val="80000"/>
              </a:lnSpc>
              <a:defRPr/>
            </a:pPr>
            <a:r>
              <a:rPr lang="en-US" sz="1400"/>
              <a:t>The Rhineland will become a demilitarized zone. </a:t>
            </a:r>
          </a:p>
          <a:p>
            <a:pPr eaLnBrk="1" hangingPunct="1">
              <a:lnSpc>
                <a:spcPct val="80000"/>
              </a:lnSpc>
              <a:defRPr/>
            </a:pPr>
            <a:r>
              <a:rPr lang="en-US" sz="1400"/>
              <a:t>German armed forces will number no more than 100,000 troops, and conscription will be abolished. </a:t>
            </a:r>
          </a:p>
          <a:p>
            <a:pPr eaLnBrk="1" hangingPunct="1">
              <a:lnSpc>
                <a:spcPct val="80000"/>
              </a:lnSpc>
              <a:defRPr/>
            </a:pPr>
            <a:r>
              <a:rPr lang="en-US" sz="1400"/>
              <a:t>Enlisted men will be retained for at least 12 years; officers to be retained for at least 25 years. </a:t>
            </a:r>
          </a:p>
          <a:p>
            <a:pPr eaLnBrk="1" hangingPunct="1">
              <a:lnSpc>
                <a:spcPct val="80000"/>
              </a:lnSpc>
              <a:defRPr/>
            </a:pPr>
            <a:r>
              <a:rPr lang="en-US" sz="1400"/>
              <a:t>German naval forces will be limited to 15,000 men, 6 battleships (no more than 10,000 tons displacement each), 6 cruisers (no more than 6,000 tons displacement each), 12 destroyers (no more than 800 tons displacement each) and 12 torpedo boats (no more than 200 tons displacement each). </a:t>
            </a:r>
          </a:p>
          <a:p>
            <a:pPr eaLnBrk="1" hangingPunct="1">
              <a:lnSpc>
                <a:spcPct val="80000"/>
              </a:lnSpc>
              <a:defRPr/>
            </a:pPr>
            <a:r>
              <a:rPr lang="en-US" sz="1400"/>
              <a:t>The manufacture, import, and export of weapons and poison gas is prohibited. </a:t>
            </a:r>
          </a:p>
          <a:p>
            <a:pPr eaLnBrk="1" hangingPunct="1">
              <a:lnSpc>
                <a:spcPct val="80000"/>
              </a:lnSpc>
              <a:defRPr/>
            </a:pPr>
            <a:r>
              <a:rPr lang="en-US" sz="1400"/>
              <a:t>Tanks, submarines, military aircraft, and artillery are prohibited. </a:t>
            </a:r>
          </a:p>
          <a:p>
            <a:pPr eaLnBrk="1" hangingPunct="1">
              <a:lnSpc>
                <a:spcPct val="80000"/>
              </a:lnSpc>
              <a:defRPr/>
            </a:pPr>
            <a:r>
              <a:rPr lang="en-US" sz="1400"/>
              <a:t>Blockades on ports are prohibited. </a:t>
            </a:r>
          </a:p>
          <a:p>
            <a:pPr eaLnBrk="1" hangingPunct="1">
              <a:lnSpc>
                <a:spcPct val="80000"/>
              </a:lnSpc>
              <a:defRPr/>
            </a:pPr>
            <a:endParaRPr lang="en-US" sz="1400"/>
          </a:p>
        </p:txBody>
      </p:sp>
    </p:spTree>
    <p:extLst>
      <p:ext uri="{BB962C8B-B14F-4D97-AF65-F5344CB8AC3E}">
        <p14:creationId xmlns:p14="http://schemas.microsoft.com/office/powerpoint/2010/main" val="896623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1219200"/>
            <a:ext cx="3901440" cy="2645664"/>
          </a:xfrm>
        </p:spPr>
      </p:pic>
      <p:sp>
        <p:nvSpPr>
          <p:cNvPr id="3" name="Title 2"/>
          <p:cNvSpPr>
            <a:spLocks noGrp="1"/>
          </p:cNvSpPr>
          <p:nvPr>
            <p:ph type="title"/>
          </p:nvPr>
        </p:nvSpPr>
        <p:spPr/>
        <p:txBody>
          <a:bodyPr/>
          <a:lstStyle/>
          <a:p>
            <a:r>
              <a:rPr lang="en-US" dirty="0"/>
              <a:t>Ghetto Police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4419600" cy="2792787"/>
          </a:xfrm>
          <a:prstGeom prst="rect">
            <a:avLst/>
          </a:prstGeom>
        </p:spPr>
      </p:pic>
    </p:spTree>
    <p:extLst>
      <p:ext uri="{BB962C8B-B14F-4D97-AF65-F5344CB8AC3E}">
        <p14:creationId xmlns:p14="http://schemas.microsoft.com/office/powerpoint/2010/main" val="2180287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1600200"/>
            <a:ext cx="4239777" cy="4525962"/>
          </a:xfrm>
        </p:spPr>
      </p:pic>
      <p:sp>
        <p:nvSpPr>
          <p:cNvPr id="3" name="Title 2"/>
          <p:cNvSpPr>
            <a:spLocks noGrp="1"/>
          </p:cNvSpPr>
          <p:nvPr>
            <p:ph type="title"/>
          </p:nvPr>
        </p:nvSpPr>
        <p:spPr/>
        <p:txBody>
          <a:bodyPr/>
          <a:lstStyle/>
          <a:p>
            <a:r>
              <a:rPr lang="en-US" dirty="0"/>
              <a:t>General Government of Poland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3141462" cy="4572000"/>
          </a:xfrm>
          <a:prstGeom prst="rect">
            <a:avLst/>
          </a:prstGeom>
        </p:spPr>
      </p:pic>
    </p:spTree>
    <p:extLst>
      <p:ext uri="{BB962C8B-B14F-4D97-AF65-F5344CB8AC3E}">
        <p14:creationId xmlns:p14="http://schemas.microsoft.com/office/powerpoint/2010/main" val="1691709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95400"/>
            <a:ext cx="5085788" cy="3375692"/>
          </a:xfrm>
        </p:spPr>
      </p:pic>
      <p:sp>
        <p:nvSpPr>
          <p:cNvPr id="3" name="Title 2"/>
          <p:cNvSpPr>
            <a:spLocks noGrp="1"/>
          </p:cNvSpPr>
          <p:nvPr>
            <p:ph type="title"/>
          </p:nvPr>
        </p:nvSpPr>
        <p:spPr/>
        <p:txBody>
          <a:bodyPr/>
          <a:lstStyle/>
          <a:p>
            <a:r>
              <a:rPr lang="en-US" dirty="0"/>
              <a:t>Polish Police “Blue”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900106"/>
            <a:ext cx="4419600" cy="2933510"/>
          </a:xfrm>
          <a:prstGeom prst="rect">
            <a:avLst/>
          </a:prstGeom>
        </p:spPr>
      </p:pic>
    </p:spTree>
    <p:extLst>
      <p:ext uri="{BB962C8B-B14F-4D97-AF65-F5344CB8AC3E}">
        <p14:creationId xmlns:p14="http://schemas.microsoft.com/office/powerpoint/2010/main" val="2713628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Distinctly split off from Catholic Poles.</a:t>
            </a:r>
          </a:p>
          <a:p>
            <a:r>
              <a:rPr lang="en-US" dirty="0"/>
              <a:t>On again off again persecutions from government.</a:t>
            </a:r>
          </a:p>
          <a:p>
            <a:r>
              <a:rPr lang="en-US" dirty="0"/>
              <a:t>Many belonged to outlawed Communist and Socialists Parties.</a:t>
            </a:r>
          </a:p>
          <a:p>
            <a:r>
              <a:rPr lang="en-US" dirty="0"/>
              <a:t>Hasidic Jews persecution</a:t>
            </a:r>
          </a:p>
          <a:p>
            <a:r>
              <a:rPr lang="en-US" dirty="0"/>
              <a:t>Strong Zionist element.</a:t>
            </a:r>
          </a:p>
        </p:txBody>
      </p:sp>
      <p:sp>
        <p:nvSpPr>
          <p:cNvPr id="3" name="Title 2"/>
          <p:cNvSpPr>
            <a:spLocks noGrp="1"/>
          </p:cNvSpPr>
          <p:nvPr>
            <p:ph type="title"/>
          </p:nvPr>
        </p:nvSpPr>
        <p:spPr/>
        <p:txBody>
          <a:bodyPr/>
          <a:lstStyle/>
          <a:p>
            <a:r>
              <a:rPr lang="en-US" dirty="0"/>
              <a:t>Polish life before World War 2</a:t>
            </a:r>
          </a:p>
        </p:txBody>
      </p:sp>
    </p:spTree>
    <p:extLst>
      <p:ext uri="{BB962C8B-B14F-4D97-AF65-F5344CB8AC3E}">
        <p14:creationId xmlns:p14="http://schemas.microsoft.com/office/powerpoint/2010/main" val="1121894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numbers approximate</a:t>
            </a:r>
          </a:p>
          <a:p>
            <a:r>
              <a:rPr lang="en-US" dirty="0"/>
              <a:t>Less than 20,000- the rich </a:t>
            </a:r>
          </a:p>
          <a:p>
            <a:r>
              <a:rPr lang="en-US" dirty="0"/>
              <a:t>Next 200,000 the </a:t>
            </a:r>
            <a:r>
              <a:rPr lang="en-US" dirty="0" err="1"/>
              <a:t>inbetweeners</a:t>
            </a:r>
            <a:endParaRPr lang="en-US" dirty="0"/>
          </a:p>
          <a:p>
            <a:r>
              <a:rPr lang="en-US" dirty="0"/>
              <a:t>Bottom 200,000 plus the starving poor.</a:t>
            </a:r>
          </a:p>
        </p:txBody>
      </p:sp>
      <p:sp>
        <p:nvSpPr>
          <p:cNvPr id="3" name="Title 2"/>
          <p:cNvSpPr>
            <a:spLocks noGrp="1"/>
          </p:cNvSpPr>
          <p:nvPr>
            <p:ph type="title"/>
          </p:nvPr>
        </p:nvSpPr>
        <p:spPr/>
        <p:txBody>
          <a:bodyPr/>
          <a:lstStyle/>
          <a:p>
            <a:r>
              <a:rPr lang="en-US" dirty="0"/>
              <a:t>3 Distinct Social Classes</a:t>
            </a:r>
          </a:p>
        </p:txBody>
      </p:sp>
    </p:spTree>
    <p:extLst>
      <p:ext uri="{BB962C8B-B14F-4D97-AF65-F5344CB8AC3E}">
        <p14:creationId xmlns:p14="http://schemas.microsoft.com/office/powerpoint/2010/main" val="2669755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22 July 1942 to Sep 42 up to 15,000 per day, usually 5000 to 6000 were deported to Treblinka for “resettlement” further East.</a:t>
            </a:r>
          </a:p>
          <a:p>
            <a:r>
              <a:rPr lang="en-US" dirty="0"/>
              <a:t>By Jan 43 about </a:t>
            </a:r>
            <a:r>
              <a:rPr lang="en-US" dirty="0" err="1"/>
              <a:t>50k</a:t>
            </a:r>
            <a:r>
              <a:rPr lang="en-US" dirty="0"/>
              <a:t> Jews remain</a:t>
            </a:r>
          </a:p>
          <a:p>
            <a:r>
              <a:rPr lang="en-US" dirty="0"/>
              <a:t>Hermann </a:t>
            </a:r>
            <a:r>
              <a:rPr lang="en-US" dirty="0" err="1"/>
              <a:t>Hofle</a:t>
            </a:r>
            <a:r>
              <a:rPr lang="en-US" dirty="0"/>
              <a:t>, Ferdinand von </a:t>
            </a:r>
            <a:r>
              <a:rPr lang="en-US" dirty="0" err="1"/>
              <a:t>Sammern-Frankenegg</a:t>
            </a:r>
            <a:r>
              <a:rPr lang="en-US" dirty="0"/>
              <a:t>, </a:t>
            </a:r>
            <a:r>
              <a:rPr lang="en-US" dirty="0" err="1"/>
              <a:t>Odilo</a:t>
            </a:r>
            <a:r>
              <a:rPr lang="en-US" dirty="0"/>
              <a:t> </a:t>
            </a:r>
            <a:r>
              <a:rPr lang="en-US" dirty="0" err="1"/>
              <a:t>Globocnik</a:t>
            </a:r>
            <a:endParaRPr lang="en-US" dirty="0"/>
          </a:p>
        </p:txBody>
      </p:sp>
      <p:sp>
        <p:nvSpPr>
          <p:cNvPr id="3" name="Title 2"/>
          <p:cNvSpPr>
            <a:spLocks noGrp="1"/>
          </p:cNvSpPr>
          <p:nvPr>
            <p:ph type="title"/>
          </p:nvPr>
        </p:nvSpPr>
        <p:spPr/>
        <p:txBody>
          <a:bodyPr>
            <a:normAutofit fontScale="90000"/>
          </a:bodyPr>
          <a:lstStyle/>
          <a:p>
            <a:r>
              <a:rPr lang="en-US" dirty="0" err="1"/>
              <a:t>Aktion</a:t>
            </a:r>
            <a:r>
              <a:rPr lang="en-US" dirty="0"/>
              <a:t> Reinhard-</a:t>
            </a:r>
            <a:r>
              <a:rPr lang="en-US" dirty="0" err="1"/>
              <a:t>Grossaktion</a:t>
            </a:r>
            <a:r>
              <a:rPr lang="en-US" dirty="0"/>
              <a:t> Warsaw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399280"/>
            <a:ext cx="1752600" cy="233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1" y="4458344"/>
            <a:ext cx="1752600" cy="22777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327766"/>
            <a:ext cx="1828800" cy="2514993"/>
          </a:xfrm>
          <a:prstGeom prst="rect">
            <a:avLst/>
          </a:prstGeom>
        </p:spPr>
      </p:pic>
    </p:spTree>
    <p:extLst>
      <p:ext uri="{BB962C8B-B14F-4D97-AF65-F5344CB8AC3E}">
        <p14:creationId xmlns:p14="http://schemas.microsoft.com/office/powerpoint/2010/main" val="714299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Deportation to the Death Camps</a:t>
            </a:r>
          </a:p>
        </p:txBody>
      </p:sp>
      <p:pic>
        <p:nvPicPr>
          <p:cNvPr id="3" name="Picture 2" descr="50429.jpg"/>
          <p:cNvPicPr>
            <a:picLocks noChangeAspect="1"/>
          </p:cNvPicPr>
          <p:nvPr/>
        </p:nvPicPr>
        <p:blipFill>
          <a:blip r:embed="rId2" cstate="print"/>
          <a:stretch>
            <a:fillRect/>
          </a:stretch>
        </p:blipFill>
        <p:spPr>
          <a:xfrm>
            <a:off x="304800" y="1447800"/>
            <a:ext cx="3733800" cy="2895600"/>
          </a:xfrm>
          <a:prstGeom prst="rect">
            <a:avLst/>
          </a:prstGeom>
        </p:spPr>
      </p:pic>
      <p:pic>
        <p:nvPicPr>
          <p:cNvPr id="4" name="Picture 3" descr="300px-Stroop_Report_-_Warsaw_Ghetto_Uprising_06.jpg"/>
          <p:cNvPicPr>
            <a:picLocks noChangeAspect="1"/>
          </p:cNvPicPr>
          <p:nvPr/>
        </p:nvPicPr>
        <p:blipFill>
          <a:blip r:embed="rId3" cstate="print"/>
          <a:stretch>
            <a:fillRect/>
          </a:stretch>
        </p:blipFill>
        <p:spPr>
          <a:xfrm>
            <a:off x="4572000" y="1524000"/>
            <a:ext cx="4038600" cy="3886200"/>
          </a:xfrm>
          <a:prstGeom prst="rect">
            <a:avLst/>
          </a:prstGeom>
        </p:spPr>
      </p:pic>
    </p:spTree>
    <p:extLst>
      <p:ext uri="{BB962C8B-B14F-4D97-AF65-F5344CB8AC3E}">
        <p14:creationId xmlns:p14="http://schemas.microsoft.com/office/powerpoint/2010/main" val="2143397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4112060" cy="51452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40" y="3200400"/>
            <a:ext cx="4267200" cy="2963333"/>
          </a:xfrm>
          <a:prstGeom prst="rect">
            <a:avLst/>
          </a:prstGeom>
        </p:spPr>
      </p:pic>
    </p:spTree>
    <p:extLst>
      <p:ext uri="{BB962C8B-B14F-4D97-AF65-F5344CB8AC3E}">
        <p14:creationId xmlns:p14="http://schemas.microsoft.com/office/powerpoint/2010/main" val="3551850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Camps</a:t>
            </a:r>
          </a:p>
        </p:txBody>
      </p:sp>
      <p:sp>
        <p:nvSpPr>
          <p:cNvPr id="3" name="Content Placeholder 2"/>
          <p:cNvSpPr>
            <a:spLocks noGrp="1"/>
          </p:cNvSpPr>
          <p:nvPr>
            <p:ph sz="half" idx="1"/>
          </p:nvPr>
        </p:nvSpPr>
        <p:spPr/>
        <p:txBody>
          <a:bodyPr>
            <a:normAutofit fontScale="77500" lnSpcReduction="20000"/>
          </a:bodyPr>
          <a:lstStyle/>
          <a:p>
            <a:r>
              <a:rPr lang="en-US" dirty="0"/>
              <a:t>6 Major Camps</a:t>
            </a:r>
          </a:p>
          <a:p>
            <a:r>
              <a:rPr lang="en-US" dirty="0">
                <a:hlinkClick r:id="rId2" tooltip="Auschwitz concentration camp"/>
              </a:rPr>
              <a:t>Auschwitz II (Auschwitz-</a:t>
            </a:r>
            <a:r>
              <a:rPr lang="en-US" dirty="0" err="1">
                <a:hlinkClick r:id="rId2" tooltip="Auschwitz concentration camp"/>
              </a:rPr>
              <a:t>Birkenau</a:t>
            </a:r>
            <a:r>
              <a:rPr lang="en-US" dirty="0">
                <a:hlinkClick r:id="rId2" tooltip="Auschwitz concentration camp"/>
              </a:rPr>
              <a:t>)</a:t>
            </a:r>
            <a:r>
              <a:rPr lang="en-US" dirty="0"/>
              <a:t>- 1.2 million</a:t>
            </a:r>
          </a:p>
          <a:p>
            <a:r>
              <a:rPr lang="en-US" dirty="0" err="1">
                <a:hlinkClick r:id="rId3" tooltip="Chelmno extermination camp"/>
              </a:rPr>
              <a:t>Chełmno</a:t>
            </a:r>
            <a:r>
              <a:rPr lang="en-US" dirty="0"/>
              <a:t>- 152,000-340,000</a:t>
            </a:r>
          </a:p>
          <a:p>
            <a:r>
              <a:rPr lang="en-US" dirty="0">
                <a:hlinkClick r:id="rId4" tooltip="Belzec extermination camp"/>
              </a:rPr>
              <a:t>Bełżec</a:t>
            </a:r>
            <a:r>
              <a:rPr lang="en-US" dirty="0"/>
              <a:t>-434,500</a:t>
            </a:r>
          </a:p>
          <a:p>
            <a:r>
              <a:rPr lang="en-US" dirty="0">
                <a:hlinkClick r:id="rId5" tooltip="Majdanek"/>
              </a:rPr>
              <a:t>Majdanek</a:t>
            </a:r>
            <a:r>
              <a:rPr lang="en-US" dirty="0"/>
              <a:t>-78,000</a:t>
            </a:r>
          </a:p>
          <a:p>
            <a:r>
              <a:rPr lang="en-US" dirty="0">
                <a:hlinkClick r:id="rId6" tooltip="Sobibor extermination camp"/>
              </a:rPr>
              <a:t>Sobibór</a:t>
            </a:r>
            <a:r>
              <a:rPr lang="en-US" dirty="0"/>
              <a:t>-167,000</a:t>
            </a:r>
          </a:p>
          <a:p>
            <a:r>
              <a:rPr lang="en-US" dirty="0">
                <a:hlinkClick r:id="rId7" tooltip="Treblinka extermination camp"/>
              </a:rPr>
              <a:t>Treblinka</a:t>
            </a:r>
            <a:r>
              <a:rPr lang="en-US" dirty="0"/>
              <a:t>-750,000</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Minor death camps</a:t>
            </a:r>
          </a:p>
          <a:p>
            <a:r>
              <a:rPr lang="en-US" dirty="0" err="1"/>
              <a:t>Maly-Trostenets</a:t>
            </a:r>
            <a:r>
              <a:rPr lang="en-US" dirty="0"/>
              <a:t> Built on foundation of Soviet Gulag, Exterminate Jews of Minsk- 65,000</a:t>
            </a:r>
          </a:p>
          <a:p>
            <a:r>
              <a:rPr lang="en-US" dirty="0" err="1"/>
              <a:t>Jasenovac</a:t>
            </a:r>
            <a:r>
              <a:rPr lang="en-US" dirty="0"/>
              <a:t>- The only non-Nazi death camp founded by Croatian Government to house Serbs, included some Jews, Gypsies- up to 500,000</a:t>
            </a:r>
          </a:p>
          <a:p>
            <a:r>
              <a:rPr lang="en-US" dirty="0"/>
              <a:t>At least three other minor temporary camps</a:t>
            </a:r>
          </a:p>
        </p:txBody>
      </p:sp>
    </p:spTree>
    <p:extLst>
      <p:ext uri="{BB962C8B-B14F-4D97-AF65-F5344CB8AC3E}">
        <p14:creationId xmlns:p14="http://schemas.microsoft.com/office/powerpoint/2010/main" val="1508574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Killing by camp</a:t>
            </a:r>
          </a:p>
        </p:txBody>
      </p:sp>
      <p:sp>
        <p:nvSpPr>
          <p:cNvPr id="3" name="Content Placeholder 2"/>
          <p:cNvSpPr>
            <a:spLocks noGrp="1"/>
          </p:cNvSpPr>
          <p:nvPr>
            <p:ph sz="half" idx="1"/>
          </p:nvPr>
        </p:nvSpPr>
        <p:spPr/>
        <p:txBody>
          <a:bodyPr>
            <a:normAutofit fontScale="85000" lnSpcReduction="10000"/>
          </a:bodyPr>
          <a:lstStyle/>
          <a:p>
            <a:r>
              <a:rPr lang="en-US" dirty="0">
                <a:hlinkClick r:id="rId2" tooltip="Auschwitz concentration camp"/>
              </a:rPr>
              <a:t>Auschwitz II (Auschwitz-</a:t>
            </a:r>
            <a:r>
              <a:rPr lang="en-US" dirty="0" err="1">
                <a:hlinkClick r:id="rId2" tooltip="Auschwitz concentration camp"/>
              </a:rPr>
              <a:t>Birkenau</a:t>
            </a:r>
            <a:r>
              <a:rPr lang="en-US" dirty="0">
                <a:hlinkClick r:id="rId2" tooltip="Auschwitz concentration camp"/>
              </a:rPr>
              <a:t>)</a:t>
            </a:r>
            <a:r>
              <a:rPr lang="en-US" dirty="0"/>
              <a:t> –</a:t>
            </a:r>
            <a:r>
              <a:rPr lang="en-US" dirty="0" err="1"/>
              <a:t>Zyklon</a:t>
            </a:r>
            <a:r>
              <a:rPr lang="en-US" dirty="0"/>
              <a:t> B</a:t>
            </a:r>
          </a:p>
          <a:p>
            <a:r>
              <a:rPr lang="en-US" dirty="0" err="1">
                <a:hlinkClick r:id="rId3" tooltip="Chelmno extermination camp"/>
              </a:rPr>
              <a:t>Chełmno</a:t>
            </a:r>
            <a:r>
              <a:rPr lang="en-US" dirty="0"/>
              <a:t>- CO</a:t>
            </a:r>
          </a:p>
          <a:p>
            <a:r>
              <a:rPr lang="en-US" dirty="0" err="1">
                <a:hlinkClick r:id="rId4" tooltip="Belzec extermination camp"/>
              </a:rPr>
              <a:t>Bełżec</a:t>
            </a:r>
            <a:r>
              <a:rPr lang="en-US" dirty="0"/>
              <a:t>-CO, small use of </a:t>
            </a:r>
            <a:r>
              <a:rPr lang="en-US" dirty="0" err="1"/>
              <a:t>Zyklon</a:t>
            </a:r>
            <a:r>
              <a:rPr lang="en-US" dirty="0"/>
              <a:t> B</a:t>
            </a:r>
          </a:p>
          <a:p>
            <a:r>
              <a:rPr lang="en-US" dirty="0" err="1">
                <a:hlinkClick r:id="rId5" tooltip="Majdanek"/>
              </a:rPr>
              <a:t>Majdanek</a:t>
            </a:r>
            <a:r>
              <a:rPr lang="en-US" dirty="0"/>
              <a:t>-CO, then </a:t>
            </a:r>
            <a:r>
              <a:rPr lang="en-US" dirty="0" err="1"/>
              <a:t>Zyklon</a:t>
            </a:r>
            <a:r>
              <a:rPr lang="en-US" dirty="0"/>
              <a:t> B</a:t>
            </a:r>
          </a:p>
          <a:p>
            <a:r>
              <a:rPr lang="en-US" dirty="0" err="1">
                <a:hlinkClick r:id="rId6" tooltip="Sobibor extermination camp"/>
              </a:rPr>
              <a:t>Sobibór</a:t>
            </a:r>
            <a:r>
              <a:rPr lang="en-US" dirty="0"/>
              <a:t>-CO</a:t>
            </a:r>
          </a:p>
          <a:p>
            <a:r>
              <a:rPr lang="en-US" dirty="0">
                <a:hlinkClick r:id="rId7" tooltip="Treblinka extermination camp"/>
              </a:rPr>
              <a:t>Treblinka</a:t>
            </a:r>
            <a:r>
              <a:rPr lang="en-US" dirty="0"/>
              <a:t>-CO</a:t>
            </a:r>
          </a:p>
          <a:p>
            <a:pPr>
              <a:buNone/>
            </a:pPr>
            <a:endParaRPr lang="en-US" dirty="0"/>
          </a:p>
        </p:txBody>
      </p:sp>
      <p:sp>
        <p:nvSpPr>
          <p:cNvPr id="4" name="Content Placeholder 3"/>
          <p:cNvSpPr>
            <a:spLocks noGrp="1"/>
          </p:cNvSpPr>
          <p:nvPr>
            <p:ph sz="half" idx="2"/>
          </p:nvPr>
        </p:nvSpPr>
        <p:spPr/>
        <p:txBody>
          <a:bodyPr>
            <a:normAutofit fontScale="85000" lnSpcReduction="10000"/>
          </a:bodyPr>
          <a:lstStyle/>
          <a:p>
            <a:r>
              <a:rPr lang="en-US" dirty="0" err="1"/>
              <a:t>Maly-Trostenets</a:t>
            </a:r>
            <a:r>
              <a:rPr lang="en-US" dirty="0"/>
              <a:t>- Mobile CO vans, bullet in the back of the head</a:t>
            </a:r>
          </a:p>
          <a:p>
            <a:r>
              <a:rPr lang="en-US" dirty="0" err="1"/>
              <a:t>Jasenovac</a:t>
            </a:r>
            <a:r>
              <a:rPr lang="en-US" dirty="0"/>
              <a:t>- CO- Bullets, </a:t>
            </a:r>
            <a:r>
              <a:rPr lang="en-US" dirty="0" err="1"/>
              <a:t>sulfer</a:t>
            </a:r>
            <a:r>
              <a:rPr lang="en-US" dirty="0"/>
              <a:t>-dioxide.</a:t>
            </a:r>
          </a:p>
          <a:p>
            <a:r>
              <a:rPr lang="en-US" dirty="0"/>
              <a:t>Concentration Camps with small gas chambers- Dachau, </a:t>
            </a:r>
            <a:r>
              <a:rPr lang="en-US" dirty="0" err="1"/>
              <a:t>Mauthausen</a:t>
            </a:r>
            <a:r>
              <a:rPr lang="en-US" dirty="0"/>
              <a:t>, Buchenwald, </a:t>
            </a:r>
            <a:r>
              <a:rPr lang="en-US" dirty="0" err="1"/>
              <a:t>Ravensbruck</a:t>
            </a:r>
            <a:r>
              <a:rPr lang="en-US" dirty="0"/>
              <a:t>, </a:t>
            </a:r>
            <a:r>
              <a:rPr lang="en-US" dirty="0" err="1"/>
              <a:t>Stutthof</a:t>
            </a:r>
            <a:r>
              <a:rPr lang="en-US" dirty="0"/>
              <a:t>, </a:t>
            </a:r>
          </a:p>
        </p:txBody>
      </p:sp>
    </p:spTree>
    <p:extLst>
      <p:ext uri="{BB962C8B-B14F-4D97-AF65-F5344CB8AC3E}">
        <p14:creationId xmlns:p14="http://schemas.microsoft.com/office/powerpoint/2010/main" val="346808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707px-German_losses_after_WWI_svg"/>
          <p:cNvPicPr>
            <a:picLocks noChangeAspect="1" noChangeArrowheads="1"/>
          </p:cNvPicPr>
          <p:nvPr/>
        </p:nvPicPr>
        <p:blipFill>
          <a:blip r:embed="rId2" cstate="print"/>
          <a:srcRect/>
          <a:stretch>
            <a:fillRect/>
          </a:stretch>
        </p:blipFill>
        <p:spPr bwMode="auto">
          <a:xfrm>
            <a:off x="1143000" y="990600"/>
            <a:ext cx="6734175" cy="5715000"/>
          </a:xfrm>
          <a:prstGeom prst="rect">
            <a:avLst/>
          </a:prstGeom>
          <a:noFill/>
          <a:ln w="9525">
            <a:noFill/>
            <a:miter lim="800000"/>
            <a:headEnd/>
            <a:tailEnd/>
          </a:ln>
        </p:spPr>
      </p:pic>
      <p:sp>
        <p:nvSpPr>
          <p:cNvPr id="10245" name="Rectangle 5"/>
          <p:cNvSpPr>
            <a:spLocks noGrp="1" noChangeArrowheads="1"/>
          </p:cNvSpPr>
          <p:nvPr>
            <p:ph type="title"/>
          </p:nvPr>
        </p:nvSpPr>
        <p:spPr>
          <a:xfrm>
            <a:off x="1066800" y="304800"/>
            <a:ext cx="7543800" cy="703263"/>
          </a:xfrm>
        </p:spPr>
        <p:txBody>
          <a:bodyPr>
            <a:normAutofit fontScale="90000"/>
          </a:bodyPr>
          <a:lstStyle/>
          <a:p>
            <a:pPr eaLnBrk="1" hangingPunct="1">
              <a:defRPr/>
            </a:pPr>
            <a:r>
              <a:rPr lang="en-US" sz="4000"/>
              <a:t>German Territorial Losses</a:t>
            </a:r>
            <a:br>
              <a:rPr lang="en-US" sz="4000"/>
            </a:br>
            <a:endParaRPr lang="en-US" sz="4000"/>
          </a:p>
        </p:txBody>
      </p:sp>
    </p:spTree>
    <p:extLst>
      <p:ext uri="{BB962C8B-B14F-4D97-AF65-F5344CB8AC3E}">
        <p14:creationId xmlns:p14="http://schemas.microsoft.com/office/powerpoint/2010/main" val="157581550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jorcampseurope.gif"/>
          <p:cNvPicPr>
            <a:picLocks noGrp="1" noChangeAspect="1"/>
          </p:cNvPicPr>
          <p:nvPr>
            <p:ph sz="half" idx="4294967295"/>
          </p:nvPr>
        </p:nvPicPr>
        <p:blipFill>
          <a:blip r:embed="rId2" cstate="print"/>
          <a:stretch>
            <a:fillRect/>
          </a:stretch>
        </p:blipFill>
        <p:spPr>
          <a:xfrm>
            <a:off x="457200" y="228600"/>
            <a:ext cx="8153400" cy="5715000"/>
          </a:xfrm>
        </p:spPr>
      </p:pic>
    </p:spTree>
    <p:extLst>
      <p:ext uri="{BB962C8B-B14F-4D97-AF65-F5344CB8AC3E}">
        <p14:creationId xmlns:p14="http://schemas.microsoft.com/office/powerpoint/2010/main" val="261118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362" y="0"/>
            <a:ext cx="6369276" cy="6858000"/>
          </a:xfrm>
          <a:prstGeom prst="rect">
            <a:avLst/>
          </a:prstGeom>
        </p:spPr>
      </p:pic>
    </p:spTree>
    <p:extLst>
      <p:ext uri="{BB962C8B-B14F-4D97-AF65-F5344CB8AC3E}">
        <p14:creationId xmlns:p14="http://schemas.microsoft.com/office/powerpoint/2010/main" val="1411732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Death Camps Operation Period</a:t>
            </a:r>
          </a:p>
        </p:txBody>
      </p:sp>
      <p:sp>
        <p:nvSpPr>
          <p:cNvPr id="3" name="Content Placeholder 2"/>
          <p:cNvSpPr>
            <a:spLocks noGrp="1"/>
          </p:cNvSpPr>
          <p:nvPr>
            <p:ph sz="half" idx="1"/>
          </p:nvPr>
        </p:nvSpPr>
        <p:spPr/>
        <p:txBody>
          <a:bodyPr>
            <a:normAutofit fontScale="92500" lnSpcReduction="10000"/>
          </a:bodyPr>
          <a:lstStyle/>
          <a:p>
            <a:r>
              <a:rPr lang="en-US" dirty="0">
                <a:hlinkClick r:id="rId2" tooltip="Auschwitz concentration camp"/>
              </a:rPr>
              <a:t>Auschwitz II (Auschwitz-</a:t>
            </a:r>
            <a:r>
              <a:rPr lang="en-US" dirty="0" err="1">
                <a:hlinkClick r:id="rId2" tooltip="Auschwitz concentration camp"/>
              </a:rPr>
              <a:t>Birkenau</a:t>
            </a:r>
            <a:r>
              <a:rPr lang="en-US" dirty="0">
                <a:hlinkClick r:id="rId2" tooltip="Auschwitz concentration camp"/>
              </a:rPr>
              <a:t>)</a:t>
            </a:r>
            <a:endParaRPr lang="en-US" dirty="0"/>
          </a:p>
          <a:p>
            <a:r>
              <a:rPr lang="en-US" dirty="0" err="1">
                <a:hlinkClick r:id="rId3" tooltip="Chelmno extermination camp"/>
              </a:rPr>
              <a:t>Chełmno</a:t>
            </a:r>
            <a:r>
              <a:rPr lang="en-US" dirty="0"/>
              <a:t> December 8, 1941 to March 1943, reopens briefly June-July 1944.</a:t>
            </a:r>
          </a:p>
          <a:p>
            <a:r>
              <a:rPr lang="en-US" dirty="0" err="1">
                <a:hlinkClick r:id="rId4" tooltip="Belzec extermination camp"/>
              </a:rPr>
              <a:t>Bełżec</a:t>
            </a:r>
            <a:r>
              <a:rPr lang="en-US" dirty="0"/>
              <a:t>- March 1942-December 1942</a:t>
            </a:r>
          </a:p>
          <a:p>
            <a:r>
              <a:rPr lang="en-US" dirty="0" err="1">
                <a:hlinkClick r:id="rId5" tooltip="Majdanek"/>
              </a:rPr>
              <a:t>Majdanek</a:t>
            </a:r>
            <a:r>
              <a:rPr lang="en-US" dirty="0"/>
              <a:t> October 1, 1941 to July 22, 1944</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err="1">
                <a:hlinkClick r:id="rId6" tooltip="Sobibor extermination camp"/>
              </a:rPr>
              <a:t>Sobibór</a:t>
            </a:r>
            <a:r>
              <a:rPr lang="en-US" dirty="0"/>
              <a:t> April 1942- Mar 1944.</a:t>
            </a:r>
          </a:p>
          <a:p>
            <a:r>
              <a:rPr lang="en-US" dirty="0">
                <a:hlinkClick r:id="rId7" tooltip="Treblinka extermination camp"/>
              </a:rPr>
              <a:t>Treblinka</a:t>
            </a:r>
            <a:r>
              <a:rPr lang="en-US" dirty="0"/>
              <a:t> July 23, 1942- August 19, 1943</a:t>
            </a:r>
          </a:p>
          <a:p>
            <a:r>
              <a:rPr lang="en-US" dirty="0" err="1"/>
              <a:t>Maly-Trostenets</a:t>
            </a:r>
            <a:r>
              <a:rPr lang="en-US" dirty="0"/>
              <a:t>- May 10, 1942- June 28, 1944</a:t>
            </a:r>
          </a:p>
          <a:p>
            <a:r>
              <a:rPr lang="en-US" dirty="0"/>
              <a:t>Jasonovac-Aug41-Apr45</a:t>
            </a:r>
          </a:p>
        </p:txBody>
      </p:sp>
    </p:spTree>
    <p:extLst>
      <p:ext uri="{BB962C8B-B14F-4D97-AF65-F5344CB8AC3E}">
        <p14:creationId xmlns:p14="http://schemas.microsoft.com/office/powerpoint/2010/main" val="2322237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Extermination or Labor Camp</a:t>
            </a:r>
          </a:p>
        </p:txBody>
      </p:sp>
      <p:sp>
        <p:nvSpPr>
          <p:cNvPr id="3" name="Content Placeholder 2"/>
          <p:cNvSpPr>
            <a:spLocks noGrp="1"/>
          </p:cNvSpPr>
          <p:nvPr>
            <p:ph sz="half" idx="1"/>
          </p:nvPr>
        </p:nvSpPr>
        <p:spPr/>
        <p:txBody>
          <a:bodyPr/>
          <a:lstStyle/>
          <a:p>
            <a:r>
              <a:rPr lang="en-US" dirty="0"/>
              <a:t>Pure Death Camps</a:t>
            </a:r>
          </a:p>
          <a:p>
            <a:r>
              <a:rPr lang="en-US" dirty="0" err="1"/>
              <a:t>Sobibor</a:t>
            </a:r>
            <a:r>
              <a:rPr lang="en-US" dirty="0"/>
              <a:t>- </a:t>
            </a:r>
            <a:r>
              <a:rPr lang="en-US" dirty="0" err="1"/>
              <a:t>Oper</a:t>
            </a:r>
            <a:r>
              <a:rPr lang="en-US" dirty="0"/>
              <a:t>. </a:t>
            </a:r>
            <a:r>
              <a:rPr lang="en-US" dirty="0" err="1"/>
              <a:t>Reinhard</a:t>
            </a:r>
            <a:endParaRPr lang="en-US" dirty="0"/>
          </a:p>
          <a:p>
            <a:r>
              <a:rPr lang="en-US" dirty="0"/>
              <a:t>Treblinka II-OR</a:t>
            </a:r>
          </a:p>
          <a:p>
            <a:r>
              <a:rPr lang="en-US" dirty="0" err="1"/>
              <a:t>Belzec</a:t>
            </a:r>
            <a:r>
              <a:rPr lang="en-US" dirty="0"/>
              <a:t>-OR</a:t>
            </a:r>
          </a:p>
          <a:p>
            <a:r>
              <a:rPr lang="en-US" dirty="0"/>
              <a:t>Auschwitz-</a:t>
            </a:r>
            <a:r>
              <a:rPr lang="en-US" dirty="0" err="1"/>
              <a:t>Birkenau</a:t>
            </a:r>
            <a:endParaRPr lang="en-US" dirty="0"/>
          </a:p>
          <a:p>
            <a:r>
              <a:rPr lang="en-US" dirty="0" err="1"/>
              <a:t>Maly-Trostenets</a:t>
            </a:r>
            <a:endParaRPr lang="en-US" dirty="0"/>
          </a:p>
        </p:txBody>
      </p:sp>
      <p:sp>
        <p:nvSpPr>
          <p:cNvPr id="4" name="Content Placeholder 3"/>
          <p:cNvSpPr>
            <a:spLocks noGrp="1"/>
          </p:cNvSpPr>
          <p:nvPr>
            <p:ph sz="half" idx="2"/>
          </p:nvPr>
        </p:nvSpPr>
        <p:spPr/>
        <p:txBody>
          <a:bodyPr/>
          <a:lstStyle/>
          <a:p>
            <a:r>
              <a:rPr lang="en-US" dirty="0"/>
              <a:t>Other</a:t>
            </a:r>
          </a:p>
          <a:p>
            <a:r>
              <a:rPr lang="en-US" dirty="0" err="1"/>
              <a:t>Chelmno</a:t>
            </a:r>
            <a:endParaRPr lang="en-US" dirty="0"/>
          </a:p>
          <a:p>
            <a:r>
              <a:rPr lang="en-US" dirty="0" err="1"/>
              <a:t>Jasenovac</a:t>
            </a:r>
            <a:endParaRPr lang="en-US" dirty="0"/>
          </a:p>
          <a:p>
            <a:r>
              <a:rPr lang="en-US" dirty="0" err="1"/>
              <a:t>Auchswitz</a:t>
            </a:r>
            <a:r>
              <a:rPr lang="en-US" dirty="0"/>
              <a:t> 1 and III</a:t>
            </a:r>
          </a:p>
          <a:p>
            <a:r>
              <a:rPr lang="en-US" dirty="0" err="1"/>
              <a:t>Maidenek</a:t>
            </a:r>
            <a:endParaRPr lang="en-US" dirty="0"/>
          </a:p>
          <a:p>
            <a:r>
              <a:rPr lang="en-US" dirty="0"/>
              <a:t>Treblinka I</a:t>
            </a:r>
          </a:p>
        </p:txBody>
      </p:sp>
    </p:spTree>
    <p:extLst>
      <p:ext uri="{BB962C8B-B14F-4D97-AF65-F5344CB8AC3E}">
        <p14:creationId xmlns:p14="http://schemas.microsoft.com/office/powerpoint/2010/main" val="938519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r>
              <a:rPr lang="en-US" dirty="0"/>
              <a:t>Both groups formed during 1st Deportations</a:t>
            </a:r>
          </a:p>
          <a:p>
            <a:r>
              <a:rPr lang="en-US" dirty="0"/>
              <a:t>Jews in Warsaw knew by January about the extermination camps, but it was unclear if it meant all Jews.</a:t>
            </a:r>
          </a:p>
          <a:p>
            <a:r>
              <a:rPr lang="en-US" dirty="0"/>
              <a:t>Knew about Treblinka in late July from Polish underground Home Army- AK</a:t>
            </a:r>
          </a:p>
          <a:p>
            <a:r>
              <a:rPr lang="en-US" dirty="0" err="1"/>
              <a:t>ZOB</a:t>
            </a:r>
            <a:r>
              <a:rPr lang="en-US" dirty="0"/>
              <a:t>-Jewish Combat Organization- largely socialist, mixed Zionist Anti-Zionists</a:t>
            </a:r>
          </a:p>
          <a:p>
            <a:r>
              <a:rPr lang="en-US" dirty="0" err="1"/>
              <a:t>ZZW</a:t>
            </a:r>
            <a:r>
              <a:rPr lang="en-US" dirty="0"/>
              <a:t>-Jewish Military Union- the larger and best equipped of the 2. Rightwing, included several former Polish Army veterans, but least known because Postwar Communist government suppressed group.  This group had extensive ties to the Home Army.</a:t>
            </a:r>
          </a:p>
        </p:txBody>
      </p:sp>
      <p:sp>
        <p:nvSpPr>
          <p:cNvPr id="5" name="Title 4"/>
          <p:cNvSpPr>
            <a:spLocks noGrp="1"/>
          </p:cNvSpPr>
          <p:nvPr>
            <p:ph type="title"/>
          </p:nvPr>
        </p:nvSpPr>
        <p:spPr/>
        <p:txBody>
          <a:bodyPr/>
          <a:lstStyle/>
          <a:p>
            <a:r>
              <a:rPr lang="en-US" dirty="0"/>
              <a:t>Formation of fighting Groups</a:t>
            </a:r>
          </a:p>
        </p:txBody>
      </p:sp>
    </p:spTree>
    <p:extLst>
      <p:ext uri="{BB962C8B-B14F-4D97-AF65-F5344CB8AC3E}">
        <p14:creationId xmlns:p14="http://schemas.microsoft.com/office/powerpoint/2010/main" val="2756684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r>
              <a:rPr lang="en-US" dirty="0"/>
              <a:t>The Wehrmacht made complaints about losing Jewish labor to Hitler. Hitler allowed for the workers to remain.</a:t>
            </a:r>
          </a:p>
          <a:p>
            <a:r>
              <a:rPr lang="en-US" dirty="0"/>
              <a:t>About 50 to </a:t>
            </a:r>
            <a:r>
              <a:rPr lang="en-US" dirty="0" err="1"/>
              <a:t>65k</a:t>
            </a:r>
            <a:r>
              <a:rPr lang="en-US" dirty="0"/>
              <a:t> Jews remained, abut </a:t>
            </a:r>
            <a:r>
              <a:rPr lang="en-US" dirty="0" err="1"/>
              <a:t>25k</a:t>
            </a:r>
            <a:r>
              <a:rPr lang="en-US" dirty="0"/>
              <a:t> were official workers the rest were “illegals” that had escaped the deportations and were hiding.</a:t>
            </a:r>
          </a:p>
          <a:p>
            <a:r>
              <a:rPr lang="en-US" dirty="0"/>
              <a:t>Disease and food conditions slightly improve.</a:t>
            </a:r>
          </a:p>
          <a:p>
            <a:r>
              <a:rPr lang="en-US" dirty="0"/>
              <a:t>Most, but not all, of the </a:t>
            </a:r>
            <a:r>
              <a:rPr lang="en-US" dirty="0" err="1"/>
              <a:t>remainers</a:t>
            </a:r>
            <a:r>
              <a:rPr lang="en-US" dirty="0"/>
              <a:t> were healthier young male and females.  </a:t>
            </a:r>
          </a:p>
          <a:p>
            <a:r>
              <a:rPr lang="en-US" dirty="0"/>
              <a:t>The SS planned to move the workers to Lublin along with the equipment, but they had other priorities in the meantime.</a:t>
            </a:r>
          </a:p>
          <a:p>
            <a:r>
              <a:rPr lang="en-US" dirty="0"/>
              <a:t>The Jewish fighting groups slowly armed themselves.</a:t>
            </a:r>
          </a:p>
        </p:txBody>
      </p:sp>
      <p:sp>
        <p:nvSpPr>
          <p:cNvPr id="5" name="Title 4"/>
          <p:cNvSpPr>
            <a:spLocks noGrp="1"/>
          </p:cNvSpPr>
          <p:nvPr>
            <p:ph type="title"/>
          </p:nvPr>
        </p:nvSpPr>
        <p:spPr/>
        <p:txBody>
          <a:bodyPr/>
          <a:lstStyle/>
          <a:p>
            <a:r>
              <a:rPr lang="en-US" dirty="0"/>
              <a:t>Why did the Germans Stop?</a:t>
            </a:r>
          </a:p>
        </p:txBody>
      </p:sp>
    </p:spTree>
    <p:extLst>
      <p:ext uri="{BB962C8B-B14F-4D97-AF65-F5344CB8AC3E}">
        <p14:creationId xmlns:p14="http://schemas.microsoft.com/office/powerpoint/2010/main" val="1947602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Jewish Freedom Guard</a:t>
            </a:r>
          </a:p>
          <a:p>
            <a:r>
              <a:rPr lang="en-US" dirty="0"/>
              <a:t>Jewish </a:t>
            </a:r>
            <a:r>
              <a:rPr lang="en-US" dirty="0" err="1"/>
              <a:t>colloborators</a:t>
            </a:r>
            <a:r>
              <a:rPr lang="en-US" dirty="0"/>
              <a:t> with the Nazi’s</a:t>
            </a:r>
          </a:p>
          <a:p>
            <a:r>
              <a:rPr lang="en-US" dirty="0"/>
              <a:t>Gestapo set up organization set up to infiltrate Jewish and Polish resistance.</a:t>
            </a:r>
          </a:p>
          <a:p>
            <a:r>
              <a:rPr lang="en-US" dirty="0"/>
              <a:t>Members targeted by </a:t>
            </a:r>
            <a:r>
              <a:rPr lang="en-US" dirty="0" err="1"/>
              <a:t>ZZW</a:t>
            </a:r>
            <a:r>
              <a:rPr lang="en-US" dirty="0"/>
              <a:t> and </a:t>
            </a:r>
            <a:r>
              <a:rPr lang="en-US" dirty="0" err="1"/>
              <a:t>ZOB</a:t>
            </a:r>
            <a:r>
              <a:rPr lang="en-US" dirty="0"/>
              <a:t> after 1</a:t>
            </a:r>
            <a:r>
              <a:rPr lang="en-US" baseline="30000" dirty="0"/>
              <a:t>st</a:t>
            </a:r>
            <a:r>
              <a:rPr lang="en-US" dirty="0"/>
              <a:t> Deportations.</a:t>
            </a:r>
          </a:p>
          <a:p>
            <a:r>
              <a:rPr lang="en-US" dirty="0"/>
              <a:t>Abraham </a:t>
            </a:r>
            <a:r>
              <a:rPr lang="en-US" dirty="0" err="1"/>
              <a:t>Gancwajch</a:t>
            </a:r>
            <a:endParaRPr lang="en-US" dirty="0"/>
          </a:p>
        </p:txBody>
      </p:sp>
      <p:sp>
        <p:nvSpPr>
          <p:cNvPr id="3" name="Title 2"/>
          <p:cNvSpPr>
            <a:spLocks noGrp="1"/>
          </p:cNvSpPr>
          <p:nvPr>
            <p:ph type="title"/>
          </p:nvPr>
        </p:nvSpPr>
        <p:spPr/>
        <p:txBody>
          <a:bodyPr>
            <a:normAutofit fontScale="90000"/>
          </a:bodyPr>
          <a:lstStyle/>
          <a:p>
            <a:r>
              <a:rPr lang="en-US" dirty="0" err="1"/>
              <a:t>Żydowska</a:t>
            </a:r>
            <a:r>
              <a:rPr lang="en-US" dirty="0"/>
              <a:t> </a:t>
            </a:r>
            <a:r>
              <a:rPr lang="en-US" dirty="0" err="1"/>
              <a:t>Gwardia</a:t>
            </a:r>
            <a:r>
              <a:rPr lang="en-US" dirty="0"/>
              <a:t> </a:t>
            </a:r>
            <a:r>
              <a:rPr lang="en-US" dirty="0" err="1"/>
              <a:t>Wolności-Żagiew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657600"/>
            <a:ext cx="1828800" cy="2637322"/>
          </a:xfrm>
          <a:prstGeom prst="rect">
            <a:avLst/>
          </a:prstGeom>
        </p:spPr>
      </p:pic>
    </p:spTree>
    <p:extLst>
      <p:ext uri="{BB962C8B-B14F-4D97-AF65-F5344CB8AC3E}">
        <p14:creationId xmlns:p14="http://schemas.microsoft.com/office/powerpoint/2010/main" val="2580148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German plans to liquidate ghetto, and remove the “legal” workers to Lublin.</a:t>
            </a:r>
          </a:p>
          <a:p>
            <a:r>
              <a:rPr lang="en-US" dirty="0"/>
              <a:t>Encounter sporadic resistance to action.</a:t>
            </a:r>
          </a:p>
          <a:p>
            <a:r>
              <a:rPr lang="en-US" dirty="0"/>
              <a:t>Over the next 4 days about 6000 deported, but they are attacked by </a:t>
            </a:r>
            <a:r>
              <a:rPr lang="en-US" dirty="0" err="1"/>
              <a:t>ZZW</a:t>
            </a:r>
            <a:r>
              <a:rPr lang="en-US" dirty="0"/>
              <a:t> and </a:t>
            </a:r>
            <a:r>
              <a:rPr lang="en-US" dirty="0" err="1"/>
              <a:t>ZOB</a:t>
            </a:r>
            <a:r>
              <a:rPr lang="en-US" dirty="0"/>
              <a:t>.</a:t>
            </a:r>
          </a:p>
          <a:p>
            <a:r>
              <a:rPr lang="en-US" dirty="0"/>
              <a:t>Unknown number of casualties, less than 20.</a:t>
            </a:r>
          </a:p>
          <a:p>
            <a:r>
              <a:rPr lang="en-US" dirty="0"/>
              <a:t>Judenrat and Jewish Police no longer have effective control over ghetto.</a:t>
            </a:r>
          </a:p>
        </p:txBody>
      </p:sp>
      <p:sp>
        <p:nvSpPr>
          <p:cNvPr id="3" name="Title 2"/>
          <p:cNvSpPr>
            <a:spLocks noGrp="1"/>
          </p:cNvSpPr>
          <p:nvPr>
            <p:ph type="title"/>
          </p:nvPr>
        </p:nvSpPr>
        <p:spPr/>
        <p:txBody>
          <a:bodyPr>
            <a:normAutofit fontScale="90000"/>
          </a:bodyPr>
          <a:lstStyle/>
          <a:p>
            <a:r>
              <a:rPr lang="en-US" dirty="0"/>
              <a:t>January 18,1943- 2</a:t>
            </a:r>
            <a:r>
              <a:rPr lang="en-US" baseline="30000" dirty="0"/>
              <a:t>nd</a:t>
            </a:r>
            <a:r>
              <a:rPr lang="en-US" dirty="0"/>
              <a:t> Deportation</a:t>
            </a:r>
          </a:p>
        </p:txBody>
      </p:sp>
    </p:spTree>
    <p:extLst>
      <p:ext uri="{BB962C8B-B14F-4D97-AF65-F5344CB8AC3E}">
        <p14:creationId xmlns:p14="http://schemas.microsoft.com/office/powerpoint/2010/main" val="2411038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number of Jewish Police are eliminated in targeted killings.</a:t>
            </a:r>
          </a:p>
          <a:p>
            <a:r>
              <a:rPr lang="en-US" dirty="0"/>
              <a:t>Alfred </a:t>
            </a:r>
            <a:r>
              <a:rPr lang="en-US" dirty="0" err="1"/>
              <a:t>Nossig</a:t>
            </a:r>
            <a:r>
              <a:rPr lang="en-US" dirty="0"/>
              <a:t>-Judenrat suspected of providing info to Gestapo killed. Feb 22, 1943</a:t>
            </a:r>
          </a:p>
          <a:p>
            <a:r>
              <a:rPr lang="en-US" dirty="0"/>
              <a:t>Ghetto Police commander was targeted, and forced to commit suicide. </a:t>
            </a:r>
            <a:r>
              <a:rPr lang="en-US" dirty="0" err="1"/>
              <a:t>Józef</a:t>
            </a:r>
            <a:r>
              <a:rPr lang="en-US" dirty="0"/>
              <a:t> </a:t>
            </a:r>
            <a:r>
              <a:rPr lang="en-US" dirty="0" err="1"/>
              <a:t>Szeryński</a:t>
            </a:r>
            <a:r>
              <a:rPr lang="en-US" dirty="0"/>
              <a:t> 24 Jan 43</a:t>
            </a:r>
          </a:p>
        </p:txBody>
      </p:sp>
      <p:sp>
        <p:nvSpPr>
          <p:cNvPr id="3" name="Title 2"/>
          <p:cNvSpPr>
            <a:spLocks noGrp="1"/>
          </p:cNvSpPr>
          <p:nvPr>
            <p:ph type="title"/>
          </p:nvPr>
        </p:nvSpPr>
        <p:spPr/>
        <p:txBody>
          <a:bodyPr>
            <a:normAutofit fontScale="90000"/>
          </a:bodyPr>
          <a:lstStyle/>
          <a:p>
            <a:r>
              <a:rPr lang="en-US" dirty="0"/>
              <a:t>Assassinations by fighting groups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495800"/>
            <a:ext cx="1486829" cy="2286000"/>
          </a:xfrm>
          <a:prstGeom prst="rect">
            <a:avLst/>
          </a:prstGeom>
        </p:spPr>
      </p:pic>
    </p:spTree>
    <p:extLst>
      <p:ext uri="{BB962C8B-B14F-4D97-AF65-F5344CB8AC3E}">
        <p14:creationId xmlns:p14="http://schemas.microsoft.com/office/powerpoint/2010/main" val="465246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Warsaw Ghetto Uprising April 19, 1943 to May 16, 1943</a:t>
            </a:r>
          </a:p>
        </p:txBody>
      </p:sp>
      <p:pic>
        <p:nvPicPr>
          <p:cNvPr id="3" name="Picture 2" descr="200px-Warsaw_Ghetto_destroyed_by_German_forces,_1945.jpg"/>
          <p:cNvPicPr>
            <a:picLocks noChangeAspect="1"/>
          </p:cNvPicPr>
          <p:nvPr/>
        </p:nvPicPr>
        <p:blipFill>
          <a:blip r:embed="rId2" cstate="print"/>
          <a:stretch>
            <a:fillRect/>
          </a:stretch>
        </p:blipFill>
        <p:spPr>
          <a:xfrm>
            <a:off x="4648200" y="3733800"/>
            <a:ext cx="4495800" cy="2983230"/>
          </a:xfrm>
          <a:prstGeom prst="rect">
            <a:avLst/>
          </a:prstGeom>
        </p:spPr>
      </p:pic>
      <p:pic>
        <p:nvPicPr>
          <p:cNvPr id="4" name="Picture 3" descr="WarsawGhetto.GIF"/>
          <p:cNvPicPr>
            <a:picLocks noChangeAspect="1"/>
          </p:cNvPicPr>
          <p:nvPr/>
        </p:nvPicPr>
        <p:blipFill>
          <a:blip r:embed="rId3" cstate="print"/>
          <a:stretch>
            <a:fillRect/>
          </a:stretch>
        </p:blipFill>
        <p:spPr>
          <a:xfrm>
            <a:off x="5334000" y="1676400"/>
            <a:ext cx="3581400" cy="1981200"/>
          </a:xfrm>
          <a:prstGeom prst="rect">
            <a:avLst/>
          </a:prstGeom>
        </p:spPr>
      </p:pic>
      <p:pic>
        <p:nvPicPr>
          <p:cNvPr id="5" name="Picture 4" descr="Stroop_Report_-_Warsaw_Ghetto_Uprising_03.jpg"/>
          <p:cNvPicPr>
            <a:picLocks noChangeAspect="1"/>
          </p:cNvPicPr>
          <p:nvPr/>
        </p:nvPicPr>
        <p:blipFill>
          <a:blip r:embed="rId4" cstate="print"/>
          <a:stretch>
            <a:fillRect/>
          </a:stretch>
        </p:blipFill>
        <p:spPr>
          <a:xfrm>
            <a:off x="304800" y="1600200"/>
            <a:ext cx="4000500" cy="2905125"/>
          </a:xfrm>
          <a:prstGeom prst="rect">
            <a:avLst/>
          </a:prstGeom>
        </p:spPr>
      </p:pic>
      <p:sp>
        <p:nvSpPr>
          <p:cNvPr id="6" name="Up Arrow 5"/>
          <p:cNvSpPr/>
          <p:nvPr/>
        </p:nvSpPr>
        <p:spPr>
          <a:xfrm>
            <a:off x="1905000" y="4572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9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a:t>Civil war in Germany the Threat from the Left</a:t>
            </a:r>
          </a:p>
        </p:txBody>
      </p:sp>
      <p:sp>
        <p:nvSpPr>
          <p:cNvPr id="12295" name="Rectangle 7"/>
          <p:cNvSpPr>
            <a:spLocks noGrp="1" noChangeArrowheads="1"/>
          </p:cNvSpPr>
          <p:nvPr>
            <p:ph type="body" sz="half" idx="1"/>
          </p:nvPr>
        </p:nvSpPr>
        <p:spPr>
          <a:xfrm>
            <a:off x="1066800" y="1981200"/>
            <a:ext cx="3702050" cy="4114800"/>
          </a:xfrm>
        </p:spPr>
        <p:txBody>
          <a:bodyPr>
            <a:normAutofit lnSpcReduction="10000"/>
          </a:bodyPr>
          <a:lstStyle/>
          <a:p>
            <a:pPr eaLnBrk="1" hangingPunct="1">
              <a:defRPr/>
            </a:pPr>
            <a:r>
              <a:rPr lang="en-US" sz="2400"/>
              <a:t>Anarchy and Violence Nov to Dec 1918 Pres. Ebert almost loses power by violent means</a:t>
            </a:r>
          </a:p>
          <a:p>
            <a:pPr eaLnBrk="1" hangingPunct="1">
              <a:defRPr/>
            </a:pPr>
            <a:r>
              <a:rPr lang="en-US" sz="2400"/>
              <a:t>Spartacist Uprising 5 Jan19 to 12 Jan19</a:t>
            </a:r>
          </a:p>
          <a:p>
            <a:pPr eaLnBrk="1" hangingPunct="1">
              <a:defRPr/>
            </a:pPr>
            <a:r>
              <a:rPr lang="en-US" sz="2400"/>
              <a:t>Bavarian Socialist Republic (Soviet) Style State 6 Apr 19 to 3 May19</a:t>
            </a:r>
          </a:p>
        </p:txBody>
      </p:sp>
      <p:sp>
        <p:nvSpPr>
          <p:cNvPr id="12296" name="Rectangle 8"/>
          <p:cNvSpPr>
            <a:spLocks noGrp="1" noChangeArrowheads="1"/>
          </p:cNvSpPr>
          <p:nvPr>
            <p:ph type="body" sz="half" idx="2"/>
          </p:nvPr>
        </p:nvSpPr>
        <p:spPr>
          <a:xfrm>
            <a:off x="4908550" y="1981200"/>
            <a:ext cx="3702050" cy="4114800"/>
          </a:xfrm>
        </p:spPr>
        <p:txBody>
          <a:bodyPr/>
          <a:lstStyle/>
          <a:p>
            <a:pPr eaLnBrk="1" hangingPunct="1">
              <a:defRPr/>
            </a:pPr>
            <a:endParaRPr lang="en-US" sz="2400"/>
          </a:p>
        </p:txBody>
      </p:sp>
      <p:pic>
        <p:nvPicPr>
          <p:cNvPr id="8197" name="Picture 9" descr="501px-Karl_Liebknecht"/>
          <p:cNvPicPr>
            <a:picLocks noChangeAspect="1" noChangeArrowheads="1"/>
          </p:cNvPicPr>
          <p:nvPr/>
        </p:nvPicPr>
        <p:blipFill>
          <a:blip r:embed="rId2" cstate="print"/>
          <a:srcRect/>
          <a:stretch>
            <a:fillRect/>
          </a:stretch>
        </p:blipFill>
        <p:spPr bwMode="auto">
          <a:xfrm>
            <a:off x="5715000" y="990600"/>
            <a:ext cx="2743200" cy="2819400"/>
          </a:xfrm>
          <a:prstGeom prst="rect">
            <a:avLst/>
          </a:prstGeom>
          <a:noFill/>
          <a:ln w="9525">
            <a:noFill/>
            <a:miter lim="800000"/>
            <a:headEnd/>
            <a:tailEnd/>
          </a:ln>
        </p:spPr>
      </p:pic>
      <p:pic>
        <p:nvPicPr>
          <p:cNvPr id="8198" name="Picture 10" descr="497px-Rosa_Luxemburg"/>
          <p:cNvPicPr>
            <a:picLocks noChangeAspect="1" noChangeArrowheads="1"/>
          </p:cNvPicPr>
          <p:nvPr/>
        </p:nvPicPr>
        <p:blipFill>
          <a:blip r:embed="rId3" cstate="print"/>
          <a:srcRect/>
          <a:stretch>
            <a:fillRect/>
          </a:stretch>
        </p:blipFill>
        <p:spPr bwMode="auto">
          <a:xfrm>
            <a:off x="6324600" y="4267200"/>
            <a:ext cx="1981200" cy="2438400"/>
          </a:xfrm>
          <a:prstGeom prst="rect">
            <a:avLst/>
          </a:prstGeom>
          <a:noFill/>
          <a:ln w="9525">
            <a:noFill/>
            <a:miter lim="800000"/>
            <a:headEnd/>
            <a:tailEnd/>
          </a:ln>
        </p:spPr>
      </p:pic>
    </p:spTree>
    <p:extLst>
      <p:ext uri="{BB962C8B-B14F-4D97-AF65-F5344CB8AC3E}">
        <p14:creationId xmlns:p14="http://schemas.microsoft.com/office/powerpoint/2010/main" val="262758332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Germans try carrot and stick approach.</a:t>
            </a:r>
          </a:p>
          <a:p>
            <a:r>
              <a:rPr lang="en-US" dirty="0"/>
              <a:t>Wehrmacht and SS battle over workers.</a:t>
            </a:r>
          </a:p>
          <a:p>
            <a:r>
              <a:rPr lang="en-US" dirty="0"/>
              <a:t>Under flags of truce they try to get the workers to come out to be deported to Lublin.</a:t>
            </a:r>
          </a:p>
          <a:p>
            <a:r>
              <a:rPr lang="en-US" dirty="0"/>
              <a:t>Sent in additional rations, medicine, etc. </a:t>
            </a:r>
          </a:p>
        </p:txBody>
      </p:sp>
      <p:sp>
        <p:nvSpPr>
          <p:cNvPr id="3" name="Title 2"/>
          <p:cNvSpPr>
            <a:spLocks noGrp="1"/>
          </p:cNvSpPr>
          <p:nvPr>
            <p:ph type="title"/>
          </p:nvPr>
        </p:nvSpPr>
        <p:spPr/>
        <p:txBody>
          <a:bodyPr/>
          <a:lstStyle/>
          <a:p>
            <a:r>
              <a:rPr lang="en-US" dirty="0"/>
              <a:t>Feb and Mar 1943</a:t>
            </a:r>
          </a:p>
        </p:txBody>
      </p:sp>
    </p:spTree>
    <p:extLst>
      <p:ext uri="{BB962C8B-B14F-4D97-AF65-F5344CB8AC3E}">
        <p14:creationId xmlns:p14="http://schemas.microsoft.com/office/powerpoint/2010/main" val="1267136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Manufactured socks and uniforms for the German Army</a:t>
            </a:r>
          </a:p>
          <a:p>
            <a:r>
              <a:rPr lang="en-US" dirty="0"/>
              <a:t>This firm alone employed 15,000 Jews.</a:t>
            </a:r>
          </a:p>
          <a:p>
            <a:endParaRPr lang="en-US" dirty="0"/>
          </a:p>
        </p:txBody>
      </p:sp>
      <p:sp>
        <p:nvSpPr>
          <p:cNvPr id="3" name="Title 2"/>
          <p:cNvSpPr>
            <a:spLocks noGrp="1"/>
          </p:cNvSpPr>
          <p:nvPr>
            <p:ph type="title"/>
          </p:nvPr>
        </p:nvSpPr>
        <p:spPr/>
        <p:txBody>
          <a:bodyPr/>
          <a:lstStyle/>
          <a:p>
            <a:r>
              <a:rPr lang="en-US" dirty="0" err="1"/>
              <a:t>Többens</a:t>
            </a:r>
            <a:r>
              <a:rPr lang="en-US" dirty="0"/>
              <a:t> and Schultz</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952" y="2895600"/>
            <a:ext cx="5315712" cy="3206496"/>
          </a:xfrm>
          <a:prstGeom prst="rect">
            <a:avLst/>
          </a:prstGeom>
        </p:spPr>
      </p:pic>
    </p:spTree>
    <p:extLst>
      <p:ext uri="{BB962C8B-B14F-4D97-AF65-F5344CB8AC3E}">
        <p14:creationId xmlns:p14="http://schemas.microsoft.com/office/powerpoint/2010/main" val="3762115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Germans plan final liquidation of Ghetto and have assembled about 2200 soldiers and police of various groups.</a:t>
            </a:r>
          </a:p>
          <a:p>
            <a:r>
              <a:rPr lang="en-US" dirty="0" err="1"/>
              <a:t>ZOB</a:t>
            </a:r>
            <a:r>
              <a:rPr lang="en-US" dirty="0"/>
              <a:t>- according to Yitzhak Zuckerman- each </a:t>
            </a:r>
            <a:r>
              <a:rPr lang="en-US" dirty="0" err="1"/>
              <a:t>ZOB</a:t>
            </a:r>
            <a:r>
              <a:rPr lang="en-US" dirty="0"/>
              <a:t> member at least had a pistol w/15 to 20 rounds, and 4 homemade </a:t>
            </a:r>
            <a:r>
              <a:rPr lang="en-US" dirty="0" err="1"/>
              <a:t>handgrenades</a:t>
            </a:r>
            <a:r>
              <a:rPr lang="en-US" dirty="0"/>
              <a:t>.  The group had about 20 rifles and 2 SMG’s</a:t>
            </a:r>
          </a:p>
          <a:p>
            <a:r>
              <a:rPr lang="en-US" dirty="0" err="1"/>
              <a:t>ZOB</a:t>
            </a:r>
            <a:r>
              <a:rPr lang="en-US" dirty="0"/>
              <a:t>- between 220 and 500 members.</a:t>
            </a:r>
          </a:p>
          <a:p>
            <a:r>
              <a:rPr lang="en-US" dirty="0" err="1"/>
              <a:t>ZZW</a:t>
            </a:r>
            <a:r>
              <a:rPr lang="en-US" dirty="0"/>
              <a:t> about 500, relatively unknown in arms, but </a:t>
            </a:r>
            <a:r>
              <a:rPr lang="en-US" dirty="0" err="1"/>
              <a:t>ZOB</a:t>
            </a:r>
            <a:r>
              <a:rPr lang="en-US" dirty="0"/>
              <a:t> said they all had rifles and some SMG’s as well as at least 1 heavy machine gun and 2 light machine guns.</a:t>
            </a:r>
          </a:p>
        </p:txBody>
      </p:sp>
      <p:sp>
        <p:nvSpPr>
          <p:cNvPr id="3" name="Title 2"/>
          <p:cNvSpPr>
            <a:spLocks noGrp="1"/>
          </p:cNvSpPr>
          <p:nvPr>
            <p:ph type="title"/>
          </p:nvPr>
        </p:nvSpPr>
        <p:spPr/>
        <p:txBody>
          <a:bodyPr/>
          <a:lstStyle/>
          <a:p>
            <a:r>
              <a:rPr lang="en-US" dirty="0"/>
              <a:t>2</a:t>
            </a:r>
            <a:r>
              <a:rPr lang="en-US" baseline="30000" dirty="0"/>
              <a:t>nd</a:t>
            </a:r>
            <a:r>
              <a:rPr lang="en-US" dirty="0"/>
              <a:t> Deportation Apr 19, 1943</a:t>
            </a:r>
          </a:p>
        </p:txBody>
      </p:sp>
    </p:spTree>
    <p:extLst>
      <p:ext uri="{BB962C8B-B14F-4D97-AF65-F5344CB8AC3E}">
        <p14:creationId xmlns:p14="http://schemas.microsoft.com/office/powerpoint/2010/main" val="2761736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r>
              <a:rPr lang="en-US" dirty="0" err="1"/>
              <a:t>Tosia</a:t>
            </a:r>
            <a:r>
              <a:rPr lang="en-US" dirty="0"/>
              <a:t> Altman, Mordechai </a:t>
            </a:r>
            <a:r>
              <a:rPr lang="en-US" dirty="0" err="1"/>
              <a:t>Anielewicz</a:t>
            </a:r>
            <a:r>
              <a:rPr lang="en-US" dirty="0"/>
              <a:t>, Yitzhak "</a:t>
            </a:r>
            <a:r>
              <a:rPr lang="en-US" dirty="0" err="1"/>
              <a:t>Antek</a:t>
            </a:r>
            <a:r>
              <a:rPr lang="en-US" dirty="0"/>
              <a:t>" Zuckerman, </a:t>
            </a:r>
            <a:r>
              <a:rPr lang="en-US" dirty="0" err="1"/>
              <a:t>Zivia</a:t>
            </a:r>
            <a:r>
              <a:rPr lang="en-US" dirty="0"/>
              <a:t> </a:t>
            </a:r>
            <a:r>
              <a:rPr lang="en-US" dirty="0" err="1"/>
              <a:t>Lubetkin</a:t>
            </a:r>
            <a:r>
              <a:rPr lang="en-US" dirty="0"/>
              <a:t>, </a:t>
            </a:r>
            <a:r>
              <a:rPr lang="en-US" dirty="0" err="1"/>
              <a:t>Simcha</a:t>
            </a:r>
            <a:r>
              <a:rPr lang="en-US" dirty="0"/>
              <a:t> "</a:t>
            </a:r>
            <a:r>
              <a:rPr lang="en-US" dirty="0" err="1"/>
              <a:t>Kazik</a:t>
            </a:r>
            <a:r>
              <a:rPr lang="en-US" dirty="0"/>
              <a:t>" </a:t>
            </a:r>
            <a:r>
              <a:rPr lang="en-US" dirty="0" err="1"/>
              <a:t>Rotem</a:t>
            </a:r>
            <a:r>
              <a:rPr lang="en-US" dirty="0"/>
              <a:t>, Marek Edelman</a:t>
            </a:r>
          </a:p>
          <a:p>
            <a:endParaRPr lang="en-US" dirty="0"/>
          </a:p>
        </p:txBody>
      </p:sp>
      <p:sp>
        <p:nvSpPr>
          <p:cNvPr id="3" name="Title 2"/>
          <p:cNvSpPr>
            <a:spLocks noGrp="1"/>
          </p:cNvSpPr>
          <p:nvPr>
            <p:ph type="title"/>
          </p:nvPr>
        </p:nvSpPr>
        <p:spPr/>
        <p:txBody>
          <a:bodyPr/>
          <a:lstStyle/>
          <a:p>
            <a:r>
              <a:rPr lang="en-US" dirty="0" err="1"/>
              <a:t>ZOB</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 y="2971800"/>
            <a:ext cx="1784250" cy="24109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20" y="2925699"/>
            <a:ext cx="1924548" cy="25031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124200"/>
            <a:ext cx="1904236" cy="18994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667000"/>
            <a:ext cx="1692058" cy="25208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800" y="4572000"/>
            <a:ext cx="1590243" cy="225034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6800" y="5156028"/>
            <a:ext cx="1004888" cy="1530076"/>
          </a:xfrm>
          <a:prstGeom prst="rect">
            <a:avLst/>
          </a:prstGeom>
        </p:spPr>
      </p:pic>
    </p:spTree>
    <p:extLst>
      <p:ext uri="{BB962C8B-B14F-4D97-AF65-F5344CB8AC3E}">
        <p14:creationId xmlns:p14="http://schemas.microsoft.com/office/powerpoint/2010/main" val="2027407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47800"/>
            <a:ext cx="3519682" cy="4525962"/>
          </a:xfrm>
        </p:spPr>
      </p:pic>
      <p:sp>
        <p:nvSpPr>
          <p:cNvPr id="3" name="Title 2"/>
          <p:cNvSpPr>
            <a:spLocks noGrp="1"/>
          </p:cNvSpPr>
          <p:nvPr>
            <p:ph type="title"/>
          </p:nvPr>
        </p:nvSpPr>
        <p:spPr/>
        <p:txBody>
          <a:bodyPr/>
          <a:lstStyle/>
          <a:p>
            <a:r>
              <a:rPr lang="en-US" dirty="0"/>
              <a:t>Jürgen Stroop</a:t>
            </a:r>
          </a:p>
        </p:txBody>
      </p:sp>
    </p:spTree>
    <p:extLst>
      <p:ext uri="{BB962C8B-B14F-4D97-AF65-F5344CB8AC3E}">
        <p14:creationId xmlns:p14="http://schemas.microsoft.com/office/powerpoint/2010/main" val="2678867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Warsaw Ghetto Uprising April 19, 1943 to May 16, 1943</a:t>
            </a:r>
          </a:p>
        </p:txBody>
      </p:sp>
      <p:pic>
        <p:nvPicPr>
          <p:cNvPr id="3" name="Picture 2" descr="200px-Warsaw_Ghetto_destroyed_by_German_forces,_1945.jpg"/>
          <p:cNvPicPr>
            <a:picLocks noChangeAspect="1"/>
          </p:cNvPicPr>
          <p:nvPr/>
        </p:nvPicPr>
        <p:blipFill>
          <a:blip r:embed="rId2" cstate="print"/>
          <a:stretch>
            <a:fillRect/>
          </a:stretch>
        </p:blipFill>
        <p:spPr>
          <a:xfrm>
            <a:off x="4648200" y="3733800"/>
            <a:ext cx="4495800" cy="2983230"/>
          </a:xfrm>
          <a:prstGeom prst="rect">
            <a:avLst/>
          </a:prstGeom>
        </p:spPr>
      </p:pic>
      <p:pic>
        <p:nvPicPr>
          <p:cNvPr id="4" name="Picture 3" descr="WarsawGhetto.GIF"/>
          <p:cNvPicPr>
            <a:picLocks noChangeAspect="1"/>
          </p:cNvPicPr>
          <p:nvPr/>
        </p:nvPicPr>
        <p:blipFill>
          <a:blip r:embed="rId3" cstate="print"/>
          <a:stretch>
            <a:fillRect/>
          </a:stretch>
        </p:blipFill>
        <p:spPr>
          <a:xfrm>
            <a:off x="5334000" y="1676400"/>
            <a:ext cx="3581400" cy="1981200"/>
          </a:xfrm>
          <a:prstGeom prst="rect">
            <a:avLst/>
          </a:prstGeom>
        </p:spPr>
      </p:pic>
      <p:pic>
        <p:nvPicPr>
          <p:cNvPr id="5" name="Picture 4" descr="Stroop_Report_-_Warsaw_Ghetto_Uprising_03.jpg"/>
          <p:cNvPicPr>
            <a:picLocks noChangeAspect="1"/>
          </p:cNvPicPr>
          <p:nvPr/>
        </p:nvPicPr>
        <p:blipFill>
          <a:blip r:embed="rId4" cstate="print"/>
          <a:stretch>
            <a:fillRect/>
          </a:stretch>
        </p:blipFill>
        <p:spPr>
          <a:xfrm>
            <a:off x="304800" y="1600200"/>
            <a:ext cx="4000500" cy="2905125"/>
          </a:xfrm>
          <a:prstGeom prst="rect">
            <a:avLst/>
          </a:prstGeom>
        </p:spPr>
      </p:pic>
      <p:sp>
        <p:nvSpPr>
          <p:cNvPr id="6" name="Up Arrow 5"/>
          <p:cNvSpPr/>
          <p:nvPr/>
        </p:nvSpPr>
        <p:spPr>
          <a:xfrm>
            <a:off x="1905000" y="4572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86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Ukrainians, Latvians, Lithuanians, helping the Germans in uniform.</a:t>
            </a:r>
          </a:p>
          <a:p>
            <a:r>
              <a:rPr lang="en-US" dirty="0"/>
              <a:t>Overall the Germans recruit between 2.5 3 million Hiwis.</a:t>
            </a:r>
          </a:p>
          <a:p>
            <a:endParaRPr lang="en-US" dirty="0"/>
          </a:p>
        </p:txBody>
      </p:sp>
      <p:sp>
        <p:nvSpPr>
          <p:cNvPr id="3" name="Title 2"/>
          <p:cNvSpPr>
            <a:spLocks noGrp="1"/>
          </p:cNvSpPr>
          <p:nvPr>
            <p:ph type="title"/>
          </p:nvPr>
        </p:nvSpPr>
        <p:spPr/>
        <p:txBody>
          <a:bodyPr>
            <a:normAutofit fontScale="90000"/>
          </a:bodyPr>
          <a:lstStyle/>
          <a:p>
            <a:r>
              <a:rPr lang="en-US" dirty="0" err="1"/>
              <a:t>Trawniki</a:t>
            </a:r>
            <a:r>
              <a:rPr lang="en-US" dirty="0"/>
              <a:t> Men- Hiwis-</a:t>
            </a:r>
            <a:r>
              <a:rPr lang="en-US" dirty="0" err="1"/>
              <a:t>Hilfswilliger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581400"/>
            <a:ext cx="3901440" cy="28346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038600"/>
            <a:ext cx="3175000" cy="2476500"/>
          </a:xfrm>
          <a:prstGeom prst="rect">
            <a:avLst/>
          </a:prstGeom>
        </p:spPr>
      </p:pic>
    </p:spTree>
    <p:extLst>
      <p:ext uri="{BB962C8B-B14F-4D97-AF65-F5344CB8AC3E}">
        <p14:creationId xmlns:p14="http://schemas.microsoft.com/office/powerpoint/2010/main" val="6977104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987" y="762000"/>
            <a:ext cx="7202026" cy="5334000"/>
          </a:xfrm>
          <a:prstGeom prst="rect">
            <a:avLst/>
          </a:prstGeom>
        </p:spPr>
      </p:pic>
    </p:spTree>
    <p:extLst>
      <p:ext uri="{BB962C8B-B14F-4D97-AF65-F5344CB8AC3E}">
        <p14:creationId xmlns:p14="http://schemas.microsoft.com/office/powerpoint/2010/main" val="570381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Uprising</a:t>
            </a:r>
          </a:p>
        </p:txBody>
      </p:sp>
      <p:sp>
        <p:nvSpPr>
          <p:cNvPr id="3" name="Content Placeholder 2"/>
          <p:cNvSpPr>
            <a:spLocks noGrp="1"/>
          </p:cNvSpPr>
          <p:nvPr>
            <p:ph idx="1"/>
          </p:nvPr>
        </p:nvSpPr>
        <p:spPr/>
        <p:txBody>
          <a:bodyPr>
            <a:normAutofit fontScale="92500" lnSpcReduction="20000"/>
          </a:bodyPr>
          <a:lstStyle/>
          <a:p>
            <a:r>
              <a:rPr lang="en-US" dirty="0"/>
              <a:t>Apr 22, 45 German officers Hans </a:t>
            </a:r>
            <a:r>
              <a:rPr lang="en-US" dirty="0" err="1"/>
              <a:t>Demke</a:t>
            </a:r>
            <a:r>
              <a:rPr lang="en-US" dirty="0"/>
              <a:t> killed</a:t>
            </a:r>
          </a:p>
          <a:p>
            <a:r>
              <a:rPr lang="en-US" dirty="0"/>
              <a:t>Stoop decides to burn the Ghetto to the ground</a:t>
            </a:r>
          </a:p>
          <a:p>
            <a:r>
              <a:rPr lang="en-US" dirty="0"/>
              <a:t>Small scale house to house fighting as the </a:t>
            </a:r>
            <a:r>
              <a:rPr lang="en-US" dirty="0" err="1"/>
              <a:t>ZZW</a:t>
            </a:r>
            <a:r>
              <a:rPr lang="en-US" dirty="0"/>
              <a:t> and </a:t>
            </a:r>
            <a:r>
              <a:rPr lang="en-US" dirty="0" err="1"/>
              <a:t>ZOB</a:t>
            </a:r>
            <a:r>
              <a:rPr lang="en-US" dirty="0"/>
              <a:t> had fortified their positions and built bunkers</a:t>
            </a:r>
          </a:p>
          <a:p>
            <a:r>
              <a:rPr lang="en-US" dirty="0" err="1"/>
              <a:t>ZOB</a:t>
            </a:r>
            <a:r>
              <a:rPr lang="en-US" dirty="0"/>
              <a:t> expected to die in place, </a:t>
            </a:r>
            <a:r>
              <a:rPr lang="en-US" dirty="0" err="1"/>
              <a:t>ZZW</a:t>
            </a:r>
            <a:r>
              <a:rPr lang="en-US" dirty="0"/>
              <a:t> built in escape routes.</a:t>
            </a:r>
          </a:p>
          <a:p>
            <a:r>
              <a:rPr lang="en-US" dirty="0"/>
              <a:t>By Apr 29, the Germans had focused mostly on </a:t>
            </a:r>
            <a:r>
              <a:rPr lang="en-US" dirty="0" err="1"/>
              <a:t>ZZW</a:t>
            </a:r>
            <a:r>
              <a:rPr lang="en-US" dirty="0"/>
              <a:t> areas and had killed their leadership. </a:t>
            </a:r>
            <a:r>
              <a:rPr lang="en-US" dirty="0" err="1"/>
              <a:t>ZZW</a:t>
            </a:r>
            <a:r>
              <a:rPr lang="en-US" dirty="0"/>
              <a:t> survivors fled through the </a:t>
            </a:r>
            <a:r>
              <a:rPr lang="en-US" dirty="0" err="1"/>
              <a:t>Muranowski</a:t>
            </a:r>
            <a:r>
              <a:rPr lang="en-US" dirty="0"/>
              <a:t> tunnel and relocated to the </a:t>
            </a:r>
            <a:r>
              <a:rPr lang="en-US" dirty="0" err="1"/>
              <a:t>Michalin</a:t>
            </a:r>
            <a:r>
              <a:rPr lang="en-US" dirty="0"/>
              <a:t> forest.  Heavy fighting ends.</a:t>
            </a:r>
          </a:p>
          <a:p>
            <a:r>
              <a:rPr lang="en-US" dirty="0"/>
              <a:t>Polish AK launches limited supporting attacks.</a:t>
            </a:r>
          </a:p>
          <a:p>
            <a:endParaRPr lang="en-US" dirty="0"/>
          </a:p>
        </p:txBody>
      </p:sp>
    </p:spTree>
    <p:extLst>
      <p:ext uri="{BB962C8B-B14F-4D97-AF65-F5344CB8AC3E}">
        <p14:creationId xmlns:p14="http://schemas.microsoft.com/office/powerpoint/2010/main" val="4285763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May 8 </a:t>
            </a:r>
            <a:r>
              <a:rPr lang="en-US" dirty="0" err="1"/>
              <a:t>ZOB</a:t>
            </a:r>
            <a:r>
              <a:rPr lang="en-US" dirty="0"/>
              <a:t> </a:t>
            </a:r>
            <a:r>
              <a:rPr lang="en-US" dirty="0" err="1"/>
              <a:t>hq</a:t>
            </a:r>
            <a:r>
              <a:rPr lang="en-US" dirty="0"/>
              <a:t> (Mila 18)attacked with most of the </a:t>
            </a:r>
            <a:r>
              <a:rPr lang="en-US" dirty="0" err="1"/>
              <a:t>ZOB</a:t>
            </a:r>
            <a:r>
              <a:rPr lang="en-US" dirty="0"/>
              <a:t> officers committing suicide either by cyanide or pistol.</a:t>
            </a:r>
          </a:p>
          <a:p>
            <a:r>
              <a:rPr lang="en-US" dirty="0"/>
              <a:t>Some survivors flee through sewers.</a:t>
            </a:r>
          </a:p>
          <a:p>
            <a:r>
              <a:rPr lang="en-US" dirty="0"/>
              <a:t>May 16 uprising ends with destruction of Great Synagogue.</a:t>
            </a:r>
          </a:p>
          <a:p>
            <a:endParaRPr lang="en-US" dirty="0"/>
          </a:p>
        </p:txBody>
      </p:sp>
      <p:sp>
        <p:nvSpPr>
          <p:cNvPr id="3" name="Title 2"/>
          <p:cNvSpPr>
            <a:spLocks noGrp="1"/>
          </p:cNvSpPr>
          <p:nvPr>
            <p:ph type="title"/>
          </p:nvPr>
        </p:nvSpPr>
        <p:spPr/>
        <p:txBody>
          <a:bodyPr/>
          <a:lstStyle/>
          <a:p>
            <a:pPr algn="ctr"/>
            <a:r>
              <a:rPr lang="en-US" dirty="0" err="1"/>
              <a:t>ZOB</a:t>
            </a:r>
            <a:endParaRPr lang="en-US" dirty="0"/>
          </a:p>
        </p:txBody>
      </p:sp>
    </p:spTree>
    <p:extLst>
      <p:ext uri="{BB962C8B-B14F-4D97-AF65-F5344CB8AC3E}">
        <p14:creationId xmlns:p14="http://schemas.microsoft.com/office/powerpoint/2010/main" val="307837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t>Freikorps </a:t>
            </a:r>
          </a:p>
        </p:txBody>
      </p:sp>
      <p:sp>
        <p:nvSpPr>
          <p:cNvPr id="18435" name="Rectangle 3"/>
          <p:cNvSpPr>
            <a:spLocks noGrp="1" noChangeArrowheads="1"/>
          </p:cNvSpPr>
          <p:nvPr>
            <p:ph type="body" sz="half" idx="1"/>
          </p:nvPr>
        </p:nvSpPr>
        <p:spPr>
          <a:xfrm>
            <a:off x="1066800" y="1981200"/>
            <a:ext cx="3702050" cy="4114800"/>
          </a:xfrm>
        </p:spPr>
        <p:txBody>
          <a:bodyPr/>
          <a:lstStyle/>
          <a:p>
            <a:pPr eaLnBrk="1" hangingPunct="1">
              <a:defRPr/>
            </a:pPr>
            <a:r>
              <a:rPr lang="en-US" sz="2400"/>
              <a:t>Ex Military</a:t>
            </a:r>
          </a:p>
          <a:p>
            <a:pPr eaLnBrk="1" hangingPunct="1">
              <a:defRPr/>
            </a:pPr>
            <a:r>
              <a:rPr lang="en-US" sz="2400"/>
              <a:t>Government did not always have control</a:t>
            </a:r>
          </a:p>
          <a:p>
            <a:pPr eaLnBrk="1" hangingPunct="1">
              <a:defRPr/>
            </a:pPr>
            <a:r>
              <a:rPr lang="en-US" sz="2400"/>
              <a:t>“Quasi”-government military units used to put down Communist/socialist revolts with approval of Allies</a:t>
            </a:r>
          </a:p>
          <a:p>
            <a:pPr eaLnBrk="1" hangingPunct="1">
              <a:defRPr/>
            </a:pPr>
            <a:r>
              <a:rPr lang="en-US" sz="2400"/>
              <a:t>Many later joined SA</a:t>
            </a:r>
          </a:p>
          <a:p>
            <a:pPr eaLnBrk="1" hangingPunct="1">
              <a:defRPr/>
            </a:pPr>
            <a:endParaRPr lang="en-US" sz="2400"/>
          </a:p>
        </p:txBody>
      </p:sp>
      <p:sp>
        <p:nvSpPr>
          <p:cNvPr id="18436" name="Rectangle 4"/>
          <p:cNvSpPr>
            <a:spLocks noGrp="1" noChangeArrowheads="1"/>
          </p:cNvSpPr>
          <p:nvPr>
            <p:ph type="body" sz="half" idx="2"/>
          </p:nvPr>
        </p:nvSpPr>
        <p:spPr>
          <a:xfrm>
            <a:off x="4908550" y="1981200"/>
            <a:ext cx="3702050" cy="4114800"/>
          </a:xfrm>
        </p:spPr>
        <p:txBody>
          <a:bodyPr/>
          <a:lstStyle/>
          <a:p>
            <a:pPr eaLnBrk="1" hangingPunct="1">
              <a:defRPr/>
            </a:pPr>
            <a:endParaRPr lang="en-US" sz="2400"/>
          </a:p>
        </p:txBody>
      </p:sp>
      <p:pic>
        <p:nvPicPr>
          <p:cNvPr id="9221" name="Picture 5" descr="Freikorp_Ritter_von_Epp_Munich%2C_May1919"/>
          <p:cNvPicPr>
            <a:picLocks noChangeAspect="1" noChangeArrowheads="1"/>
          </p:cNvPicPr>
          <p:nvPr/>
        </p:nvPicPr>
        <p:blipFill>
          <a:blip r:embed="rId3" cstate="print"/>
          <a:srcRect/>
          <a:stretch>
            <a:fillRect/>
          </a:stretch>
        </p:blipFill>
        <p:spPr bwMode="auto">
          <a:xfrm>
            <a:off x="4648200" y="1600200"/>
            <a:ext cx="4114800" cy="4127500"/>
          </a:xfrm>
          <a:prstGeom prst="rect">
            <a:avLst/>
          </a:prstGeom>
          <a:noFill/>
          <a:ln w="9525">
            <a:noFill/>
            <a:miter lim="800000"/>
            <a:headEnd/>
            <a:tailEnd/>
          </a:ln>
        </p:spPr>
      </p:pic>
    </p:spTree>
    <p:extLst>
      <p:ext uri="{BB962C8B-B14F-4D97-AF65-F5344CB8AC3E}">
        <p14:creationId xmlns:p14="http://schemas.microsoft.com/office/powerpoint/2010/main" val="90109553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34" y="762000"/>
            <a:ext cx="7691010" cy="5029200"/>
          </a:xfrm>
          <a:prstGeom prst="rect">
            <a:avLst/>
          </a:prstGeom>
        </p:spPr>
      </p:pic>
    </p:spTree>
    <p:extLst>
      <p:ext uri="{BB962C8B-B14F-4D97-AF65-F5344CB8AC3E}">
        <p14:creationId xmlns:p14="http://schemas.microsoft.com/office/powerpoint/2010/main" val="2183345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799" y="863084"/>
            <a:ext cx="7044393" cy="5156716"/>
          </a:xfrm>
          <a:prstGeom prst="rect">
            <a:avLst/>
          </a:prstGeom>
        </p:spPr>
      </p:pic>
    </p:spTree>
    <p:extLst>
      <p:ext uri="{BB962C8B-B14F-4D97-AF65-F5344CB8AC3E}">
        <p14:creationId xmlns:p14="http://schemas.microsoft.com/office/powerpoint/2010/main" val="36470652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72" y="838200"/>
            <a:ext cx="7694256" cy="5181600"/>
          </a:xfrm>
          <a:prstGeom prst="rect">
            <a:avLst/>
          </a:prstGeom>
        </p:spPr>
      </p:pic>
    </p:spTree>
    <p:extLst>
      <p:ext uri="{BB962C8B-B14F-4D97-AF65-F5344CB8AC3E}">
        <p14:creationId xmlns:p14="http://schemas.microsoft.com/office/powerpoint/2010/main" val="991855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762000"/>
            <a:ext cx="7511143" cy="5257800"/>
          </a:xfrm>
          <a:prstGeom prst="rect">
            <a:avLst/>
          </a:prstGeom>
        </p:spPr>
      </p:pic>
    </p:spTree>
    <p:extLst>
      <p:ext uri="{BB962C8B-B14F-4D97-AF65-F5344CB8AC3E}">
        <p14:creationId xmlns:p14="http://schemas.microsoft.com/office/powerpoint/2010/main" val="8240591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02127"/>
            <a:ext cx="7507227" cy="5570073"/>
          </a:xfrm>
          <a:prstGeom prst="rect">
            <a:avLst/>
          </a:prstGeom>
        </p:spPr>
      </p:pic>
      <p:sp>
        <p:nvSpPr>
          <p:cNvPr id="3" name="Left Arrow 2"/>
          <p:cNvSpPr/>
          <p:nvPr/>
        </p:nvSpPr>
        <p:spPr>
          <a:xfrm>
            <a:off x="6400800" y="2514600"/>
            <a:ext cx="1447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43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136650"/>
            <a:ext cx="6985000" cy="4584700"/>
          </a:xfrm>
          <a:prstGeom prst="rect">
            <a:avLst/>
          </a:prstGeom>
        </p:spPr>
      </p:pic>
    </p:spTree>
    <p:extLst>
      <p:ext uri="{BB962C8B-B14F-4D97-AF65-F5344CB8AC3E}">
        <p14:creationId xmlns:p14="http://schemas.microsoft.com/office/powerpoint/2010/main" val="20469548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40" y="914400"/>
            <a:ext cx="4689231" cy="3124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429000"/>
            <a:ext cx="3182112" cy="2971800"/>
          </a:xfrm>
          <a:prstGeom prst="rect">
            <a:avLst/>
          </a:prstGeom>
        </p:spPr>
      </p:pic>
    </p:spTree>
    <p:extLst>
      <p:ext uri="{BB962C8B-B14F-4D97-AF65-F5344CB8AC3E}">
        <p14:creationId xmlns:p14="http://schemas.microsoft.com/office/powerpoint/2010/main" val="306760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defRPr/>
            </a:pPr>
            <a:r>
              <a:rPr lang="en-US"/>
              <a:t>Civil War in Germany, The Right</a:t>
            </a:r>
          </a:p>
        </p:txBody>
      </p:sp>
      <p:sp>
        <p:nvSpPr>
          <p:cNvPr id="16388" name="Rectangle 4"/>
          <p:cNvSpPr>
            <a:spLocks noGrp="1" noChangeArrowheads="1"/>
          </p:cNvSpPr>
          <p:nvPr>
            <p:ph type="body" sz="half" idx="1"/>
          </p:nvPr>
        </p:nvSpPr>
        <p:spPr>
          <a:xfrm>
            <a:off x="1066800" y="1981200"/>
            <a:ext cx="3702050" cy="4114800"/>
          </a:xfrm>
        </p:spPr>
        <p:txBody>
          <a:bodyPr>
            <a:normAutofit lnSpcReduction="10000"/>
          </a:bodyPr>
          <a:lstStyle/>
          <a:p>
            <a:pPr eaLnBrk="1" hangingPunct="1">
              <a:defRPr/>
            </a:pPr>
            <a:r>
              <a:rPr lang="en-US" sz="2400"/>
              <a:t>Kapp Putsch 13 Mar 20 to 17 Mar20 Gov moves from Berlin to Stuttgart,  fizzles for lack of support from most rightwing factions</a:t>
            </a:r>
          </a:p>
          <a:p>
            <a:pPr eaLnBrk="1" hangingPunct="1">
              <a:defRPr/>
            </a:pPr>
            <a:r>
              <a:rPr lang="en-US" sz="2400"/>
              <a:t>Has support of part of military</a:t>
            </a:r>
          </a:p>
          <a:p>
            <a:pPr eaLnBrk="1" hangingPunct="1">
              <a:defRPr/>
            </a:pPr>
            <a:r>
              <a:rPr lang="en-US" sz="2400" i="1"/>
              <a:t>Reichswehr</a:t>
            </a:r>
            <a:r>
              <a:rPr lang="en-US" sz="2400"/>
              <a:t> does not fire on </a:t>
            </a:r>
            <a:r>
              <a:rPr lang="en-US" sz="2400" i="1"/>
              <a:t>Reichswehr</a:t>
            </a:r>
            <a:r>
              <a:rPr lang="en-US" sz="2400"/>
              <a:t>". </a:t>
            </a:r>
          </a:p>
        </p:txBody>
      </p:sp>
      <p:sp>
        <p:nvSpPr>
          <p:cNvPr id="16389" name="Rectangle 5"/>
          <p:cNvSpPr>
            <a:spLocks noGrp="1" noChangeArrowheads="1"/>
          </p:cNvSpPr>
          <p:nvPr>
            <p:ph type="body" sz="half" idx="2"/>
          </p:nvPr>
        </p:nvSpPr>
        <p:spPr>
          <a:xfrm>
            <a:off x="4908550" y="1981200"/>
            <a:ext cx="3702050" cy="4114800"/>
          </a:xfrm>
        </p:spPr>
        <p:txBody>
          <a:bodyPr/>
          <a:lstStyle/>
          <a:p>
            <a:pPr eaLnBrk="1" hangingPunct="1">
              <a:defRPr/>
            </a:pPr>
            <a:r>
              <a:rPr lang="en-US" sz="2400"/>
              <a:t>Beer Hall Putsch 9 Nov 23.  </a:t>
            </a:r>
          </a:p>
          <a:p>
            <a:pPr eaLnBrk="1" hangingPunct="1">
              <a:defRPr/>
            </a:pPr>
            <a:r>
              <a:rPr lang="en-US" sz="2400"/>
              <a:t>Led by Erich Ludendorff and Adolf Hitler</a:t>
            </a:r>
          </a:p>
          <a:p>
            <a:pPr eaLnBrk="1" hangingPunct="1">
              <a:defRPr/>
            </a:pPr>
            <a:r>
              <a:rPr lang="en-US" sz="2400"/>
              <a:t>Coup fails Hitler sent to Landsberg Prison after treason trial.</a:t>
            </a:r>
          </a:p>
        </p:txBody>
      </p:sp>
    </p:spTree>
    <p:extLst>
      <p:ext uri="{BB962C8B-B14F-4D97-AF65-F5344CB8AC3E}">
        <p14:creationId xmlns:p14="http://schemas.microsoft.com/office/powerpoint/2010/main" val="1125698617"/>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439</TotalTime>
  <Words>3376</Words>
  <Application>Microsoft Office PowerPoint</Application>
  <PresentationFormat>On-screen Show (4:3)</PresentationFormat>
  <Paragraphs>333</Paragraphs>
  <Slides>86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Calibri</vt:lpstr>
      <vt:lpstr>Lucida Sans Unicode</vt:lpstr>
      <vt:lpstr>Times New Roman</vt:lpstr>
      <vt:lpstr>Verdana</vt:lpstr>
      <vt:lpstr>Wingdings 2</vt:lpstr>
      <vt:lpstr>Wingdings 3</vt:lpstr>
      <vt:lpstr>Concourse</vt:lpstr>
      <vt:lpstr>Warsaw Ghetto Uprising</vt:lpstr>
      <vt:lpstr>Common Misconceptions</vt:lpstr>
      <vt:lpstr>PowerPoint Presentation</vt:lpstr>
      <vt:lpstr>PowerPoint Presentation</vt:lpstr>
      <vt:lpstr>Treaty of Versailles</vt:lpstr>
      <vt:lpstr>German Territorial Losses </vt:lpstr>
      <vt:lpstr>Civil war in Germany the Threat from the Left</vt:lpstr>
      <vt:lpstr>Freikorps </vt:lpstr>
      <vt:lpstr>Civil War in Germany, The Right</vt:lpstr>
      <vt:lpstr>Italy </vt:lpstr>
      <vt:lpstr>The Early Nazi Party</vt:lpstr>
      <vt:lpstr>Germany 1924-1933</vt:lpstr>
      <vt:lpstr>Sturmabteiling, The SA</vt:lpstr>
      <vt:lpstr>Schutzstaffel- SS</vt:lpstr>
      <vt:lpstr>Early SS</vt:lpstr>
      <vt:lpstr>PowerPoint Presentation</vt:lpstr>
      <vt:lpstr>Paramilitary 1925-1933</vt:lpstr>
      <vt:lpstr>PowerPoint Presentation</vt:lpstr>
      <vt:lpstr>PowerPoint Presentation</vt:lpstr>
      <vt:lpstr>Paramilitary 1925-1933</vt:lpstr>
      <vt:lpstr>Political Party Violence in the US</vt:lpstr>
      <vt:lpstr>Hitler becomes Chancellor</vt:lpstr>
      <vt:lpstr>Night of the Long Knives</vt:lpstr>
      <vt:lpstr>Germany 31-39</vt:lpstr>
      <vt:lpstr>Reichswehr</vt:lpstr>
      <vt:lpstr>German Rearmament</vt:lpstr>
      <vt:lpstr>Historical Anti-Semitism</vt:lpstr>
      <vt:lpstr>PowerPoint Presentation</vt:lpstr>
      <vt:lpstr>PowerPoint Presentation</vt:lpstr>
      <vt:lpstr>PowerPoint Presentation</vt:lpstr>
      <vt:lpstr>PowerPoint Presentation</vt:lpstr>
      <vt:lpstr>Who issued this order?</vt:lpstr>
      <vt:lpstr>Nazi Racial policies</vt:lpstr>
      <vt:lpstr>Nazi views on Race</vt:lpstr>
      <vt:lpstr>Kristallnacht</vt:lpstr>
      <vt:lpstr>Fights over control of Jewish “Problem”</vt:lpstr>
      <vt:lpstr>Emigration Plans</vt:lpstr>
      <vt:lpstr>Concentration Camps</vt:lpstr>
      <vt:lpstr>PowerPoint Presentation</vt:lpstr>
      <vt:lpstr>PowerPoint Presentation</vt:lpstr>
      <vt:lpstr>Einsatzgruppen</vt:lpstr>
      <vt:lpstr>Einsatzgruppen</vt:lpstr>
      <vt:lpstr>Commanders 1.3 million</vt:lpstr>
      <vt:lpstr>Early methods of killing and the change</vt:lpstr>
      <vt:lpstr>1st Step Collection in Transit Camps</vt:lpstr>
      <vt:lpstr>PowerPoint Presentation</vt:lpstr>
      <vt:lpstr>Shipment to Ghettos in the East</vt:lpstr>
      <vt:lpstr>Judenrat</vt:lpstr>
      <vt:lpstr>Adam Czerniaków</vt:lpstr>
      <vt:lpstr>Ghetto Police</vt:lpstr>
      <vt:lpstr>General Government of Poland</vt:lpstr>
      <vt:lpstr>Polish Police “Blue”</vt:lpstr>
      <vt:lpstr>Polish life before World War 2</vt:lpstr>
      <vt:lpstr>3 Distinct Social Classes</vt:lpstr>
      <vt:lpstr>Aktion Reinhard-Grossaktion Warsaw</vt:lpstr>
      <vt:lpstr>Deportation to the Death Camps</vt:lpstr>
      <vt:lpstr>PowerPoint Presentation</vt:lpstr>
      <vt:lpstr>The Death Camps</vt:lpstr>
      <vt:lpstr>Methods of Killing by camp</vt:lpstr>
      <vt:lpstr>PowerPoint Presentation</vt:lpstr>
      <vt:lpstr>PowerPoint Presentation</vt:lpstr>
      <vt:lpstr>Death Camps Operation Period</vt:lpstr>
      <vt:lpstr>Extermination or Labor Camp</vt:lpstr>
      <vt:lpstr>Formation of fighting Groups</vt:lpstr>
      <vt:lpstr>Why did the Germans Stop?</vt:lpstr>
      <vt:lpstr>Żydowska Gwardia Wolności-Żagiew</vt:lpstr>
      <vt:lpstr>January 18,1943- 2nd Deportation</vt:lpstr>
      <vt:lpstr>Assassinations by fighting groups</vt:lpstr>
      <vt:lpstr>Warsaw Ghetto Uprising April 19, 1943 to May 16, 1943</vt:lpstr>
      <vt:lpstr>Feb and Mar 1943</vt:lpstr>
      <vt:lpstr>Többens and Schultz</vt:lpstr>
      <vt:lpstr>2nd Deportation Apr 19, 1943</vt:lpstr>
      <vt:lpstr>ZOB</vt:lpstr>
      <vt:lpstr>Jürgen Stroop</vt:lpstr>
      <vt:lpstr>Warsaw Ghetto Uprising April 19, 1943 to May 16, 1943</vt:lpstr>
      <vt:lpstr>Trawniki Men- Hiwis-Hilfswilliger</vt:lpstr>
      <vt:lpstr>PowerPoint Presentation</vt:lpstr>
      <vt:lpstr>Uprising</vt:lpstr>
      <vt:lpstr>ZOB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Warsaw Ghetto Uprising</dc:title>
  <dc:creator>Nicholas Noppinger</dc:creator>
  <cp:lastModifiedBy>Bobbi Noppinger</cp:lastModifiedBy>
  <cp:revision>19</cp:revision>
  <dcterms:created xsi:type="dcterms:W3CDTF">2018-07-31T15:24:58Z</dcterms:created>
  <dcterms:modified xsi:type="dcterms:W3CDTF">2018-09-17T15:47:38Z</dcterms:modified>
</cp:coreProperties>
</file>